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0"/>
  </p:notesMasterIdLst>
  <p:sldIdLst>
    <p:sldId id="277" r:id="rId2"/>
    <p:sldId id="306" r:id="rId3"/>
    <p:sldId id="307" r:id="rId4"/>
    <p:sldId id="308" r:id="rId5"/>
    <p:sldId id="309" r:id="rId6"/>
    <p:sldId id="310" r:id="rId7"/>
    <p:sldId id="32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44" r:id="rId40"/>
    <p:sldId id="346" r:id="rId41"/>
    <p:sldId id="347" r:id="rId42"/>
    <p:sldId id="348" r:id="rId43"/>
    <p:sldId id="349" r:id="rId44"/>
    <p:sldId id="350" r:id="rId45"/>
    <p:sldId id="351" r:id="rId46"/>
    <p:sldId id="352" r:id="rId47"/>
    <p:sldId id="353" r:id="rId48"/>
    <p:sldId id="354" r:id="rId49"/>
    <p:sldId id="355" r:id="rId50"/>
    <p:sldId id="356" r:id="rId51"/>
    <p:sldId id="357" r:id="rId52"/>
    <p:sldId id="358" r:id="rId53"/>
    <p:sldId id="359" r:id="rId54"/>
    <p:sldId id="360" r:id="rId55"/>
    <p:sldId id="361" r:id="rId56"/>
    <p:sldId id="362" r:id="rId57"/>
    <p:sldId id="370" r:id="rId58"/>
    <p:sldId id="363" r:id="rId59"/>
    <p:sldId id="365" r:id="rId60"/>
    <p:sldId id="371" r:id="rId61"/>
    <p:sldId id="372" r:id="rId62"/>
    <p:sldId id="366" r:id="rId63"/>
    <p:sldId id="364" r:id="rId64"/>
    <p:sldId id="367" r:id="rId65"/>
    <p:sldId id="368" r:id="rId66"/>
    <p:sldId id="373" r:id="rId67"/>
    <p:sldId id="369" r:id="rId68"/>
    <p:sldId id="374" r:id="rId6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ção" id="{CB6BBEF7-9717-4733-A929-535518E6EBF6}">
          <p14:sldIdLst>
            <p14:sldId id="277"/>
          </p14:sldIdLst>
        </p14:section>
        <p14:section name="Crie sua Apresentação" id="{16378913-E5ED-4281-BAF5-F1F938CB0BED}">
          <p14:sldIdLst>
            <p14:sldId id="306"/>
            <p14:sldId id="307"/>
            <p14:sldId id="308"/>
            <p14:sldId id="309"/>
            <p14:sldId id="310"/>
            <p14:sldId id="32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70"/>
            <p14:sldId id="363"/>
            <p14:sldId id="365"/>
            <p14:sldId id="371"/>
            <p14:sldId id="372"/>
            <p14:sldId id="366"/>
            <p14:sldId id="364"/>
            <p14:sldId id="367"/>
            <p14:sldId id="368"/>
            <p14:sldId id="373"/>
            <p14:sldId id="369"/>
            <p14:sldId id="3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617"/>
    <a:srgbClr val="CEBBF3"/>
    <a:srgbClr val="C5AFF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89876" autoAdjust="0"/>
  </p:normalViewPr>
  <p:slideViewPr>
    <p:cSldViewPr>
      <p:cViewPr>
        <p:scale>
          <a:sx n="70" d="100"/>
          <a:sy n="70" d="100"/>
        </p:scale>
        <p:origin x="-14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00F830A1-3891-4B82-A120-081866556DA0}" type="datetimeFigureOut">
              <a:pPr/>
              <a:t>12/17/2009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58CC9574-A819-4FE4-99A7-1E27AD09ADC2}" type="slidenum"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95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Esta </a:t>
            </a:r>
            <a:r>
              <a:rPr lang="pt-BR" dirty="0" smtClean="0"/>
              <a:t>apresentação demonstra os novos recursos do PowerPoint e é visualizada com melhor resolução no modo Apresentação de Slides. Esses slides foram projetados para fornecer a você idéias excelentes de criação de apresentações no PowerPoint 2010.</a:t>
            </a:r>
          </a:p>
          <a:p>
            <a:endParaRPr lang="pt-BR" dirty="0" smtClean="0"/>
          </a:p>
          <a:p>
            <a:r>
              <a:rPr lang="pt-BR" dirty="0" smtClean="0"/>
              <a:t>Para obter mais exemplos de modelos, clique na guia Arquivo e, na guia Novo, clique em Exemplos de Modelos.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t-BR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‹nº›</a:t>
            </a:fld>
            <a:endParaRPr kumimoji="0" lang="pt-BR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pt-BR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pt-BR"/>
              <a:t>Clique para editar o estilo do subtítulo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pt-BR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pt-BR" smtClean="0"/>
              <a:t>Clique para editar o título mestre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ídia com Legend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‹nº›</a:t>
            </a:fld>
            <a:endParaRPr kumimoji="0" lang="pt-BR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t-BR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pt-BR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pt-BR"/>
            </a:lvl1pPr>
          </a:lstStyle>
          <a:p>
            <a:pPr eaLnBrk="1" latinLnBrk="0" hangingPunct="1"/>
            <a:r>
              <a:rPr lang="pt-BR" smtClean="0"/>
              <a:t>Clique no ícone para adicionar mídia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pt-BR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t-BR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pt-BR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pt-BR" sz="3200"/>
            </a:lvl1pPr>
            <a:lvl2pPr marL="457200" indent="0" eaLnBrk="1" latinLnBrk="0" hangingPunct="1">
              <a:buNone/>
              <a:defRPr kumimoji="0" lang="pt-BR" sz="2800"/>
            </a:lvl2pPr>
            <a:lvl3pPr marL="914400" indent="0" eaLnBrk="1" latinLnBrk="0" hangingPunct="1">
              <a:buNone/>
              <a:defRPr kumimoji="0" lang="pt-BR" sz="2400"/>
            </a:lvl3pPr>
            <a:lvl4pPr marL="1371600" indent="0" eaLnBrk="1" latinLnBrk="0" hangingPunct="1">
              <a:buNone/>
              <a:defRPr kumimoji="0" lang="pt-BR" sz="2000"/>
            </a:lvl4pPr>
            <a:lvl5pPr marL="1828800" indent="0" eaLnBrk="1" latinLnBrk="0" hangingPunct="1">
              <a:buNone/>
              <a:defRPr kumimoji="0" lang="pt-BR" sz="2000"/>
            </a:lvl5pPr>
            <a:lvl6pPr marL="2286000" indent="0" eaLnBrk="1" latinLnBrk="0" hangingPunct="1">
              <a:buNone/>
              <a:defRPr kumimoji="0" lang="pt-BR" sz="2000"/>
            </a:lvl6pPr>
            <a:lvl7pPr marL="2743200" indent="0" eaLnBrk="1" latinLnBrk="0" hangingPunct="1">
              <a:buNone/>
              <a:defRPr kumimoji="0" lang="pt-BR" sz="2000"/>
            </a:lvl7pPr>
            <a:lvl8pPr marL="3200400" indent="0" eaLnBrk="1" latinLnBrk="0" hangingPunct="1">
              <a:buNone/>
              <a:defRPr kumimoji="0" lang="pt-BR" sz="2000"/>
            </a:lvl8pPr>
            <a:lvl9pPr marL="3657600" indent="0" eaLnBrk="1" latinLnBrk="0" hangingPunct="1">
              <a:buNone/>
              <a:defRPr kumimoji="0" lang="pt-BR" sz="2000"/>
            </a:lvl9pPr>
          </a:lstStyle>
          <a:p>
            <a:pPr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pt-BR" sz="1400"/>
            </a:lvl1pPr>
            <a:lvl2pPr marL="457200" indent="0" eaLnBrk="1" latinLnBrk="0" hangingPunct="1">
              <a:buNone/>
              <a:defRPr kumimoji="0" lang="pt-BR" sz="1200"/>
            </a:lvl2pPr>
            <a:lvl3pPr marL="914400" indent="0" eaLnBrk="1" latinLnBrk="0" hangingPunct="1">
              <a:buNone/>
              <a:defRPr kumimoji="0" lang="pt-BR" sz="1000"/>
            </a:lvl3pPr>
            <a:lvl4pPr marL="1371600" indent="0" eaLnBrk="1" latinLnBrk="0" hangingPunct="1">
              <a:buNone/>
              <a:defRPr kumimoji="0" lang="pt-BR" sz="900"/>
            </a:lvl4pPr>
            <a:lvl5pPr marL="1828800" indent="0" eaLnBrk="1" latinLnBrk="0" hangingPunct="1">
              <a:buNone/>
              <a:defRPr kumimoji="0" lang="pt-BR" sz="900"/>
            </a:lvl5pPr>
            <a:lvl6pPr marL="2286000" indent="0" eaLnBrk="1" latinLnBrk="0" hangingPunct="1">
              <a:buNone/>
              <a:defRPr kumimoji="0" lang="pt-BR" sz="900"/>
            </a:lvl6pPr>
            <a:lvl7pPr marL="2743200" indent="0" eaLnBrk="1" latinLnBrk="0" hangingPunct="1">
              <a:buNone/>
              <a:defRPr kumimoji="0" lang="pt-BR" sz="900"/>
            </a:lvl7pPr>
            <a:lvl8pPr marL="3200400" indent="0" eaLnBrk="1" latinLnBrk="0" hangingPunct="1">
              <a:buNone/>
              <a:defRPr kumimoji="0" lang="pt-BR" sz="900"/>
            </a:lvl8pPr>
            <a:lvl9pPr marL="3657600" indent="0" eaLnBrk="1" latinLnBrk="0" hangingPunct="1">
              <a:buNone/>
              <a:defRPr kumimoji="0" lang="pt-BR" sz="9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e Texto Vertic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12/17/2009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‹nº›</a:t>
            </a:fld>
            <a:endParaRPr kumimoji="0" lang="pt-BR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pt-BR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/>
              <a:t>    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m Br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pPr/>
              <a:t>12/17/2009</a:t>
            </a:fld>
            <a:endParaRPr kumimoji="0"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pPr/>
              <a:t>‹nº›</a:t>
            </a:fld>
            <a:endParaRPr kumimoji="0"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: Ênfas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‹nº›</a:t>
            </a:fld>
            <a:endParaRPr kumimoji="0" lang="pt-BR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pt-BR" sz="3000" b="1" cap="all"/>
            </a:lvl1pPr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pt-B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pt-B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pt-B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‹nº›</a:t>
            </a:fld>
            <a:endParaRPr kumimoji="0" lang="pt-BR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pt-BR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pt-BR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pt-BR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pt-BR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: Ênfas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‹nº›</a:t>
            </a:fld>
            <a:endParaRPr kumimoji="0" lang="pt-BR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pt-BR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pt-BR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pt-B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pt-B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pt-B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pt-B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pt-BR" sz="1800"/>
            </a:lvl6pPr>
            <a:lvl7pPr eaLnBrk="1" latinLnBrk="0" hangingPunct="1">
              <a:defRPr kumimoji="0" lang="pt-BR" sz="1800"/>
            </a:lvl7pPr>
            <a:lvl8pPr eaLnBrk="1" latinLnBrk="0" hangingPunct="1">
              <a:defRPr kumimoji="0" lang="pt-BR" sz="1800"/>
            </a:lvl8pPr>
            <a:lvl9pPr eaLnBrk="1" latinLnBrk="0" hangingPunct="1">
              <a:defRPr kumimoji="0" lang="pt-BR" sz="18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pt-BR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pt-B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pt-B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pt-B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pt-B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pt-BR" sz="1800"/>
            </a:lvl6pPr>
            <a:lvl7pPr eaLnBrk="1" latinLnBrk="0" hangingPunct="1">
              <a:defRPr kumimoji="0" lang="pt-BR" sz="1800"/>
            </a:lvl7pPr>
            <a:lvl8pPr eaLnBrk="1" latinLnBrk="0" hangingPunct="1">
              <a:defRPr kumimoji="0" lang="pt-BR" sz="1800"/>
            </a:lvl8pPr>
            <a:lvl9pPr eaLnBrk="1" latinLnBrk="0" hangingPunct="1">
              <a:defRPr kumimoji="0" lang="pt-BR" sz="18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12/17/2009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‹nº›</a:t>
            </a:fld>
            <a:endParaRPr kumimoji="0" lang="pt-BR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pt-BR"/>
            </a:lvl1pPr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ente Título: Ênfas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12/17/2009</a:t>
            </a:fld>
            <a:endParaRPr kumimoji="0"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‹nº›</a:t>
            </a:fld>
            <a:endParaRPr kumimoji="0" lang="pt-BR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pt-BR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/>
              <a:t>Clique para editar o título Mestre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pt-BR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pt-BR" sz="2000" b="1"/>
            </a:lvl2pPr>
            <a:lvl3pPr marL="914400" indent="0" eaLnBrk="1" latinLnBrk="0" hangingPunct="1">
              <a:buNone/>
              <a:defRPr kumimoji="0" lang="pt-BR" sz="1800" b="1"/>
            </a:lvl3pPr>
            <a:lvl4pPr marL="1371600" indent="0" eaLnBrk="1" latinLnBrk="0" hangingPunct="1">
              <a:buNone/>
              <a:defRPr kumimoji="0" lang="pt-BR" sz="1600" b="1"/>
            </a:lvl4pPr>
            <a:lvl5pPr marL="1828800" indent="0" eaLnBrk="1" latinLnBrk="0" hangingPunct="1">
              <a:buNone/>
              <a:defRPr kumimoji="0" lang="pt-BR" sz="1600" b="1"/>
            </a:lvl5pPr>
            <a:lvl6pPr marL="2286000" indent="0" eaLnBrk="1" latinLnBrk="0" hangingPunct="1">
              <a:buNone/>
              <a:defRPr kumimoji="0" lang="pt-BR" sz="1600" b="1"/>
            </a:lvl6pPr>
            <a:lvl7pPr marL="2743200" indent="0" eaLnBrk="1" latinLnBrk="0" hangingPunct="1">
              <a:buNone/>
              <a:defRPr kumimoji="0" lang="pt-BR" sz="1600" b="1"/>
            </a:lvl7pPr>
            <a:lvl8pPr marL="3200400" indent="0" eaLnBrk="1" latinLnBrk="0" hangingPunct="1">
              <a:buNone/>
              <a:defRPr kumimoji="0" lang="pt-BR" sz="1600" b="1"/>
            </a:lvl8pPr>
            <a:lvl9pPr marL="3657600" indent="0" eaLnBrk="1" latinLnBrk="0" hangingPunct="1">
              <a:buNone/>
              <a:defRPr kumimoji="0" lang="pt-BR" sz="1600" b="1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com Texto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‹nº›</a:t>
            </a:fld>
            <a:endParaRPr kumimoji="0" lang="pt-BR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t-B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pt-BR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pt-BR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pt-BR"/>
              <a:t>Clique para editar o estilo do subtítulo mestre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pt-BR" sz="2000" b="1"/>
            </a:lvl1pPr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pt-BR" sz="2800">
                <a:solidFill>
                  <a:schemeClr val="bg1"/>
                </a:solidFill>
              </a:defRPr>
            </a:lvl1pPr>
            <a:lvl2pPr eaLnBrk="1" latinLnBrk="0" hangingPunct="1">
              <a:defRPr kumimoji="0" lang="pt-BR" sz="2800">
                <a:solidFill>
                  <a:schemeClr val="bg1"/>
                </a:solidFill>
              </a:defRPr>
            </a:lvl2pPr>
            <a:lvl3pPr eaLnBrk="1" latinLnBrk="0" hangingPunct="1">
              <a:defRPr kumimoji="0" lang="pt-BR" sz="2400">
                <a:solidFill>
                  <a:schemeClr val="bg1"/>
                </a:solidFill>
              </a:defRPr>
            </a:lvl3pPr>
            <a:lvl4pPr eaLnBrk="1" latinLnBrk="0" hangingPunct="1">
              <a:defRPr kumimoji="0" lang="pt-BR" sz="2000">
                <a:solidFill>
                  <a:schemeClr val="bg1"/>
                </a:solidFill>
              </a:defRPr>
            </a:lvl4pPr>
            <a:lvl5pPr eaLnBrk="1" latinLnBrk="0" hangingPunct="1">
              <a:defRPr kumimoji="0" lang="pt-BR" sz="2000">
                <a:solidFill>
                  <a:schemeClr val="bg1"/>
                </a:solidFill>
              </a:defRPr>
            </a:lvl5pPr>
            <a:lvl6pPr eaLnBrk="1" latinLnBrk="0" hangingPunct="1">
              <a:defRPr kumimoji="0" lang="pt-BR" sz="2000"/>
            </a:lvl6pPr>
            <a:lvl7pPr eaLnBrk="1" latinLnBrk="0" hangingPunct="1">
              <a:defRPr kumimoji="0" lang="pt-BR" sz="2000"/>
            </a:lvl7pPr>
            <a:lvl8pPr eaLnBrk="1" latinLnBrk="0" hangingPunct="1">
              <a:defRPr kumimoji="0" lang="pt-BR" sz="2000"/>
            </a:lvl8pPr>
            <a:lvl9pPr eaLnBrk="1" latinLnBrk="0" hangingPunct="1">
              <a:defRPr kumimoji="0" lang="pt-BR" sz="20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pt-B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pt-BR" sz="1200"/>
            </a:lvl2pPr>
            <a:lvl3pPr marL="914400" indent="0" eaLnBrk="1" latinLnBrk="0" hangingPunct="1">
              <a:buNone/>
              <a:defRPr kumimoji="0" lang="pt-BR" sz="1000"/>
            </a:lvl3pPr>
            <a:lvl4pPr marL="1371600" indent="0" eaLnBrk="1" latinLnBrk="0" hangingPunct="1">
              <a:buNone/>
              <a:defRPr kumimoji="0" lang="pt-BR" sz="900"/>
            </a:lvl4pPr>
            <a:lvl5pPr marL="1828800" indent="0" eaLnBrk="1" latinLnBrk="0" hangingPunct="1">
              <a:buNone/>
              <a:defRPr kumimoji="0" lang="pt-BR" sz="900"/>
            </a:lvl5pPr>
            <a:lvl6pPr marL="2286000" indent="0" eaLnBrk="1" latinLnBrk="0" hangingPunct="1">
              <a:buNone/>
              <a:defRPr kumimoji="0" lang="pt-BR" sz="900"/>
            </a:lvl6pPr>
            <a:lvl7pPr marL="2743200" indent="0" eaLnBrk="1" latinLnBrk="0" hangingPunct="1">
              <a:buNone/>
              <a:defRPr kumimoji="0" lang="pt-BR" sz="900"/>
            </a:lvl7pPr>
            <a:lvl8pPr marL="3200400" indent="0" eaLnBrk="1" latinLnBrk="0" hangingPunct="1">
              <a:buNone/>
              <a:defRPr kumimoji="0" lang="pt-BR" sz="900"/>
            </a:lvl8pPr>
            <a:lvl9pPr marL="3657600" indent="0" eaLnBrk="1" latinLnBrk="0" hangingPunct="1">
              <a:buNone/>
              <a:defRPr kumimoji="0" lang="pt-BR" sz="9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7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pt-BR" smtClean="0"/>
              <a:t>Clique para editar o título mestre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pt-B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pt-B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pt-B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‹nº›</a:t>
            </a:fld>
            <a:endParaRPr kumimoji="0"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  <p:sldLayoutId id="2147483689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pt-B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t-BR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pt-BR"/>
      </a:defPPr>
      <a:lvl1pPr marL="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pt-BR" dirty="0" err="1" smtClean="0"/>
              <a:t>Vana</a:t>
            </a:r>
            <a:r>
              <a:rPr lang="pt-BR" dirty="0" smtClean="0"/>
              <a:t> Gomes e Sabrina Dutra</a:t>
            </a:r>
            <a:endParaRPr lang="pt-BR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pt-BR" sz="2400" b="0" dirty="0" smtClean="0">
                <a:solidFill>
                  <a:srgbClr val="7BCF27"/>
                </a:solidFill>
                <a:latin typeface="Calibri" pitchFamily="34" charset="0"/>
              </a:rPr>
              <a:t>congresso </a:t>
            </a:r>
            <a:r>
              <a:rPr lang="pt-BR" sz="2400" b="0" dirty="0" err="1" smtClean="0">
                <a:solidFill>
                  <a:srgbClr val="7BCF27"/>
                </a:solidFill>
                <a:latin typeface="Calibri" pitchFamily="34" charset="0"/>
              </a:rPr>
              <a:t>mv</a:t>
            </a:r>
            <a:r>
              <a:rPr lang="pt-BR" sz="2400" b="0" dirty="0" smtClean="0">
                <a:solidFill>
                  <a:srgbClr val="7BCF27"/>
                </a:solidFill>
                <a:latin typeface="Calibri" pitchFamily="34" charset="0"/>
              </a:rPr>
              <a:t> – dezembro 2016</a:t>
            </a:r>
            <a:r>
              <a:rPr lang="pt-BR" sz="2400" b="0" dirty="0">
                <a:solidFill>
                  <a:srgbClr val="262626"/>
                </a:solidFill>
              </a:rPr>
              <a:t/>
            </a:r>
            <a:br>
              <a:rPr lang="pt-BR" sz="2400" b="0" dirty="0">
                <a:solidFill>
                  <a:srgbClr val="262626"/>
                </a:solidFill>
              </a:rPr>
            </a:br>
            <a:r>
              <a:rPr lang="pt-BR" sz="5600" b="0" dirty="0" smtClean="0">
                <a:solidFill>
                  <a:prstClr val="white"/>
                </a:solidFill>
              </a:rPr>
              <a:t>A SOLUÇÃO DE DEUS</a:t>
            </a:r>
            <a:endParaRPr lang="pt-BR" sz="5600" b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341"/>
            <a:ext cx="749808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BR" sz="3500" kern="12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2. A </a:t>
            </a:r>
            <a:r>
              <a:rPr lang="pt-BR" sz="3500" kern="12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Saúde Mental e o Crescimento Espiritual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t-BR" dirty="0" smtClean="0"/>
              <a:t>Aspectos: </a:t>
            </a:r>
          </a:p>
          <a:p>
            <a:pPr marL="82296" indent="0">
              <a:buNone/>
            </a:pPr>
            <a:r>
              <a:rPr lang="pt-BR" dirty="0" smtClean="0"/>
              <a:t>FÍSICO, MENTAL E ESPIRITUAL</a:t>
            </a:r>
          </a:p>
          <a:p>
            <a:pPr marL="82296" indent="0">
              <a:buNone/>
            </a:pPr>
            <a:endParaRPr lang="pt-BR" dirty="0"/>
          </a:p>
          <a:p>
            <a:pPr marL="82296" indent="0">
              <a:buNone/>
            </a:pPr>
            <a:r>
              <a:rPr lang="pt-BR" dirty="0" smtClean="0"/>
              <a:t>Quem está no controle?</a:t>
            </a:r>
          </a:p>
          <a:p>
            <a:pPr marL="82296" indent="0">
              <a:buNone/>
            </a:pPr>
            <a:r>
              <a:rPr lang="pt-BR" dirty="0" smtClean="0"/>
              <a:t>CRISTO?</a:t>
            </a:r>
          </a:p>
          <a:p>
            <a:pPr marL="82296" indent="0">
              <a:buNone/>
            </a:pPr>
            <a:r>
              <a:rPr lang="pt-BR" dirty="0" smtClean="0"/>
              <a:t>SATANÁS?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283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Autofit/>
          </a:bodyPr>
          <a:lstStyle/>
          <a:p>
            <a:r>
              <a:rPr lang="pt-BR" sz="35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2. A </a:t>
            </a:r>
            <a:r>
              <a:rPr lang="pt-BR" sz="35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Saúde Mental e o Crescimento Espiritual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r>
              <a:rPr lang="pt-BR" b="1" dirty="0" smtClean="0">
                <a:latin typeface="Arial Black" pitchFamily="34" charset="0"/>
              </a:rPr>
              <a:t>Estilo de Vida:</a:t>
            </a:r>
          </a:p>
          <a:p>
            <a:endParaRPr lang="pt-BR" dirty="0" smtClean="0"/>
          </a:p>
          <a:p>
            <a:r>
              <a:rPr lang="pt-BR" dirty="0" smtClean="0"/>
              <a:t>Dieta Alimentar Pobre</a:t>
            </a:r>
          </a:p>
          <a:p>
            <a:r>
              <a:rPr lang="pt-BR" dirty="0" smtClean="0"/>
              <a:t>Pouco Exercício Físico</a:t>
            </a:r>
          </a:p>
          <a:p>
            <a:r>
              <a:rPr lang="pt-BR" dirty="0" smtClean="0"/>
              <a:t>Padrão Irregular de Descanso</a:t>
            </a:r>
          </a:p>
        </p:txBody>
      </p:sp>
    </p:spTree>
    <p:extLst>
      <p:ext uri="{BB962C8B-B14F-4D97-AF65-F5344CB8AC3E}">
        <p14:creationId xmlns:p14="http://schemas.microsoft.com/office/powerpoint/2010/main" val="133760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2. A </a:t>
            </a:r>
            <a: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Saúde Mental e o Crescimento Espiritual</a:t>
            </a:r>
            <a:r>
              <a:rPr lang="pt-BR" sz="4000" dirty="0">
                <a:latin typeface="Arial Black" pitchFamily="34" charset="0"/>
              </a:rPr>
              <a:t/>
            </a:r>
            <a:br>
              <a:rPr lang="pt-BR" sz="4000" dirty="0">
                <a:latin typeface="Arial Black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dirty="0" smtClean="0"/>
              <a:t>SEGURANÇA CONTRA O COLAPSO EMOCIONAL:</a:t>
            </a:r>
          </a:p>
          <a:p>
            <a:pPr marL="82296" indent="0">
              <a:buNone/>
            </a:pPr>
            <a:endParaRPr lang="pt-BR" dirty="0"/>
          </a:p>
          <a:p>
            <a:pPr marL="82296" indent="0">
              <a:buNone/>
            </a:pPr>
            <a:r>
              <a:rPr lang="pt-BR" dirty="0" smtClean="0"/>
              <a:t>Submissão Espiritual Total a </a:t>
            </a:r>
            <a:r>
              <a:rPr lang="pt-BR" b="1" dirty="0" smtClean="0"/>
              <a:t>CRISTO</a:t>
            </a:r>
          </a:p>
          <a:p>
            <a:pPr marL="82296" indent="0">
              <a:buNone/>
            </a:pPr>
            <a:endParaRPr lang="pt-BR" b="1" dirty="0"/>
          </a:p>
        </p:txBody>
      </p:sp>
      <p:sp>
        <p:nvSpPr>
          <p:cNvPr id="4" name="Seta para a direita 3"/>
          <p:cNvSpPr/>
          <p:nvPr/>
        </p:nvSpPr>
        <p:spPr>
          <a:xfrm>
            <a:off x="4211960" y="472514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14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pt-BR" sz="3900" kern="12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3. A </a:t>
            </a:r>
            <a:r>
              <a:rPr lang="pt-BR" sz="3900" kern="12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Saúde Mental e o Caráter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t-BR" dirty="0" smtClean="0"/>
              <a:t>Crescimento Espiritual e a Transformação do Caráter começa na </a:t>
            </a:r>
            <a:r>
              <a:rPr lang="pt-BR" b="1" dirty="0" smtClean="0"/>
              <a:t>MENTE.</a:t>
            </a:r>
          </a:p>
          <a:p>
            <a:pPr marL="82296" indent="0">
              <a:buNone/>
            </a:pPr>
            <a:endParaRPr lang="pt-BR" b="1" dirty="0"/>
          </a:p>
          <a:p>
            <a:pPr marL="82296" indent="0">
              <a:buNone/>
            </a:pPr>
            <a:r>
              <a:rPr lang="pt-BR" b="1" dirty="0" smtClean="0"/>
              <a:t>Psicologia Secular: Princípios da modificação de Comportamento  </a:t>
            </a:r>
          </a:p>
          <a:p>
            <a:pPr marL="82296" indent="0">
              <a:buNone/>
            </a:pPr>
            <a:endParaRPr lang="pt-BR" b="1" dirty="0"/>
          </a:p>
          <a:p>
            <a:pPr marL="82296" indent="0">
              <a:buNone/>
            </a:pPr>
            <a:r>
              <a:rPr lang="pt-BR" b="1" dirty="0"/>
              <a:t>Psicologia Cristã:  Poder transformador de Deus.</a:t>
            </a:r>
          </a:p>
          <a:p>
            <a:pPr marL="82296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5053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3. A </a:t>
            </a:r>
            <a: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Saúde Mental e o Caráter</a:t>
            </a:r>
            <a:b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pt-BR" sz="39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pt-BR" b="1" dirty="0" smtClean="0"/>
          </a:p>
          <a:p>
            <a:pPr marL="82296" indent="0" algn="ctr">
              <a:buNone/>
            </a:pPr>
            <a:r>
              <a:rPr lang="pt-BR" b="1" dirty="0" smtClean="0"/>
              <a:t>Objetivo principal: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Vitoria sobre o “</a:t>
            </a:r>
            <a:r>
              <a:rPr lang="pt-BR" b="1" dirty="0" smtClean="0"/>
              <a:t>EU</a:t>
            </a:r>
            <a:r>
              <a:rPr lang="pt-BR" dirty="0" smtClean="0"/>
              <a:t>”</a:t>
            </a:r>
          </a:p>
          <a:p>
            <a:r>
              <a:rPr lang="pt-BR" dirty="0" smtClean="0"/>
              <a:t>Alcançar o Caráter de </a:t>
            </a:r>
            <a:r>
              <a:rPr lang="pt-BR" b="1" dirty="0" smtClean="0"/>
              <a:t>Cristo</a:t>
            </a:r>
            <a:endParaRPr lang="pt-BR" b="1" dirty="0"/>
          </a:p>
        </p:txBody>
      </p:sp>
      <p:sp>
        <p:nvSpPr>
          <p:cNvPr id="4" name="Seta para a direita 3"/>
          <p:cNvSpPr/>
          <p:nvPr/>
        </p:nvSpPr>
        <p:spPr>
          <a:xfrm>
            <a:off x="4860032" y="5229200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06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4. A </a:t>
            </a:r>
            <a: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Personalidade e as Diferenças Individuais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pt-BR" b="1" dirty="0" smtClean="0"/>
              <a:t>Personalidade: </a:t>
            </a:r>
          </a:p>
          <a:p>
            <a:pPr marL="82296" indent="0" algn="ctr">
              <a:buNone/>
            </a:pPr>
            <a:endParaRPr lang="pt-BR" b="1" dirty="0" smtClean="0"/>
          </a:p>
          <a:p>
            <a:r>
              <a:rPr lang="pt-BR" dirty="0" smtClean="0"/>
              <a:t>Pensamentos</a:t>
            </a:r>
          </a:p>
          <a:p>
            <a:r>
              <a:rPr lang="pt-BR" dirty="0" smtClean="0"/>
              <a:t>Emoções</a:t>
            </a:r>
          </a:p>
          <a:p>
            <a:r>
              <a:rPr lang="pt-BR" dirty="0" smtClean="0"/>
              <a:t>Respostas Comportamentais</a:t>
            </a:r>
          </a:p>
          <a:p>
            <a:r>
              <a:rPr lang="pt-BR" dirty="0" smtClean="0"/>
              <a:t>Temperamento</a:t>
            </a:r>
          </a:p>
          <a:p>
            <a:r>
              <a:rPr lang="pt-BR" dirty="0" smtClean="0"/>
              <a:t>Aparência</a:t>
            </a:r>
          </a:p>
          <a:p>
            <a:r>
              <a:rPr lang="pt-BR" dirty="0" smtClean="0"/>
              <a:t>Padrão Característico que o distingui de um ser único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335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4. A </a:t>
            </a:r>
            <a: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Personalidade e as Diferenças Individuais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 algn="ctr">
              <a:buNone/>
            </a:pPr>
            <a:r>
              <a:rPr lang="pt-BR" b="1" dirty="0" smtClean="0"/>
              <a:t>Objetivo:</a:t>
            </a:r>
          </a:p>
          <a:p>
            <a:pPr marL="82296" indent="0" algn="ctr">
              <a:buNone/>
            </a:pPr>
            <a:endParaRPr lang="pt-BR" b="1" dirty="0" smtClean="0"/>
          </a:p>
          <a:p>
            <a:pPr marL="82296" indent="0">
              <a:buNone/>
            </a:pPr>
            <a:r>
              <a:rPr lang="pt-BR" dirty="0" smtClean="0"/>
              <a:t> Completar o próximo e aperfeiçoar a vida</a:t>
            </a: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4427984" y="436510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11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5. O </a:t>
            </a:r>
            <a: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Amor e a Saúde Mental</a:t>
            </a:r>
            <a:r>
              <a:rPr lang="pt-BR" sz="36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/>
            </a:r>
            <a:br>
              <a:rPr lang="pt-BR" sz="36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endParaRPr lang="pt-BR" sz="3600" kern="1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dirty="0" smtClean="0"/>
              <a:t>			Distanciamento </a:t>
            </a:r>
            <a:r>
              <a:rPr lang="pt-BR" dirty="0"/>
              <a:t>de Deus</a:t>
            </a:r>
          </a:p>
          <a:p>
            <a:pPr marL="82296" indent="0">
              <a:buNone/>
            </a:pPr>
            <a:r>
              <a:rPr lang="pt-BR" dirty="0" smtClean="0"/>
              <a:t>EGOÍSMO: 	Colapso Mental</a:t>
            </a:r>
          </a:p>
          <a:p>
            <a:pPr marL="82296" indent="0">
              <a:buNone/>
            </a:pPr>
            <a:r>
              <a:rPr lang="pt-BR" dirty="0" smtClean="0"/>
              <a:t>                 	          Deficiência Física</a:t>
            </a:r>
          </a:p>
          <a:p>
            <a:pPr marL="82296" indent="0">
              <a:buNone/>
            </a:pPr>
            <a:endParaRPr lang="pt-BR" dirty="0"/>
          </a:p>
        </p:txBody>
      </p:sp>
      <p:sp>
        <p:nvSpPr>
          <p:cNvPr id="4" name="Seta para a esquerda e para a direita 3"/>
          <p:cNvSpPr/>
          <p:nvPr/>
        </p:nvSpPr>
        <p:spPr>
          <a:xfrm rot="20278807">
            <a:off x="2541925" y="2500766"/>
            <a:ext cx="704489" cy="2436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esquerda e para a direita 4"/>
          <p:cNvSpPr/>
          <p:nvPr/>
        </p:nvSpPr>
        <p:spPr>
          <a:xfrm>
            <a:off x="2609331" y="2894614"/>
            <a:ext cx="610338" cy="2313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esquerda e para a direita 5"/>
          <p:cNvSpPr/>
          <p:nvPr/>
        </p:nvSpPr>
        <p:spPr>
          <a:xfrm rot="1392503">
            <a:off x="2566680" y="3245602"/>
            <a:ext cx="658642" cy="2513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61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646238" y="1588"/>
            <a:ext cx="7497762" cy="1143000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rgbClr val="611617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O Amor e a Saúde Mental</a:t>
            </a:r>
          </a:p>
        </p:txBody>
      </p:sp>
      <p:sp>
        <p:nvSpPr>
          <p:cNvPr id="6" name="Retângulo 5"/>
          <p:cNvSpPr/>
          <p:nvPr/>
        </p:nvSpPr>
        <p:spPr>
          <a:xfrm>
            <a:off x="251520" y="3595540"/>
            <a:ext cx="3563888" cy="50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atin typeface="Arial Black" pitchFamily="34" charset="0"/>
              </a:rPr>
              <a:t>EGOCENTRISMO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04048" y="1438746"/>
            <a:ext cx="33123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Esquizofrenia</a:t>
            </a:r>
          </a:p>
          <a:p>
            <a:r>
              <a:rPr lang="pt-BR" sz="4000" dirty="0" smtClean="0"/>
              <a:t>Paranoia</a:t>
            </a:r>
          </a:p>
          <a:p>
            <a:r>
              <a:rPr lang="pt-BR" sz="4000" dirty="0" smtClean="0"/>
              <a:t>Megalomania</a:t>
            </a:r>
          </a:p>
          <a:p>
            <a:r>
              <a:rPr lang="pt-BR" sz="4000" dirty="0" smtClean="0"/>
              <a:t>Masoquismo</a:t>
            </a:r>
          </a:p>
          <a:p>
            <a:r>
              <a:rPr lang="pt-BR" sz="4000" dirty="0" smtClean="0"/>
              <a:t>Hipocondria</a:t>
            </a:r>
          </a:p>
          <a:p>
            <a:r>
              <a:rPr lang="pt-BR" sz="4000" dirty="0" smtClean="0"/>
              <a:t>Depressão</a:t>
            </a:r>
          </a:p>
          <a:p>
            <a:r>
              <a:rPr lang="pt-BR" sz="4000" dirty="0" smtClean="0"/>
              <a:t>Suicídio</a:t>
            </a:r>
          </a:p>
        </p:txBody>
      </p:sp>
      <p:cxnSp>
        <p:nvCxnSpPr>
          <p:cNvPr id="10" name="Conector de seta reta 9"/>
          <p:cNvCxnSpPr>
            <a:stCxn id="6" idx="3"/>
          </p:cNvCxnSpPr>
          <p:nvPr/>
        </p:nvCxnSpPr>
        <p:spPr>
          <a:xfrm flipV="1">
            <a:off x="3815408" y="2420888"/>
            <a:ext cx="1188640" cy="14266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6" idx="3"/>
          </p:cNvCxnSpPr>
          <p:nvPr/>
        </p:nvCxnSpPr>
        <p:spPr>
          <a:xfrm flipV="1">
            <a:off x="3815408" y="2996952"/>
            <a:ext cx="1188640" cy="8506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6" idx="3"/>
            <a:endCxn id="8" idx="1"/>
          </p:cNvCxnSpPr>
          <p:nvPr/>
        </p:nvCxnSpPr>
        <p:spPr>
          <a:xfrm flipV="1">
            <a:off x="3815408" y="3639349"/>
            <a:ext cx="1188640" cy="20821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6" idx="3"/>
          </p:cNvCxnSpPr>
          <p:nvPr/>
        </p:nvCxnSpPr>
        <p:spPr>
          <a:xfrm>
            <a:off x="3815408" y="3847568"/>
            <a:ext cx="1188640" cy="3735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6" idx="3"/>
          </p:cNvCxnSpPr>
          <p:nvPr/>
        </p:nvCxnSpPr>
        <p:spPr>
          <a:xfrm>
            <a:off x="3815408" y="3847568"/>
            <a:ext cx="1188640" cy="9495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6" idx="3"/>
          </p:cNvCxnSpPr>
          <p:nvPr/>
        </p:nvCxnSpPr>
        <p:spPr>
          <a:xfrm>
            <a:off x="3815408" y="3847568"/>
            <a:ext cx="1188640" cy="15976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6" idx="3"/>
          </p:cNvCxnSpPr>
          <p:nvPr/>
        </p:nvCxnSpPr>
        <p:spPr>
          <a:xfrm flipV="1">
            <a:off x="3815408" y="1916832"/>
            <a:ext cx="1188640" cy="1930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1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92286" y="26312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611617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O Amor e a Saúde Mental</a:t>
            </a:r>
          </a:p>
        </p:txBody>
      </p:sp>
      <p:sp>
        <p:nvSpPr>
          <p:cNvPr id="6" name="Retângulo 5"/>
          <p:cNvSpPr/>
          <p:nvPr/>
        </p:nvSpPr>
        <p:spPr>
          <a:xfrm>
            <a:off x="539552" y="2885058"/>
            <a:ext cx="2448272" cy="1360389"/>
          </a:xfrm>
          <a:prstGeom prst="rect">
            <a:avLst/>
          </a:prstGeom>
          <a:solidFill>
            <a:srgbClr val="CEBBF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 smtClean="0"/>
              <a:t>ABNEGAÇÃO ATRAVES DE CRISTO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04048" y="1364651"/>
            <a:ext cx="38164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Comportamento</a:t>
            </a:r>
          </a:p>
          <a:p>
            <a:r>
              <a:rPr lang="pt-BR" sz="4000" dirty="0" smtClean="0"/>
              <a:t>Amor </a:t>
            </a:r>
          </a:p>
          <a:p>
            <a:r>
              <a:rPr lang="pt-BR" sz="4000" dirty="0" smtClean="0"/>
              <a:t>Segurança</a:t>
            </a:r>
          </a:p>
          <a:p>
            <a:r>
              <a:rPr lang="pt-BR" sz="4000" dirty="0" smtClean="0"/>
              <a:t>Valor Próprio</a:t>
            </a:r>
          </a:p>
          <a:p>
            <a:r>
              <a:rPr lang="pt-BR" sz="4000" dirty="0" smtClean="0"/>
              <a:t>Felicidade</a:t>
            </a:r>
          </a:p>
          <a:p>
            <a:r>
              <a:rPr lang="pt-BR" sz="4000" dirty="0" smtClean="0"/>
              <a:t>Serviço</a:t>
            </a:r>
          </a:p>
          <a:p>
            <a:r>
              <a:rPr lang="pt-BR" sz="4000" dirty="0" smtClean="0"/>
              <a:t>Amizade </a:t>
            </a:r>
            <a:endParaRPr lang="pt-BR" sz="4000" dirty="0"/>
          </a:p>
        </p:txBody>
      </p:sp>
      <p:cxnSp>
        <p:nvCxnSpPr>
          <p:cNvPr id="11" name="Conector de seta reta 10"/>
          <p:cNvCxnSpPr>
            <a:stCxn id="6" idx="3"/>
          </p:cNvCxnSpPr>
          <p:nvPr/>
        </p:nvCxnSpPr>
        <p:spPr>
          <a:xfrm flipV="1">
            <a:off x="2987824" y="1772816"/>
            <a:ext cx="2016224" cy="17924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6" idx="3"/>
          </p:cNvCxnSpPr>
          <p:nvPr/>
        </p:nvCxnSpPr>
        <p:spPr>
          <a:xfrm flipV="1">
            <a:off x="2987824" y="2420888"/>
            <a:ext cx="2016224" cy="11443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6" idx="3"/>
          </p:cNvCxnSpPr>
          <p:nvPr/>
        </p:nvCxnSpPr>
        <p:spPr>
          <a:xfrm flipV="1">
            <a:off x="2987824" y="2993070"/>
            <a:ext cx="2016224" cy="57218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6" idx="3"/>
            <a:endCxn id="7" idx="1"/>
          </p:cNvCxnSpPr>
          <p:nvPr/>
        </p:nvCxnSpPr>
        <p:spPr>
          <a:xfrm>
            <a:off x="2987824" y="3565253"/>
            <a:ext cx="2016224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6" idx="3"/>
          </p:cNvCxnSpPr>
          <p:nvPr/>
        </p:nvCxnSpPr>
        <p:spPr>
          <a:xfrm>
            <a:off x="2987824" y="3565253"/>
            <a:ext cx="2016224" cy="58382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6" idx="3"/>
          </p:cNvCxnSpPr>
          <p:nvPr/>
        </p:nvCxnSpPr>
        <p:spPr>
          <a:xfrm>
            <a:off x="2987824" y="3565253"/>
            <a:ext cx="2016224" cy="12318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>
            <a:stCxn id="6" idx="3"/>
          </p:cNvCxnSpPr>
          <p:nvPr/>
        </p:nvCxnSpPr>
        <p:spPr>
          <a:xfrm>
            <a:off x="2987824" y="3565253"/>
            <a:ext cx="2016224" cy="18079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eta para a direita 11"/>
          <p:cNvSpPr/>
          <p:nvPr/>
        </p:nvSpPr>
        <p:spPr>
          <a:xfrm>
            <a:off x="7956376" y="576585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3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03020" cy="6858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pt-BR" sz="5400" b="1" dirty="0" smtClean="0"/>
              <a:t>Questões Espirituais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Da Psicologia </a:t>
            </a:r>
            <a:r>
              <a:rPr lang="pt-BR" dirty="0"/>
              <a:t>S</a:t>
            </a:r>
            <a:r>
              <a:rPr lang="pt-BR" dirty="0" smtClean="0"/>
              <a:t>ecular para Psicologia Cristã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A Saúde Mental e o Crescimento Espiritual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A Saúde Mental o Caráter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A Personalidade e as Diferenças Individuais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O Amor e a Saúde Mental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A Lei e o Amor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O Problema da Culpa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As Emoções Negativas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O Conflito e a Frustação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72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6. A Lei e o Amor</a:t>
            </a:r>
            <a:b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pt-BR" sz="39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LEI</a:t>
            </a:r>
            <a:r>
              <a:rPr lang="pt-BR" dirty="0" smtClean="0"/>
              <a:t> = Expressão do Caráter de Deus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BASE DA LEI </a:t>
            </a:r>
            <a:r>
              <a:rPr lang="pt-BR" dirty="0" smtClean="0"/>
              <a:t>: Amor à Deus e Amor ao Próximo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912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 Lei e o Amor</a:t>
            </a:r>
            <a:b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pt-BR" sz="39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5400" b="1" dirty="0" smtClean="0">
                <a:latin typeface="Aharoni" pitchFamily="2" charset="-79"/>
                <a:cs typeface="Aharoni" pitchFamily="2" charset="-79"/>
              </a:rPr>
              <a:t>“...Aquele que não ama permanece na morte.” </a:t>
            </a:r>
          </a:p>
          <a:p>
            <a:pPr marL="0" indent="0">
              <a:buNone/>
            </a:pPr>
            <a:r>
              <a:rPr lang="pt-BR" sz="5400" b="1" dirty="0" smtClean="0">
                <a:latin typeface="Aharoni" pitchFamily="2" charset="-79"/>
                <a:cs typeface="Aharoni" pitchFamily="2" charset="-79"/>
              </a:rPr>
              <a:t>1 João 3:14 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4283968" y="4509120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94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7. O </a:t>
            </a:r>
            <a: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Problema da Culpa</a:t>
            </a:r>
            <a:b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pt-BR" sz="39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t-BR" b="1" dirty="0" smtClean="0"/>
              <a:t>Visão Cristã:  </a:t>
            </a:r>
            <a:r>
              <a:rPr lang="pt-BR" dirty="0" smtClean="0"/>
              <a:t>A Culpa é o Resultado do Pecado e a Transgressão da Lei Moral de Deus</a:t>
            </a:r>
          </a:p>
          <a:p>
            <a:pPr marL="82296" indent="0">
              <a:buNone/>
            </a:pPr>
            <a:endParaRPr lang="pt-BR" dirty="0"/>
          </a:p>
          <a:p>
            <a:pPr marL="82296" indent="0">
              <a:buNone/>
            </a:pPr>
            <a:r>
              <a:rPr lang="pt-BR" b="1" dirty="0" smtClean="0"/>
              <a:t>Visão Secular:  </a:t>
            </a:r>
            <a:r>
              <a:rPr lang="pt-BR" dirty="0" smtClean="0"/>
              <a:t>A Culpa é a Variedade Topográfica de Ansiedade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131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7. O </a:t>
            </a:r>
            <a: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Problema da Culpa</a:t>
            </a:r>
            <a:b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pt-BR" sz="39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r>
              <a:rPr lang="pt-BR" b="1" dirty="0" smtClean="0"/>
              <a:t>SOLUÇÃO PARA A CULPA:</a:t>
            </a:r>
          </a:p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dirty="0" smtClean="0"/>
              <a:t>Confissão Sincera, Buscando o Perdão de Deus Renunciando os Caminhos do Pecado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973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7. O </a:t>
            </a:r>
            <a: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Problema da Culpa</a:t>
            </a:r>
            <a:b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pt-BR" sz="39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b="1" dirty="0" smtClean="0"/>
          </a:p>
          <a:p>
            <a:pPr marL="82296" indent="0">
              <a:buNone/>
            </a:pPr>
            <a:r>
              <a:rPr lang="pt-BR" b="1" dirty="0" smtClean="0"/>
              <a:t>“Portanto, agora nenhuma condenação há para os que estão em Cristo Jesus, que não andam segundo a carne, mas, segundo o Espírito.” Romanos 8:1 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4860032" y="386104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72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8. As </a:t>
            </a:r>
            <a: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Emoções Negativas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15616" y="3284984"/>
            <a:ext cx="3024336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DESEQUILIBRIO DAS EMOÇÕES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882770" y="2204862"/>
            <a:ext cx="40817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Doenças Cardiovasculares</a:t>
            </a:r>
          </a:p>
          <a:p>
            <a:r>
              <a:rPr lang="pt-BR" sz="2800" dirty="0" smtClean="0"/>
              <a:t>Aumento do Batimento Cardíaco</a:t>
            </a:r>
          </a:p>
          <a:p>
            <a:r>
              <a:rPr lang="pt-BR" sz="2800" dirty="0" smtClean="0"/>
              <a:t>Estresse</a:t>
            </a:r>
          </a:p>
          <a:p>
            <a:r>
              <a:rPr lang="pt-BR" sz="2800" dirty="0" smtClean="0"/>
              <a:t>Inibição do Processo Digestivo</a:t>
            </a:r>
            <a:endParaRPr lang="pt-BR" sz="2800" dirty="0"/>
          </a:p>
        </p:txBody>
      </p:sp>
      <p:sp>
        <p:nvSpPr>
          <p:cNvPr id="11" name="Chave dupla 10"/>
          <p:cNvSpPr/>
          <p:nvPr/>
        </p:nvSpPr>
        <p:spPr>
          <a:xfrm>
            <a:off x="4355976" y="2060848"/>
            <a:ext cx="4788024" cy="3096344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31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As Emoções Negativas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327602" y="1700808"/>
            <a:ext cx="7200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sz="2800" b="1" dirty="0" smtClean="0"/>
              <a:t>SOLUÇÃO:</a:t>
            </a:r>
          </a:p>
          <a:p>
            <a:endParaRPr lang="pt-BR" dirty="0" smtClean="0"/>
          </a:p>
          <a:p>
            <a:r>
              <a:rPr lang="pt-BR" sz="3200" dirty="0" smtClean="0"/>
              <a:t>Submeter-se ao domínio do Amor de Deus, para receber a libertação da escravidão das emoções egoístas  </a:t>
            </a:r>
            <a:endParaRPr lang="pt-BR" sz="3200" dirty="0"/>
          </a:p>
        </p:txBody>
      </p:sp>
      <p:sp>
        <p:nvSpPr>
          <p:cNvPr id="4" name="Seta para a direita 3"/>
          <p:cNvSpPr/>
          <p:nvPr/>
        </p:nvSpPr>
        <p:spPr>
          <a:xfrm>
            <a:off x="7164288" y="4149080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74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9. O </a:t>
            </a:r>
            <a: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Conflito e a Frustração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dirty="0" smtClean="0"/>
              <a:t>DEFINIÇÃO PARA FRUSTRAÇÃO:</a:t>
            </a:r>
          </a:p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dirty="0" smtClean="0"/>
              <a:t>Pode ser definida através de situações conflitantes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198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9. O </a:t>
            </a:r>
            <a: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Conflito e a Frustração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b="1" dirty="0" smtClean="0"/>
              <a:t>Solução para frustração:</a:t>
            </a:r>
          </a:p>
          <a:p>
            <a:pPr marL="82296" indent="0">
              <a:buNone/>
            </a:pPr>
            <a:endParaRPr lang="pt-BR" dirty="0" smtClean="0"/>
          </a:p>
          <a:p>
            <a:pPr marL="539496" indent="-457200"/>
            <a:r>
              <a:rPr lang="pt-BR" b="1" dirty="0" smtClean="0">
                <a:solidFill>
                  <a:srgbClr val="002060"/>
                </a:solidFill>
              </a:rPr>
              <a:t>CONFIANÇA TOTAL EM DEUS </a:t>
            </a:r>
            <a:endParaRPr lang="pt-BR" b="1" dirty="0">
              <a:solidFill>
                <a:srgbClr val="002060"/>
              </a:solidFill>
            </a:endParaRPr>
          </a:p>
          <a:p>
            <a:pPr marL="539496" indent="-457200"/>
            <a:r>
              <a:rPr lang="pt-BR" b="1" dirty="0" smtClean="0">
                <a:solidFill>
                  <a:srgbClr val="002060"/>
                </a:solidFill>
              </a:rPr>
              <a:t>RECONHECER QUE NÃO HÁ NENHUMA BARREIRA IMPOSSIVEL PARA ELE</a:t>
            </a:r>
          </a:p>
          <a:p>
            <a:pPr marL="539496" indent="-457200"/>
            <a:r>
              <a:rPr lang="pt-BR" b="1" dirty="0" smtClean="0">
                <a:solidFill>
                  <a:srgbClr val="002060"/>
                </a:solidFill>
              </a:rPr>
              <a:t>CADA BARREIRA É UMA OPORTUNIDADE PARA CRECER NA FÉ</a:t>
            </a:r>
          </a:p>
        </p:txBody>
      </p:sp>
    </p:spTree>
    <p:extLst>
      <p:ext uri="{BB962C8B-B14F-4D97-AF65-F5344CB8AC3E}">
        <p14:creationId xmlns:p14="http://schemas.microsoft.com/office/powerpoint/2010/main" val="68615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9. O </a:t>
            </a:r>
            <a: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Conflito e a Frustração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t-BR" sz="4000" dirty="0" smtClean="0">
                <a:solidFill>
                  <a:schemeClr val="accent3">
                    <a:lumMod val="75000"/>
                  </a:schemeClr>
                </a:solidFill>
              </a:rPr>
              <a:t>Consolo aos Frustrados</a:t>
            </a:r>
          </a:p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sz="4400" b="1" dirty="0" smtClean="0"/>
              <a:t>“Entreguem todas as suas preocupações a Deus, pois Ele cuida de você.” 1 Pedro 5:7 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7236296" y="461713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18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BR" sz="4900" b="1" dirty="0"/>
              <a:t>Terapia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pt-BR" dirty="0" smtClean="0"/>
              <a:t> Grupos de Encontro e Sensibilidade e  Cristianismo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t-BR" dirty="0" smtClean="0"/>
              <a:t> O Controle da Mente e a Hipnose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t-BR" dirty="0" smtClean="0"/>
              <a:t> Os Perigos do Aconselhamento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t-BR" dirty="0" smtClean="0"/>
              <a:t> A Terapia Cristã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t-BR" dirty="0" smtClean="0"/>
              <a:t> O Sucesso e o Fracasso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t-BR" dirty="0" smtClean="0"/>
              <a:t> A Motivação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t-BR" dirty="0" smtClean="0"/>
              <a:t> A Formação do Hábito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72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2636912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pt-BR" sz="9600" dirty="0" smtClean="0">
                <a:latin typeface="Arial Black" pitchFamily="34" charset="0"/>
              </a:rPr>
              <a:t>TERAPIA</a:t>
            </a:r>
            <a:endParaRPr lang="pt-BR" sz="9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81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3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10. Grupos </a:t>
            </a:r>
            <a:r>
              <a:rPr lang="pt-BR" sz="43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 Encontro e Sensibilidade e  Cristianismo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Terapia dos Grupos de Encontro e Sensibilidade: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“...Se o homem for livre o suficiente, se as forças sociais inibidoras forem destruídas, o homem terá a vida plena e completa. A ênfase está em fazer aquilo que é natural e livre....”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471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10. Grupos </a:t>
            </a:r>
            <a: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 Encontro e Sensibilidade e  Cristianismo</a:t>
            </a:r>
            <a:br>
              <a:rPr lang="pt-BR" sz="39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pt-BR" sz="39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Terapia Cristã:</a:t>
            </a:r>
          </a:p>
          <a:p>
            <a:pPr marL="0" indent="0">
              <a:buNone/>
            </a:pPr>
            <a:r>
              <a:rPr lang="pt-BR" dirty="0" smtClean="0"/>
              <a:t>“Segundo a Palavra de Deus, somente através da experiência do novo nascimento, ocasião em que se uni a Deus, o homem pode atingir a plenitude de suas potencialidades...”  </a:t>
            </a: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6948264" y="441777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8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11. O Controle da Mente e a Hipnose</a:t>
            </a:r>
            <a:endParaRPr lang="pt-BR" sz="39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HIPNOSE: </a:t>
            </a:r>
            <a:r>
              <a:rPr lang="pt-BR" dirty="0" smtClean="0"/>
              <a:t>enfraquece os poderes independentes do indivíduo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PROPÓSITO DE SATANÁS: </a:t>
            </a:r>
            <a:r>
              <a:rPr lang="pt-BR" dirty="0" smtClean="0"/>
              <a:t>controlar ansiosamente a mente do homem</a:t>
            </a:r>
            <a:r>
              <a:rPr lang="pt-BR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612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11. O Controle da Mente e a Hipnose</a:t>
            </a:r>
            <a:endParaRPr lang="pt-BR" sz="39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 smtClean="0"/>
              <a:t>“ Maldito homem que confia no homem...” Jeremias 17:5 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7404481" y="400506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4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12. Os Perigos do Aconselhamento</a:t>
            </a:r>
            <a:endParaRPr lang="pt-BR" sz="39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Aconselhamento Moderno: Aceitar a pessoa aconselhada e o seu mau comportamento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Aconselhamento de Deus: Amar o pecador, mas apontar o pecado</a:t>
            </a:r>
          </a:p>
        </p:txBody>
      </p:sp>
    </p:spTree>
    <p:extLst>
      <p:ext uri="{BB962C8B-B14F-4D97-AF65-F5344CB8AC3E}">
        <p14:creationId xmlns:p14="http://schemas.microsoft.com/office/powerpoint/2010/main" val="344399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12. Os Perigos do Aconselhamento</a:t>
            </a:r>
            <a:endParaRPr lang="pt-BR" sz="39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/>
              <a:t>1º Perigo</a:t>
            </a:r>
            <a:r>
              <a:rPr lang="pt-BR" b="1" dirty="0"/>
              <a:t>: </a:t>
            </a:r>
            <a:r>
              <a:rPr lang="pt-BR" dirty="0"/>
              <a:t>Receber o conselho de outro homem e descartar o conselho de </a:t>
            </a:r>
            <a:r>
              <a:rPr lang="pt-BR" dirty="0" smtClean="0"/>
              <a:t>Deus</a:t>
            </a:r>
          </a:p>
          <a:p>
            <a:pPr marL="0" indent="0">
              <a:buNone/>
            </a:pPr>
            <a:r>
              <a:rPr lang="pt-BR" b="1" dirty="0" smtClean="0"/>
              <a:t>2º Perigo: </a:t>
            </a:r>
            <a:r>
              <a:rPr lang="pt-BR" dirty="0" smtClean="0"/>
              <a:t>Desenvolver a vaidade segundo o sucesso de seus conselhos</a:t>
            </a:r>
          </a:p>
          <a:p>
            <a:pPr marL="0" indent="0">
              <a:buNone/>
            </a:pPr>
            <a:r>
              <a:rPr lang="pt-BR" b="1" dirty="0" smtClean="0"/>
              <a:t>3º Perigo: </a:t>
            </a:r>
            <a:r>
              <a:rPr lang="pt-BR" dirty="0" smtClean="0"/>
              <a:t>Está relacionado aos Pastores</a:t>
            </a:r>
          </a:p>
          <a:p>
            <a:pPr marL="0" indent="0">
              <a:buNone/>
            </a:pPr>
            <a:r>
              <a:rPr lang="pt-BR" b="1" dirty="0" smtClean="0"/>
              <a:t>4º Perigo: </a:t>
            </a:r>
            <a:r>
              <a:rPr lang="pt-BR" dirty="0" smtClean="0"/>
              <a:t>Se afetar com os problemas dos outros</a:t>
            </a:r>
          </a:p>
          <a:p>
            <a:pPr marL="0" indent="0">
              <a:buNone/>
            </a:pPr>
            <a:r>
              <a:rPr lang="pt-BR" b="1" dirty="0" smtClean="0"/>
              <a:t>5º Perigo: </a:t>
            </a:r>
            <a:r>
              <a:rPr lang="pt-BR" dirty="0" smtClean="0"/>
              <a:t>Aconselhamento matrimonial sem um dos cônjuges </a:t>
            </a:r>
            <a:endParaRPr lang="pt-BR" dirty="0"/>
          </a:p>
          <a:p>
            <a:pPr marL="0" indent="0">
              <a:buNone/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374583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12. Os Perigos do Aconselhamento</a:t>
            </a:r>
            <a:endParaRPr lang="pt-BR" sz="39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b="1" dirty="0" smtClean="0"/>
              <a:t>“ Quem fala de si mesmo busca a sua própria glória; mas o que busca a glória </a:t>
            </a:r>
            <a:r>
              <a:rPr lang="pt-BR" b="1" dirty="0" err="1" smtClean="0"/>
              <a:t>dAquele</a:t>
            </a:r>
            <a:r>
              <a:rPr lang="pt-BR" b="1" dirty="0" smtClean="0"/>
              <a:t> que o enviou, esse é verdadeiro e não há nele injustiça.” João 7:18 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6681543" y="386104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63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13. A Terapia Cristã</a:t>
            </a:r>
            <a:endParaRPr lang="pt-BR" sz="39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 terapia cristã apresenta a solução de todos os temas já apresentados e a </a:t>
            </a:r>
            <a:r>
              <a:rPr lang="pt-BR" b="1" dirty="0" smtClean="0"/>
              <a:t>abnegação</a:t>
            </a:r>
            <a:r>
              <a:rPr lang="pt-BR" dirty="0" smtClean="0"/>
              <a:t> </a:t>
            </a:r>
            <a:r>
              <a:rPr lang="pt-BR" b="1" dirty="0" smtClean="0"/>
              <a:t>do individuo em doar-se</a:t>
            </a:r>
            <a:r>
              <a:rPr lang="pt-BR" dirty="0" smtClean="0"/>
              <a:t>, em </a:t>
            </a:r>
            <a:r>
              <a:rPr lang="pt-BR" b="1" dirty="0" smtClean="0"/>
              <a:t>desenvolver a aceitação</a:t>
            </a:r>
            <a:r>
              <a:rPr lang="pt-BR" dirty="0" smtClean="0"/>
              <a:t> e a </a:t>
            </a:r>
            <a:r>
              <a:rPr lang="pt-BR" b="1" dirty="0" smtClean="0"/>
              <a:t>autovalorização</a:t>
            </a:r>
            <a:r>
              <a:rPr lang="pt-BR" dirty="0" smtClean="0"/>
              <a:t> </a:t>
            </a:r>
            <a:r>
              <a:rPr lang="pt-BR" b="1" dirty="0" smtClean="0"/>
              <a:t>focando a atenção no semelhante</a:t>
            </a:r>
            <a:r>
              <a:rPr lang="pt-BR" dirty="0" smtClean="0"/>
              <a:t> e não em si mesmo.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8028384" y="3777893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17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14. O Sucesso e o Fracasso</a:t>
            </a:r>
            <a:endParaRPr lang="pt-BR" sz="39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alcançar Sucesso?</a:t>
            </a:r>
          </a:p>
          <a:p>
            <a:pPr marL="0" indent="0" algn="ctr">
              <a:buNone/>
            </a:pPr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dirty="0" smtClean="0"/>
              <a:t>Passar tempo em Oração</a:t>
            </a:r>
          </a:p>
          <a:p>
            <a:r>
              <a:rPr lang="pt-BR" dirty="0" smtClean="0"/>
              <a:t>Estudo diligente da Bíblia</a:t>
            </a:r>
          </a:p>
          <a:p>
            <a:r>
              <a:rPr lang="pt-BR" dirty="0" smtClean="0"/>
              <a:t>Aceitar as Lutas e Dificuldades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6948264" y="3561869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60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BR" sz="4900" b="1" dirty="0"/>
              <a:t>Fatores Físicos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7"/>
            </a:pPr>
            <a:r>
              <a:rPr lang="pt-BR" dirty="0" smtClean="0"/>
              <a:t> Os Sentidos</a:t>
            </a:r>
          </a:p>
          <a:p>
            <a:pPr marL="514350" indent="-514350">
              <a:buFont typeface="+mj-lt"/>
              <a:buAutoNum type="arabicPeriod" startAt="17"/>
            </a:pPr>
            <a:r>
              <a:rPr lang="pt-BR" dirty="0" smtClean="0"/>
              <a:t> A Dieta Alimentar</a:t>
            </a:r>
          </a:p>
          <a:p>
            <a:pPr marL="514350" indent="-514350">
              <a:buFont typeface="+mj-lt"/>
              <a:buAutoNum type="arabicPeriod" startAt="17"/>
            </a:pPr>
            <a:r>
              <a:rPr lang="pt-BR" dirty="0" smtClean="0"/>
              <a:t> A Saúde Mental e as Drogas Legalizadas</a:t>
            </a:r>
          </a:p>
          <a:p>
            <a:pPr marL="514350" indent="-514350">
              <a:buFont typeface="+mj-lt"/>
              <a:buAutoNum type="arabicPeriod" startAt="17"/>
            </a:pPr>
            <a:r>
              <a:rPr lang="pt-BR" dirty="0" smtClean="0"/>
              <a:t> O Fator Físico na Saúde Mental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303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15. A Motivação </a:t>
            </a:r>
            <a:endParaRPr lang="pt-BR" sz="39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A Motivação determina a real natureza das Ações Humanas.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Transformação da Motivação: </a:t>
            </a:r>
            <a:r>
              <a:rPr lang="pt-BR" dirty="0" smtClean="0"/>
              <a:t>Permitir que Cristo remova a mente carnal e substitua pela Sua própria mente, orando diariamente como Davi: </a:t>
            </a:r>
            <a:r>
              <a:rPr lang="pt-BR" b="1" dirty="0" smtClean="0"/>
              <a:t>“ Cria em  mim ó Deus um coração puro, e renova dentro de mim um espírito inabalável.” Salmos 51:10 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3203848" y="587727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27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9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16. A Formação do Hábito</a:t>
            </a:r>
            <a:endParaRPr lang="pt-BR" sz="39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Crença Popular: </a:t>
            </a:r>
            <a:r>
              <a:rPr lang="pt-BR" dirty="0" smtClean="0"/>
              <a:t>O homem é a soma total de todas as influências do ambiente em que está inserido.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Crença Cristã: </a:t>
            </a:r>
            <a:r>
              <a:rPr lang="pt-BR" dirty="0" smtClean="0"/>
              <a:t>Os hábitos do individuo depende da escolha e da decisão.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4860032" y="443711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31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564904"/>
            <a:ext cx="7010400" cy="1143000"/>
          </a:xfrm>
        </p:spPr>
        <p:txBody>
          <a:bodyPr>
            <a:noAutofit/>
          </a:bodyPr>
          <a:lstStyle/>
          <a:p>
            <a:pPr algn="ctr"/>
            <a:r>
              <a:rPr lang="pt-BR" sz="8000" dirty="0">
                <a:latin typeface="Arial Black" pitchFamily="34" charset="0"/>
              </a:rPr>
              <a:t>FATORES FÍSICOS</a:t>
            </a:r>
          </a:p>
        </p:txBody>
      </p:sp>
    </p:spTree>
    <p:extLst>
      <p:ext uri="{BB962C8B-B14F-4D97-AF65-F5344CB8AC3E}">
        <p14:creationId xmlns:p14="http://schemas.microsoft.com/office/powerpoint/2010/main" val="387382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17. Os Sentidos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43608" y="1628797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Modalidades de Sentido</a:t>
            </a:r>
            <a:endParaRPr lang="pt-BR" sz="36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611560" y="2276872"/>
            <a:ext cx="29523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Frio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Calor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Audição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Sinestesia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Dor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Luz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Pressão</a:t>
            </a:r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788024" y="2276872"/>
            <a:ext cx="28083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Olfato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Esterognose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Paladar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Toque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Vibração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Visão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Distinção entre dois pontos</a:t>
            </a:r>
          </a:p>
          <a:p>
            <a:endParaRPr lang="pt-BR" dirty="0" smtClean="0"/>
          </a:p>
        </p:txBody>
      </p:sp>
      <p:sp>
        <p:nvSpPr>
          <p:cNvPr id="11" name="CaixaDeTexto 10"/>
          <p:cNvSpPr txBox="1"/>
          <p:nvPr/>
        </p:nvSpPr>
        <p:spPr>
          <a:xfrm>
            <a:off x="755576" y="5600859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Estão intimamente ligadas à saúde Espiritual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84621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17. Os Sentidos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Cuidados:</a:t>
            </a:r>
          </a:p>
          <a:p>
            <a:r>
              <a:rPr lang="pt-BR" dirty="0" smtClean="0"/>
              <a:t>Os pais devem proporcionar ambientes benéficos e moralmente sadios aos bebês e as crianças</a:t>
            </a:r>
          </a:p>
          <a:p>
            <a:r>
              <a:rPr lang="pt-BR" dirty="0" smtClean="0"/>
              <a:t>Evitar Desenhos Animados, Filmes e tudo o que seja fantasioso e imaginário</a:t>
            </a:r>
          </a:p>
          <a:p>
            <a:r>
              <a:rPr lang="pt-BR" dirty="0" smtClean="0"/>
              <a:t>Evitar livros Românticos, Revistas, Músicas e Teatros 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2483768" y="551723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85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18. A Dieta Alimentar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chemeClr val="tx1"/>
                </a:solidFill>
                <a:latin typeface="Arial Black" pitchFamily="34" charset="0"/>
              </a:rPr>
              <a:t>Desenvolver Hábitos Saudáveis</a:t>
            </a:r>
          </a:p>
          <a:p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Mastigar bem os alimentos, ingerindo-os devagar</a:t>
            </a:r>
          </a:p>
          <a:p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Coração Agradecido a Deus</a:t>
            </a:r>
          </a:p>
          <a:p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Escolher Alimentos Naturais e Nutritivos</a:t>
            </a:r>
          </a:p>
          <a:p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Intervalo de no Mínimo 5 horas </a:t>
            </a:r>
          </a:p>
          <a:p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Tomar Somente 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Á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gua após 2 horas</a:t>
            </a:r>
          </a:p>
          <a:p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Evitar 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A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limentos Condimentados</a:t>
            </a:r>
          </a:p>
          <a:p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Ter Temperança no Comer e Beber </a:t>
            </a:r>
          </a:p>
          <a:p>
            <a:endParaRPr lang="pt-BR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pt-BR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pt-BR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6516216" y="566855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81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19. A Saúde Mental e as Drogas Legais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“</a:t>
            </a:r>
            <a:r>
              <a:rPr lang="pt-BR" b="1" dirty="0" smtClean="0">
                <a:solidFill>
                  <a:schemeClr val="tx1"/>
                </a:solidFill>
                <a:cs typeface="Arial" pitchFamily="34" charset="0"/>
              </a:rPr>
              <a:t>O cristão jamais deve poluir o corpo com agentes químicos que destrói o templo do Espírito de Cristo.”</a:t>
            </a:r>
          </a:p>
          <a:p>
            <a:pPr marL="0" indent="0">
              <a:buNone/>
            </a:pPr>
            <a:endParaRPr lang="pt-BR" b="1" dirty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1"/>
                </a:solidFill>
                <a:cs typeface="Arial" pitchFamily="34" charset="0"/>
              </a:rPr>
              <a:t>“O vinho é escarnecedor, a bebida forte alvoroçadora; e todo aquele que neles errar nunca será sábio.”</a:t>
            </a:r>
          </a:p>
          <a:p>
            <a:endParaRPr lang="pt-BR" b="1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pt-BR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6516216" y="566855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56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20. O Fator Físico na Saúde Mental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chemeClr val="tx1"/>
                </a:solidFill>
                <a:cs typeface="Arial" pitchFamily="34" charset="0"/>
              </a:rPr>
              <a:t>Fatores que promove saúde:</a:t>
            </a:r>
          </a:p>
          <a:p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Ar Puro</a:t>
            </a:r>
          </a:p>
          <a:p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Exercício Físico</a:t>
            </a:r>
          </a:p>
          <a:p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Sol</a:t>
            </a:r>
          </a:p>
          <a:p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Alimentação Saudável</a:t>
            </a:r>
          </a:p>
          <a:p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Descanso</a:t>
            </a:r>
          </a:p>
          <a:p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Temperança </a:t>
            </a:r>
          </a:p>
          <a:p>
            <a:endParaRPr lang="pt-BR" dirty="0" smtClean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01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20. O Fator Físico na Saúde Mental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Hoje Jesus faz um convite:</a:t>
            </a:r>
          </a:p>
          <a:p>
            <a:pPr marL="0" indent="0">
              <a:buNone/>
            </a:pPr>
            <a:endParaRPr lang="pt-BR" b="1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1"/>
                </a:solidFill>
                <a:cs typeface="Arial" pitchFamily="34" charset="0"/>
              </a:rPr>
              <a:t>“Vinde a Mim, todos os que estais cansados e oprimidos, e Eu vos aliviarei.” Mateus 11:28 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8100392" y="407707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11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855856"/>
          </a:xfrm>
        </p:spPr>
        <p:txBody>
          <a:bodyPr>
            <a:noAutofit/>
          </a:bodyPr>
          <a:lstStyle/>
          <a:p>
            <a:r>
              <a:rPr lang="pt-BR" sz="4800" dirty="0" smtClean="0">
                <a:latin typeface="Arial Black" pitchFamily="34" charset="0"/>
              </a:rPr>
              <a:t>FATORES DE DESENVOLVIMENTO</a:t>
            </a:r>
            <a:endParaRPr lang="pt-BR" sz="4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18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BR" sz="4900" b="1" dirty="0" smtClean="0"/>
              <a:t/>
            </a:r>
            <a:br>
              <a:rPr lang="pt-BR" sz="4900" b="1" dirty="0" smtClean="0"/>
            </a:br>
            <a:r>
              <a:rPr lang="pt-BR" sz="4900" b="1" dirty="0" smtClean="0"/>
              <a:t>Fatores  </a:t>
            </a:r>
            <a:r>
              <a:rPr lang="pt-BR" sz="4900" b="1" dirty="0"/>
              <a:t>de Desenvolvimento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1"/>
            </a:pPr>
            <a:endParaRPr lang="pt-BR" dirty="0" smtClean="0"/>
          </a:p>
          <a:p>
            <a:pPr marL="514350" indent="-514350">
              <a:buFont typeface="+mj-lt"/>
              <a:buAutoNum type="arabicPeriod" startAt="21"/>
            </a:pPr>
            <a:r>
              <a:rPr lang="pt-BR" dirty="0" smtClean="0"/>
              <a:t> A Criança Antes e Depois do Nascimento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pt-BR" dirty="0" smtClean="0"/>
              <a:t> A Infância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pt-BR" dirty="0" smtClean="0"/>
              <a:t> A Adolescência e a Independência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pt-BR" dirty="0" smtClean="0"/>
              <a:t> A Adolescência e as Decisões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579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21. A Criança Antes e Depois do Nascimento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b="1" dirty="0" smtClean="0"/>
              <a:t>A Saúde Mental da Criança Começa com os Pais.</a:t>
            </a:r>
          </a:p>
          <a:p>
            <a:pPr marL="0" indent="0">
              <a:buNone/>
            </a:pPr>
            <a:endParaRPr lang="pt-BR" sz="2800" b="1" dirty="0" smtClean="0"/>
          </a:p>
          <a:p>
            <a:pPr marL="0" indent="0">
              <a:buNone/>
            </a:pPr>
            <a:r>
              <a:rPr lang="pt-BR" sz="2800" b="1" dirty="0" smtClean="0"/>
              <a:t>CUIDADOS PRÉ e PÓS NASCIMENTO</a:t>
            </a:r>
          </a:p>
          <a:p>
            <a:pPr marL="0" indent="0">
              <a:buNone/>
            </a:pPr>
            <a:r>
              <a:rPr lang="pt-BR" sz="2800" dirty="0" smtClean="0"/>
              <a:t>Estilo de Vida Simples</a:t>
            </a:r>
          </a:p>
          <a:p>
            <a:pPr marL="0" indent="0">
              <a:buNone/>
            </a:pPr>
            <a:r>
              <a:rPr lang="pt-BR" sz="2800" dirty="0" smtClean="0"/>
              <a:t>Evitar Explosões Emocionais</a:t>
            </a:r>
          </a:p>
          <a:p>
            <a:pPr marL="0" indent="0">
              <a:buNone/>
            </a:pPr>
            <a:r>
              <a:rPr lang="pt-BR" sz="2800" dirty="0" smtClean="0"/>
              <a:t>Permanecer Sempre Feliz e Tranquila</a:t>
            </a:r>
          </a:p>
          <a:p>
            <a:pPr marL="0" indent="0">
              <a:buNone/>
            </a:pPr>
            <a:r>
              <a:rPr lang="pt-BR" sz="2800" dirty="0" smtClean="0"/>
              <a:t>Educar a Criança na Área Rural</a:t>
            </a:r>
          </a:p>
          <a:p>
            <a:pPr marL="0" indent="0">
              <a:buNone/>
            </a:pPr>
            <a:r>
              <a:rPr lang="pt-BR" sz="2800" dirty="0" smtClean="0"/>
              <a:t>Regularidade das Refeições</a:t>
            </a:r>
          </a:p>
          <a:p>
            <a:pPr marL="0" indent="0">
              <a:buNone/>
            </a:pPr>
            <a:r>
              <a:rPr lang="pt-BR" sz="2800" dirty="0" smtClean="0"/>
              <a:t>Identificar o Choro do Bebê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4914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21. A Criança Antes e Depois do Nascimento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4000" b="1" dirty="0" smtClean="0"/>
          </a:p>
          <a:p>
            <a:pPr marL="0" indent="0">
              <a:buNone/>
            </a:pPr>
            <a:r>
              <a:rPr lang="pt-BR" sz="4000" b="1" dirty="0" smtClean="0"/>
              <a:t>“ Educa a criança no caminha em que deve andar; e até quando envelhecer não se desviará dele.” Provérbios 22:6 </a:t>
            </a:r>
          </a:p>
          <a:p>
            <a:pPr marL="0" indent="0">
              <a:buNone/>
            </a:pPr>
            <a:endParaRPr lang="pt-BR" sz="2800" b="1" dirty="0"/>
          </a:p>
        </p:txBody>
      </p:sp>
      <p:sp>
        <p:nvSpPr>
          <p:cNvPr id="4" name="Seta para a direita 3"/>
          <p:cNvSpPr/>
          <p:nvPr/>
        </p:nvSpPr>
        <p:spPr>
          <a:xfrm>
            <a:off x="4302296" y="441023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4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22. A Infância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sz="4000" b="1" dirty="0" smtClean="0"/>
          </a:p>
          <a:p>
            <a:pPr marL="0" indent="0" algn="ctr">
              <a:buNone/>
            </a:pPr>
            <a:r>
              <a:rPr lang="pt-BR" sz="4000" b="1" dirty="0" smtClean="0"/>
              <a:t>Evitar Erros:</a:t>
            </a:r>
          </a:p>
          <a:p>
            <a:r>
              <a:rPr lang="pt-BR"/>
              <a:t>Identificar a razão da ordem</a:t>
            </a:r>
          </a:p>
          <a:p>
            <a:r>
              <a:rPr lang="pt-BR" smtClean="0"/>
              <a:t>Controlar </a:t>
            </a:r>
            <a:r>
              <a:rPr lang="pt-BR" dirty="0" smtClean="0"/>
              <a:t>excessivamente a criança</a:t>
            </a:r>
          </a:p>
          <a:p>
            <a:r>
              <a:rPr lang="pt-BR" dirty="0" smtClean="0"/>
              <a:t>Permitir que a criança faça tudo o que quiser</a:t>
            </a:r>
          </a:p>
          <a:p>
            <a:r>
              <a:rPr lang="pt-BR" dirty="0" smtClean="0"/>
              <a:t>Muitas </a:t>
            </a:r>
            <a:r>
              <a:rPr lang="pt-BR" dirty="0" smtClean="0"/>
              <a:t>punições físicas e Criticas </a:t>
            </a:r>
          </a:p>
          <a:p>
            <a:r>
              <a:rPr lang="pt-BR" dirty="0" smtClean="0"/>
              <a:t>Evitar a bajulação 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4196365" y="5589240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18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23. A Adolescência e a Independência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A Adolescência é um período de oscilações frequentes de comportamentos infantis e maduros.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</p:txBody>
      </p:sp>
      <p:sp>
        <p:nvSpPr>
          <p:cNvPr id="4" name="Seta para a direita 3"/>
          <p:cNvSpPr/>
          <p:nvPr/>
        </p:nvSpPr>
        <p:spPr>
          <a:xfrm>
            <a:off x="2411760" y="400506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02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24. A Adolescência e as Decisões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b="1" dirty="0" smtClean="0"/>
              <a:t>TRÊS GRANDES DECISÕES</a:t>
            </a:r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b="1" dirty="0" smtClean="0"/>
              <a:t>1ª Seguir a Cristo</a:t>
            </a:r>
          </a:p>
          <a:p>
            <a:pPr marL="0" indent="0" algn="ctr">
              <a:buNone/>
            </a:pPr>
            <a:r>
              <a:rPr lang="pt-BR" b="1" dirty="0" smtClean="0"/>
              <a:t>2ª Escolher Profissão</a:t>
            </a:r>
          </a:p>
          <a:p>
            <a:pPr marL="0" indent="0" algn="ctr">
              <a:buNone/>
            </a:pPr>
            <a:r>
              <a:rPr lang="pt-BR" b="1" dirty="0" smtClean="0"/>
              <a:t>3ª Escolher um Cônjuge  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</p:txBody>
      </p:sp>
      <p:sp>
        <p:nvSpPr>
          <p:cNvPr id="4" name="Seta para a direita 3"/>
          <p:cNvSpPr/>
          <p:nvPr/>
        </p:nvSpPr>
        <p:spPr>
          <a:xfrm>
            <a:off x="4355976" y="530120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554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8000" dirty="0" smtClean="0"/>
              <a:t/>
            </a:r>
            <a:br>
              <a:rPr lang="pt-BR" sz="8000" dirty="0" smtClean="0"/>
            </a:br>
            <a:r>
              <a:rPr lang="pt-BR" sz="6000" b="1" dirty="0" smtClean="0">
                <a:latin typeface="Arial Black" pitchFamily="34" charset="0"/>
              </a:rPr>
              <a:t>QUESTÕES MATRIMONIAIS</a:t>
            </a:r>
            <a:endParaRPr lang="pt-BR" sz="60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03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25. A Moralidade e o Sexo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Moralidade</a:t>
            </a:r>
            <a:r>
              <a:rPr lang="pt-BR" dirty="0" smtClean="0"/>
              <a:t>= Reação total do homem diante da lei Deus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smtClean="0"/>
              <a:t>Sexo</a:t>
            </a:r>
            <a:r>
              <a:rPr lang="pt-BR" dirty="0" smtClean="0"/>
              <a:t>= Plano de Deus no Casamento para a </a:t>
            </a:r>
            <a:r>
              <a:rPr lang="pt-BR" dirty="0"/>
              <a:t>R</a:t>
            </a:r>
            <a:r>
              <a:rPr lang="pt-BR" dirty="0" smtClean="0"/>
              <a:t>eprodução </a:t>
            </a:r>
            <a:r>
              <a:rPr lang="pt-BR" dirty="0"/>
              <a:t>H</a:t>
            </a:r>
            <a:r>
              <a:rPr lang="pt-BR" dirty="0" smtClean="0"/>
              <a:t>umana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170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25. A Moralidade e o Sexo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“Mesmo dentro e fora do casamento a relação sexual entre o marido e a esposa cristãos, deve estar sob o controle de princípios NOBRES e jamais ceder as paixões degradantes e aos excessos sexuais.”</a:t>
            </a:r>
            <a:endParaRPr lang="pt-BR" b="1" dirty="0"/>
          </a:p>
        </p:txBody>
      </p:sp>
      <p:sp>
        <p:nvSpPr>
          <p:cNvPr id="4" name="Seta para a direita 3"/>
          <p:cNvSpPr/>
          <p:nvPr/>
        </p:nvSpPr>
        <p:spPr>
          <a:xfrm>
            <a:off x="3842953" y="463379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600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26. O Homossexualismo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4000" b="1" dirty="0" smtClean="0"/>
          </a:p>
          <a:p>
            <a:pPr marL="0" indent="0">
              <a:buNone/>
            </a:pPr>
            <a:r>
              <a:rPr lang="pt-BR" sz="4000" b="1" dirty="0" smtClean="0"/>
              <a:t>“O ato sexual gera grande ansiedade e sofrimento àqueles que desejam seguir os ensinamentos de Cristo.”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9377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26. O Homossexualismo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Baseados em: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Levíticos 18:22; 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“Com homem não te deitarás, como se fosse mulher; abominação é.”</a:t>
            </a:r>
          </a:p>
        </p:txBody>
      </p:sp>
    </p:spTree>
    <p:extLst>
      <p:ext uri="{BB962C8B-B14F-4D97-AF65-F5344CB8AC3E}">
        <p14:creationId xmlns:p14="http://schemas.microsoft.com/office/powerpoint/2010/main" val="37308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BR" sz="4900" b="1" dirty="0"/>
              <a:t>Questões Matrimoniais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5"/>
            </a:pPr>
            <a:r>
              <a:rPr lang="pt-BR" dirty="0" smtClean="0"/>
              <a:t> A Moralidade e o Sexo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pt-BR" dirty="0" smtClean="0"/>
              <a:t> O Homossexualismo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pt-BR" dirty="0" smtClean="0"/>
              <a:t> Preparando-se para Casar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pt-BR" dirty="0" smtClean="0"/>
              <a:t> O Casamento e a Família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906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26. O Homossexualismo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1 Coríntios 6:9; 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“Não sabeis que os injustos não hão de herdar o reino de Deus? Não erreis: nem os devassos, nem os idólatras, nem os adúlteros, afeminados, nem os sodomitas...” </a:t>
            </a:r>
          </a:p>
        </p:txBody>
      </p:sp>
    </p:spTree>
    <p:extLst>
      <p:ext uri="{BB962C8B-B14F-4D97-AF65-F5344CB8AC3E}">
        <p14:creationId xmlns:p14="http://schemas.microsoft.com/office/powerpoint/2010/main" val="263920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26. O Homossexualismo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sz="3600" b="1" dirty="0" smtClean="0"/>
              <a:t>“O individuo que satisfazer o desejo homossexual terá sérios distúrbios de personalidade...” </a:t>
            </a:r>
          </a:p>
        </p:txBody>
      </p:sp>
    </p:spTree>
    <p:extLst>
      <p:ext uri="{BB962C8B-B14F-4D97-AF65-F5344CB8AC3E}">
        <p14:creationId xmlns:p14="http://schemas.microsoft.com/office/powerpoint/2010/main" val="138853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26. O Homossexualismo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Tiago 1:12 diz: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“ Bem-aventurado o homem que suporta, com perseverança, a provação; porque depois de ter sido provado, receberá a coroa da vida, a qual o Senhor prometeu aos que O amam.”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5364088" y="501317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48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27. Preparando-se para Casar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 smtClean="0"/>
              <a:t>PERGUNTAS</a:t>
            </a:r>
          </a:p>
          <a:p>
            <a:pPr marL="0" indent="0">
              <a:buNone/>
            </a:pPr>
            <a:r>
              <a:rPr lang="pt-BR" dirty="0" smtClean="0"/>
              <a:t>1ª Esse casamento honrará Deus?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2ª Essa união permitirá que cumpramos melhor o propósito de Deus para a nossa vida?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3ª Desejo casar puramente para satisfazer meus próprios interesses ou para a satisfação e felicidade do meu futuro cônjuge?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120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27. Preparando-se para Casar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PERGUNTAS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4ª Nos conhecemos o suficiente e em circunstancias variadas para ter certeza de que é a vontade de Deus que nos unamos?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5ª Temos como base de nosso relacionamento o domínio de Cristo?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2078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27. Preparando-se para Casar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PERGUNTAS</a:t>
            </a:r>
          </a:p>
          <a:p>
            <a:pPr marL="0" indent="0">
              <a:buNone/>
            </a:pPr>
            <a:r>
              <a:rPr lang="pt-BR" dirty="0" smtClean="0"/>
              <a:t>6ª Temos uma compreensão clara da administração financeira no lar?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7ª Expectativas quanto ao relacionamento familiar (Atitude para com os filhos, numero desejado de crianças, Localização do lar, </a:t>
            </a:r>
            <a:r>
              <a:rPr lang="pt-BR" dirty="0" err="1" smtClean="0"/>
              <a:t>etc</a:t>
            </a:r>
            <a:r>
              <a:rPr lang="pt-BR" dirty="0" smtClean="0"/>
              <a:t>). 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3851920" y="5589240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50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27. Preparando-se para Casar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SEGREDO PARA TER SUCESSO NO CASAMENTO</a:t>
            </a:r>
          </a:p>
          <a:p>
            <a:r>
              <a:rPr lang="pt-BR" b="1" dirty="0" smtClean="0"/>
              <a:t>Conhecer a relação que o companheiro tem com Deus e a determinação de segui-lo</a:t>
            </a:r>
          </a:p>
          <a:p>
            <a:r>
              <a:rPr lang="pt-BR" b="1" dirty="0" smtClean="0"/>
              <a:t>Conhecer as responsabilidades que acompanham o casamento</a:t>
            </a:r>
          </a:p>
          <a:p>
            <a:r>
              <a:rPr lang="pt-BR" b="1" dirty="0" smtClean="0"/>
              <a:t>O alicerce da Abnegação</a:t>
            </a:r>
            <a:endParaRPr lang="pt-BR" b="1" dirty="0"/>
          </a:p>
          <a:p>
            <a:r>
              <a:rPr lang="pt-BR" b="1" dirty="0" smtClean="0"/>
              <a:t>Orar Juntos</a:t>
            </a:r>
          </a:p>
          <a:p>
            <a:r>
              <a:rPr lang="pt-BR" b="1" dirty="0" smtClean="0"/>
              <a:t>Estudar a Palavra de Deus</a:t>
            </a:r>
          </a:p>
          <a:p>
            <a:r>
              <a:rPr lang="pt-BR" b="1" dirty="0" smtClean="0"/>
              <a:t>Trabalhar juntos para Cristo</a:t>
            </a: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4" name="Seta para a direita 3"/>
          <p:cNvSpPr/>
          <p:nvPr/>
        </p:nvSpPr>
        <p:spPr>
          <a:xfrm>
            <a:off x="3851920" y="602128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27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28. O Casamento e a Família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Separação e Divórcio </a:t>
            </a:r>
          </a:p>
          <a:p>
            <a:r>
              <a:rPr lang="pt-BR" b="1" dirty="0" smtClean="0"/>
              <a:t>Adultério</a:t>
            </a:r>
          </a:p>
          <a:p>
            <a:r>
              <a:rPr lang="pt-BR" b="1" dirty="0" smtClean="0"/>
              <a:t>Cônjuge Fiel</a:t>
            </a:r>
          </a:p>
          <a:p>
            <a:r>
              <a:rPr lang="pt-BR" b="1" dirty="0" smtClean="0"/>
              <a:t>Cônjuge Infiel</a:t>
            </a:r>
          </a:p>
          <a:p>
            <a:r>
              <a:rPr lang="pt-BR" b="1" dirty="0" smtClean="0"/>
              <a:t>Cônjuge agressivo</a:t>
            </a:r>
          </a:p>
          <a:p>
            <a:r>
              <a:rPr lang="pt-BR" b="1" dirty="0" smtClean="0"/>
              <a:t>Relação </a:t>
            </a:r>
            <a:r>
              <a:rPr lang="pt-BR" b="1" dirty="0" smtClean="0"/>
              <a:t>Sexual</a:t>
            </a:r>
          </a:p>
          <a:p>
            <a:r>
              <a:rPr lang="pt-BR" b="1" dirty="0" smtClean="0"/>
              <a:t>Marido deve ser o cabeça da família</a:t>
            </a:r>
          </a:p>
          <a:p>
            <a:r>
              <a:rPr lang="pt-BR" b="1" dirty="0" smtClean="0"/>
              <a:t>Individualidade da Esposa</a:t>
            </a:r>
          </a:p>
          <a:p>
            <a:r>
              <a:rPr lang="pt-BR" b="1" dirty="0" smtClean="0"/>
              <a:t>Reverência ao Marido</a:t>
            </a:r>
            <a:endParaRPr lang="pt-BR" b="1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8793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28. O Casamento e a Família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“ Ao buscar a direção divina, estabelecerão a base para a edificação de um casamento feliz e Santo, tal matrimonio nunca será marcado pela crueldade, rispidez, aspereza, indiferença ou conversas profanas e imorais.”</a:t>
            </a:r>
            <a:endParaRPr lang="pt-BR" b="1" dirty="0" smtClean="0"/>
          </a:p>
        </p:txBody>
      </p:sp>
      <p:sp>
        <p:nvSpPr>
          <p:cNvPr id="4" name="Seta para a direita 3"/>
          <p:cNvSpPr/>
          <p:nvPr/>
        </p:nvSpPr>
        <p:spPr>
          <a:xfrm>
            <a:off x="3995936" y="551723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41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855856"/>
          </a:xfrm>
        </p:spPr>
        <p:txBody>
          <a:bodyPr>
            <a:noAutofit/>
          </a:bodyPr>
          <a:lstStyle/>
          <a:p>
            <a:r>
              <a:rPr lang="pt-BR" sz="8000" b="1" dirty="0" smtClean="0">
                <a:latin typeface="Arial Black" pitchFamily="34" charset="0"/>
              </a:rPr>
              <a:t>Questões Espirituais</a:t>
            </a:r>
            <a:endParaRPr lang="pt-BR" sz="80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75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BR" sz="3500" kern="1200" dirty="0" smtClean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1. Da </a:t>
            </a:r>
            <a:r>
              <a:rPr lang="pt-BR" sz="3500" kern="12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Psicologia Secular para Psicologia Cristã</a:t>
            </a:r>
            <a:br>
              <a:rPr lang="pt-BR" sz="3500" kern="12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endParaRPr lang="pt-BR" sz="3500" kern="12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 algn="ctr">
              <a:buNone/>
            </a:pPr>
            <a:r>
              <a:rPr lang="pt-BR" sz="2800" b="1" dirty="0" smtClean="0"/>
              <a:t>SECULAR</a:t>
            </a:r>
            <a:r>
              <a:rPr lang="pt-BR" dirty="0" smtClean="0"/>
              <a:t>: </a:t>
            </a:r>
          </a:p>
          <a:p>
            <a:pPr marL="82296" indent="0" algn="ctr">
              <a:buNone/>
            </a:pPr>
            <a:r>
              <a:rPr lang="pt-BR" dirty="0" smtClean="0"/>
              <a:t>   Sedativos/ Tranquilizantes</a:t>
            </a:r>
          </a:p>
          <a:p>
            <a:pPr marL="82296" indent="0" algn="ctr">
              <a:buNone/>
            </a:pPr>
            <a:r>
              <a:rPr lang="pt-BR" dirty="0" smtClean="0"/>
              <a:t>Autovalorização </a:t>
            </a:r>
          </a:p>
          <a:p>
            <a:pPr marL="82296" indent="0" algn="ctr">
              <a:buNone/>
            </a:pPr>
            <a:r>
              <a:rPr lang="pt-BR" dirty="0" smtClean="0"/>
              <a:t>Auto Imagem</a:t>
            </a:r>
          </a:p>
          <a:p>
            <a:pPr marL="82296" indent="0" algn="ctr">
              <a:buNone/>
            </a:pPr>
            <a:r>
              <a:rPr lang="pt-BR" dirty="0" smtClean="0"/>
              <a:t>Ocultismo e Misticismo</a:t>
            </a:r>
          </a:p>
          <a:p>
            <a:pPr marL="82296" indent="0">
              <a:buNone/>
            </a:pPr>
            <a:r>
              <a:rPr lang="pt-BR" dirty="0" smtClean="0"/>
              <a:t> 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740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BR" sz="3500" kern="12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Da Psicologia Secular para Psicologia Cristã</a:t>
            </a:r>
            <a:br>
              <a:rPr lang="pt-BR" sz="3500" kern="1200" dirty="0">
                <a:solidFill>
                  <a:srgbClr val="61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endParaRPr lang="pt-BR" sz="3500" kern="1200" dirty="0">
              <a:solidFill>
                <a:srgbClr val="611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sz="2800" b="1" dirty="0"/>
              <a:t>CRISTÃ</a:t>
            </a:r>
            <a:r>
              <a:rPr lang="pt-BR" sz="2800" b="1" dirty="0" smtClean="0"/>
              <a:t>: </a:t>
            </a:r>
          </a:p>
          <a:p>
            <a:pPr marL="82296" indent="0" algn="ctr">
              <a:buNone/>
            </a:pPr>
            <a:r>
              <a:rPr lang="pt-BR" sz="2800" b="1" dirty="0" smtClean="0"/>
              <a:t>Paciente/Conselheiro buscar ser uma ferramenta nas mãos de Deus</a:t>
            </a:r>
          </a:p>
          <a:p>
            <a:pPr marL="82296" indent="0" algn="ctr">
              <a:buNone/>
            </a:pPr>
            <a:r>
              <a:rPr lang="pt-BR" sz="2800" b="1" dirty="0" smtClean="0"/>
              <a:t>Abnegação</a:t>
            </a:r>
          </a:p>
          <a:p>
            <a:pPr marL="82296" indent="0" algn="ctr">
              <a:buNone/>
            </a:pPr>
            <a:r>
              <a:rPr lang="pt-BR" sz="2800" b="1" dirty="0" smtClean="0"/>
              <a:t>Sem Egoísmo</a:t>
            </a:r>
          </a:p>
          <a:p>
            <a:pPr marL="82296" indent="0" algn="ctr">
              <a:buNone/>
            </a:pPr>
            <a:r>
              <a:rPr lang="pt-BR" sz="2800" b="1" dirty="0" smtClean="0"/>
              <a:t>Plena confiança em Deus</a:t>
            </a:r>
          </a:p>
          <a:p>
            <a:pPr marL="82296" indent="0" algn="ctr">
              <a:buNone/>
            </a:pPr>
            <a:r>
              <a:rPr lang="pt-BR" sz="2800" b="1" dirty="0" smtClean="0"/>
              <a:t>Servir </a:t>
            </a:r>
          </a:p>
          <a:p>
            <a:pPr marL="82296" indent="0">
              <a:buNone/>
            </a:pPr>
            <a:endParaRPr lang="pt-BR" sz="2800" b="1" dirty="0"/>
          </a:p>
        </p:txBody>
      </p:sp>
      <p:sp>
        <p:nvSpPr>
          <p:cNvPr id="4" name="Seta para a direita 3"/>
          <p:cNvSpPr/>
          <p:nvPr/>
        </p:nvSpPr>
        <p:spPr>
          <a:xfrm>
            <a:off x="4572000" y="537321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80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resentando o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2048</Words>
  <Application>Microsoft Office PowerPoint</Application>
  <PresentationFormat>Apresentação na tela (4:3)</PresentationFormat>
  <Paragraphs>370</Paragraphs>
  <Slides>68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68</vt:i4>
      </vt:variant>
    </vt:vector>
  </HeadingPairs>
  <TitlesOfParts>
    <vt:vector size="69" baseType="lpstr">
      <vt:lpstr>Apresentando o PowerPoint 2010</vt:lpstr>
      <vt:lpstr>congresso mv – dezembro 2016 A SOLUÇÃO DE DEUS</vt:lpstr>
      <vt:lpstr>Questões Espirituais </vt:lpstr>
      <vt:lpstr>Terapia</vt:lpstr>
      <vt:lpstr>Fatores Físicos</vt:lpstr>
      <vt:lpstr> Fatores  de Desenvolvimento</vt:lpstr>
      <vt:lpstr>Questões Matrimoniais</vt:lpstr>
      <vt:lpstr>Questões Espirituais</vt:lpstr>
      <vt:lpstr>1. Da Psicologia Secular para Psicologia Cristã </vt:lpstr>
      <vt:lpstr>Da Psicologia Secular para Psicologia Cristã </vt:lpstr>
      <vt:lpstr>2. A Saúde Mental e o Crescimento Espiritual</vt:lpstr>
      <vt:lpstr>2. A Saúde Mental e o Crescimento Espiritual</vt:lpstr>
      <vt:lpstr>2. A Saúde Mental e o Crescimento Espiritual </vt:lpstr>
      <vt:lpstr>3. A Saúde Mental e o Caráter </vt:lpstr>
      <vt:lpstr>3. A Saúde Mental e o Caráter </vt:lpstr>
      <vt:lpstr>4. A Personalidade e as Diferenças Individuais</vt:lpstr>
      <vt:lpstr>4. A Personalidade e as Diferenças Individuais</vt:lpstr>
      <vt:lpstr>5. O Amor e a Saúde Mental </vt:lpstr>
      <vt:lpstr>O Amor e a Saúde Mental</vt:lpstr>
      <vt:lpstr>Apresentação do PowerPoint</vt:lpstr>
      <vt:lpstr>6. A Lei e o Amor </vt:lpstr>
      <vt:lpstr>A Lei e o Amor </vt:lpstr>
      <vt:lpstr>7. O Problema da Culpa </vt:lpstr>
      <vt:lpstr>7. O Problema da Culpa </vt:lpstr>
      <vt:lpstr>7. O Problema da Culpa </vt:lpstr>
      <vt:lpstr>8. As Emoções Negativas</vt:lpstr>
      <vt:lpstr>As Emoções Negativas</vt:lpstr>
      <vt:lpstr>9. O Conflito e a Frustração</vt:lpstr>
      <vt:lpstr>9. O Conflito e a Frustração</vt:lpstr>
      <vt:lpstr>9. O Conflito e a Frustração</vt:lpstr>
      <vt:lpstr>TERAPIA</vt:lpstr>
      <vt:lpstr>10. Grupos de Encontro e Sensibilidade e  Cristianismo </vt:lpstr>
      <vt:lpstr>10. Grupos de Encontro e Sensibilidade e  Cristianismo </vt:lpstr>
      <vt:lpstr>11. O Controle da Mente e a Hipnose</vt:lpstr>
      <vt:lpstr>11. O Controle da Mente e a Hipnose</vt:lpstr>
      <vt:lpstr>12. Os Perigos do Aconselhamento</vt:lpstr>
      <vt:lpstr>12. Os Perigos do Aconselhamento</vt:lpstr>
      <vt:lpstr>12. Os Perigos do Aconselhamento</vt:lpstr>
      <vt:lpstr>13. A Terapia Cristã</vt:lpstr>
      <vt:lpstr>14. O Sucesso e o Fracasso</vt:lpstr>
      <vt:lpstr>15. A Motivação </vt:lpstr>
      <vt:lpstr>16. A Formação do Hábito</vt:lpstr>
      <vt:lpstr>FATORES FÍSICOS</vt:lpstr>
      <vt:lpstr>17. Os Sentidos</vt:lpstr>
      <vt:lpstr>17. Os Sentidos</vt:lpstr>
      <vt:lpstr>18. A Dieta Alimentar</vt:lpstr>
      <vt:lpstr>19. A Saúde Mental e as Drogas Legais</vt:lpstr>
      <vt:lpstr>20. O Fator Físico na Saúde Mental</vt:lpstr>
      <vt:lpstr>20. O Fator Físico na Saúde Mental</vt:lpstr>
      <vt:lpstr>FATORES DE DESENVOLVIMENTO</vt:lpstr>
      <vt:lpstr>21. A Criança Antes e Depois do Nascimento</vt:lpstr>
      <vt:lpstr>21. A Criança Antes e Depois do Nascimento</vt:lpstr>
      <vt:lpstr>22. A Infância</vt:lpstr>
      <vt:lpstr>23. A Adolescência e a Independência</vt:lpstr>
      <vt:lpstr>24. A Adolescência e as Decisões</vt:lpstr>
      <vt:lpstr> QUESTÕES MATRIMONIAIS</vt:lpstr>
      <vt:lpstr>25. A Moralidade e o Sexo</vt:lpstr>
      <vt:lpstr>25. A Moralidade e o Sexo</vt:lpstr>
      <vt:lpstr>26. O Homossexualismo</vt:lpstr>
      <vt:lpstr>26. O Homossexualismo</vt:lpstr>
      <vt:lpstr>26. O Homossexualismo</vt:lpstr>
      <vt:lpstr>26. O Homossexualismo</vt:lpstr>
      <vt:lpstr>26. O Homossexualismo</vt:lpstr>
      <vt:lpstr>27. Preparando-se para Casar</vt:lpstr>
      <vt:lpstr>27. Preparando-se para Casar</vt:lpstr>
      <vt:lpstr>27. Preparando-se para Casar</vt:lpstr>
      <vt:lpstr>27. Preparando-se para Casar</vt:lpstr>
      <vt:lpstr>28. O Casamento e a Família</vt:lpstr>
      <vt:lpstr>28. O Casamento e a Família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2016-11-29T14:25:00Z</dcterms:created>
  <dcterms:modified xsi:type="dcterms:W3CDTF">2016-12-16T10:59:31Z</dcterms:modified>
</cp:coreProperties>
</file>