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6" r:id="rId1"/>
    <p:sldMasterId id="2147483722" r:id="rId2"/>
  </p:sldMasterIdLst>
  <p:notesMasterIdLst>
    <p:notesMasterId r:id="rId4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93" r:id="rId25"/>
    <p:sldId id="279" r:id="rId26"/>
    <p:sldId id="294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5" r:id="rId38"/>
    <p:sldId id="290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>
                <a:latin typeface="Arial"/>
              </a:rPr>
              <a:t>Clique para editar o formato de notas</a:t>
            </a:r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>
                <a:latin typeface="Times New Roman"/>
              </a:rPr>
              <a:t>&lt;cabeçalho&gt;</a:t>
            </a:r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>
                <a:latin typeface="Times New Roman"/>
              </a:rPr>
              <a:t>&lt;data/hora&gt;</a:t>
            </a:r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>
                <a:latin typeface="Times New Roman"/>
              </a:rPr>
              <a:t>&lt;rodapé&gt;</a:t>
            </a:r>
            <a:endParaRPr/>
          </a:p>
        </p:txBody>
      </p:sp>
      <p:sp>
        <p:nvSpPr>
          <p:cNvPr id="8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2ED1BD6-AAF3-4A17-841F-29831953E378}" type="slidenum">
              <a:rPr lang="pt-BR" sz="1400">
                <a:latin typeface="Times New Roman"/>
              </a:r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194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0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1B7C58A-1921-4CCE-B07C-CFED4E9E9E63}" type="slidenum">
              <a:rPr lang="pt-BR" sz="1200" strike="noStrike">
                <a:solidFill>
                  <a:srgbClr val="FFFFFF"/>
                </a:solidFill>
                <a:latin typeface="+mn-lt"/>
                <a:ea typeface="+mn-ea"/>
              </a:rPr>
              <a:t>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2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8B7103C-7B69-4C79-9918-127402C025E3}" type="slidenum">
              <a:rPr lang="pt-BR" sz="1200" strike="noStrike">
                <a:solidFill>
                  <a:srgbClr val="FFFFFF"/>
                </a:solidFill>
                <a:latin typeface="+mn-lt"/>
                <a:ea typeface="+mn-ea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E08713D-7D16-41EB-ABDC-F239D2897B2D}" type="slidenum">
              <a:rPr lang="pt-BR" sz="1200" strike="noStrike">
                <a:solidFill>
                  <a:srgbClr val="FFFFFF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67ED33F-8846-496B-A1CE-CD0093E8A72A}" type="slidenum">
              <a:rPr lang="pt-BR" sz="1200" strike="noStrike">
                <a:solidFill>
                  <a:srgbClr val="FFFFFF"/>
                </a:solidFill>
                <a:latin typeface="+mn-lt"/>
                <a:ea typeface="+mn-ea"/>
              </a:rPr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79EAB5-85A8-418D-B66F-D01F410C4C5D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6A0AC-753A-49A5-8B02-4CB8DFF3A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79EAB5-85A8-418D-B66F-D01F410C4C5D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6A0AC-753A-49A5-8B02-4CB8DFF3A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79EAB5-85A8-418D-B66F-D01F410C4C5D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6A0AC-753A-49A5-8B02-4CB8DFF3A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12/14/2016</a:t>
            </a:fld>
            <a:endParaRPr lang="en-US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12/14/2016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12/14/2016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12/14/2016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12/14/2016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12/14/2016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12/14/2016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12/14/2016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79EAB5-85A8-418D-B66F-D01F410C4C5D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6A0AC-753A-49A5-8B02-4CB8DFF3A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12/14/2016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12/14/2016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12/14/2016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79EAB5-85A8-418D-B66F-D01F410C4C5D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6A0AC-753A-49A5-8B02-4CB8DFF3A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79EAB5-85A8-418D-B66F-D01F410C4C5D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6A0AC-753A-49A5-8B02-4CB8DFF3A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79EAB5-85A8-418D-B66F-D01F410C4C5D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6A0AC-753A-49A5-8B02-4CB8DFF3A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79EAB5-85A8-418D-B66F-D01F410C4C5D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6A0AC-753A-49A5-8B02-4CB8DFF3A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79EAB5-85A8-418D-B66F-D01F410C4C5D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6A0AC-753A-49A5-8B02-4CB8DFF3A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79EAB5-85A8-418D-B66F-D01F410C4C5D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6A0AC-753A-49A5-8B02-4CB8DFF3A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79EAB5-85A8-418D-B66F-D01F410C4C5D}" type="datetimeFigureOut">
              <a:rPr lang="pt-BR" smtClean="0"/>
              <a:t>13/12/2016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6A0AC-753A-49A5-8B02-4CB8DFF3A6C5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12/14/2016</a:t>
            </a:fld>
            <a:endParaRPr lang="en-US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12/14/2016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ugo\Desktop\Nova pasta\3 ┴NGE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CustomShape 1"/>
          <p:cNvSpPr/>
          <p:nvPr/>
        </p:nvSpPr>
        <p:spPr>
          <a:xfrm>
            <a:off x="251520" y="935984"/>
            <a:ext cx="8964536" cy="47252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18360" bIns="0" anchor="b"/>
          <a:lstStyle/>
          <a:p>
            <a:pPr algn="r">
              <a:lnSpc>
                <a:spcPct val="100000"/>
              </a:lnSpc>
            </a:pP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00000"/>
              </a:lnSpc>
            </a:pP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00000"/>
              </a:lnSpc>
            </a:pP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00000"/>
              </a:lnSpc>
            </a:pP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96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OS 3 </a:t>
            </a:r>
            <a:endParaRPr lang="pt-BR" sz="96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r>
              <a:rPr lang="pt-BR" sz="96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ANJOS - E </a:t>
            </a:r>
            <a:r>
              <a:rPr lang="pt-BR" sz="96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O </a:t>
            </a:r>
            <a:endParaRPr lang="pt-BR" sz="96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r>
              <a:rPr lang="pt-BR" sz="96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OUTRO </a:t>
            </a:r>
            <a:r>
              <a:rPr lang="pt-BR" sz="96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ANJO</a:t>
            </a:r>
            <a:endParaRPr sz="9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0" y="980640"/>
            <a:ext cx="912996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2"/>
          <p:cNvSpPr/>
          <p:nvPr/>
        </p:nvSpPr>
        <p:spPr>
          <a:xfrm>
            <a:off x="144000" y="1844824"/>
            <a:ext cx="8856000" cy="392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strike="noStrike" dirty="0">
                <a:solidFill>
                  <a:srgbClr val="000000"/>
                </a:solidFill>
                <a:latin typeface="Arial Unicode MS"/>
                <a:ea typeface="Arial Unicode MS"/>
              </a:rPr>
              <a:t>    </a:t>
            </a:r>
            <a:r>
              <a:rPr lang="pt-BR" sz="32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Como as igrejas se recusassem a receber a mensagem do primeiro anjo, rejeitaram a luz do Céu, e caíram do favor de Deus. Confiaram em sua própria força, e, opondo-se à primeira mensagem, colocaram-se onde não poderiam ver a luz da mensagem do segundo anjo. Mas os amados de Deus, que eram oprimidos, aceitaram a mensagem: "Caiu Babilônia" </a:t>
            </a:r>
            <a:r>
              <a:rPr lang="pt-BR" sz="28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(</a:t>
            </a:r>
            <a:r>
              <a:rPr lang="pt-BR" sz="2800" b="1" i="1" strike="noStrik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Ap</a:t>
            </a:r>
            <a:r>
              <a:rPr lang="pt-BR" sz="28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14:8), e </a:t>
            </a:r>
            <a:r>
              <a:rPr lang="pt-BR" sz="32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deixaram as igrejas.</a:t>
            </a:r>
            <a:r>
              <a:rPr lang="pt-BR" sz="28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PE:237</a:t>
            </a:r>
            <a:endParaRPr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6" name="CustomShape 1"/>
          <p:cNvSpPr/>
          <p:nvPr/>
        </p:nvSpPr>
        <p:spPr>
          <a:xfrm>
            <a:off x="245520" y="144872"/>
            <a:ext cx="8646480" cy="14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DO 1°ANJO</a:t>
            </a:r>
            <a:r>
              <a:rPr lang="pt-BR" sz="3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–GUILHERME MILLER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00000"/>
              </a:lnSpc>
            </a:pP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(1831-18/04/1844) 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720080" y="1197576"/>
            <a:ext cx="7596336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DO 2°ANJO 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– </a:t>
            </a:r>
            <a:r>
              <a:rPr lang="pt-BR" sz="27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       </a:t>
            </a:r>
            <a:r>
              <a:rPr lang="pt-BR" sz="28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Carlos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Fitch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 </a:t>
            </a:r>
            <a:endParaRPr lang="pt-BR" sz="27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r">
              <a:lnSpc>
                <a:spcPct val="100000"/>
              </a:lnSpc>
            </a:pPr>
            <a:r>
              <a:rPr lang="pt-BR" sz="27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(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18/04/44-22/10/1844) 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179512" y="2708920"/>
            <a:ext cx="8712968" cy="27363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strike="noStrike" dirty="0" smtClean="0">
                <a:solidFill>
                  <a:schemeClr val="bg1"/>
                </a:solidFill>
                <a:latin typeface="Arial Unicode MS"/>
                <a:ea typeface="Arial Unicode MS"/>
              </a:rPr>
              <a:t>    </a:t>
            </a:r>
            <a:r>
              <a:rPr lang="pt-BR" sz="3600" b="1" strike="noStrike" dirty="0" smtClean="0">
                <a:solidFill>
                  <a:schemeClr val="bg1"/>
                </a:solidFill>
                <a:latin typeface="Arial Unicode MS"/>
                <a:ea typeface="Arial Unicode MS"/>
              </a:rPr>
              <a:t>Um </a:t>
            </a:r>
            <a:r>
              <a:rPr lang="pt-BR" sz="36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segundo anjo o seguiu, dizendo Caiu, caiu a grande Babilônia, que a todas as nações deu de beber do vinho da ira da sua prostituição. </a:t>
            </a:r>
            <a:r>
              <a:rPr lang="pt-BR" sz="3600" b="1" i="1" strike="noStrik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Ap</a:t>
            </a:r>
            <a:r>
              <a:rPr lang="pt-BR" sz="36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14:8</a:t>
            </a:r>
            <a:endParaRPr sz="3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2"/>
          <p:cNvSpPr/>
          <p:nvPr/>
        </p:nvSpPr>
        <p:spPr>
          <a:xfrm>
            <a:off x="107504" y="1484784"/>
            <a:ext cx="8928992" cy="51123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000" b="1" strike="noStrike" dirty="0" smtClean="0">
                <a:solidFill>
                  <a:schemeClr val="bg1"/>
                </a:solidFill>
                <a:latin typeface="Arial Unicode MS"/>
                <a:ea typeface="Arial Unicode MS"/>
              </a:rPr>
              <a:t>    A </a:t>
            </a:r>
            <a:r>
              <a:rPr lang="pt-BR" sz="30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obra do segundo anjo durou de </a:t>
            </a:r>
            <a:r>
              <a:rPr lang="pt-BR" sz="3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18 de abril a 22 de outubro de 1844</a:t>
            </a:r>
            <a:r>
              <a:rPr lang="pt-BR" sz="30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. Já no verão de </a:t>
            </a:r>
            <a:r>
              <a:rPr lang="pt-BR" sz="3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1843</a:t>
            </a:r>
            <a:r>
              <a:rPr lang="pt-BR" sz="30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, Carlos Fitch imprimiu um sermão que pregara pouco antes, aplicando </a:t>
            </a:r>
            <a:r>
              <a:rPr lang="pt-BR" sz="3000" b="1" i="1" strike="noStrik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Ap</a:t>
            </a:r>
            <a:r>
              <a:rPr lang="pt-BR" sz="30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14:8 e 18:2-4</a:t>
            </a:r>
            <a:r>
              <a:rPr lang="pt-BR" sz="30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, tanto às igrejas protestantes como ao catolicismo. Declarou que ambos os ramos do cristianismo se haviam convertido em Babilônia e caído ao rejeitar a mensagem da segunda vinda de Cristo. Havia boas razões para esta interpretação, porque nesse tempo muitas igrejas haviam excluído de seu seio a pregação e os pregadores adventistas. </a:t>
            </a:r>
            <a:r>
              <a:rPr lang="pt-BR" sz="28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HNI:174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720080" y="404664"/>
            <a:ext cx="7596336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DO 2°ANJO 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– </a:t>
            </a:r>
            <a:r>
              <a:rPr lang="pt-BR" sz="27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       </a:t>
            </a:r>
            <a:r>
              <a:rPr lang="pt-BR" sz="28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Carlos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Fitch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 </a:t>
            </a:r>
            <a:endParaRPr lang="pt-BR" sz="27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r">
              <a:lnSpc>
                <a:spcPct val="100000"/>
              </a:lnSpc>
            </a:pPr>
            <a:r>
              <a:rPr lang="pt-BR" sz="27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(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18/04/44-22/10/1844) 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0" y="693520"/>
            <a:ext cx="912996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 CLAMOR DA MEIA - NOITE</a:t>
            </a:r>
            <a:endParaRPr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323528" y="2132856"/>
            <a:ext cx="8640960" cy="360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Próximo do final da mensagem do segundo anjo, vi uma grande luz do Céu resplandecendo sobre o povo de Deus. Os raios desta luz pareciam brilhantes como o sol. Ouvi as vozes dos anjos, clamando: "Eis o noivo! Saí ao seu encontro! </a:t>
            </a:r>
            <a:r>
              <a:rPr lang="pt-BR" sz="3200" b="1" i="1" strike="noStrike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Mt</a:t>
            </a:r>
            <a:r>
              <a:rPr lang="pt-BR" sz="3200" b="1" i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25:6</a:t>
            </a:r>
            <a:r>
              <a:rPr lang="pt-BR" sz="3200" strike="noStrike" dirty="0" smtClean="0">
                <a:solidFill>
                  <a:schemeClr val="bg1"/>
                </a:solidFill>
                <a:latin typeface="Arial Unicode MS"/>
                <a:ea typeface="Arial Unicode MS"/>
              </a:rPr>
              <a:t>.</a:t>
            </a:r>
            <a:endParaRPr sz="32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endParaRPr sz="3200" dirty="0"/>
          </a:p>
          <a:p>
            <a:pPr>
              <a:lnSpc>
                <a:spcPct val="100000"/>
              </a:lnSpc>
            </a:pP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0" y="621512"/>
            <a:ext cx="912996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 CLAMOR DA MEIA- NOITE</a:t>
            </a:r>
            <a:endParaRPr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251520" y="1845000"/>
            <a:ext cx="8712968" cy="478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000" b="1" strike="noStrike" dirty="0" smtClean="0">
                <a:solidFill>
                  <a:schemeClr val="bg1"/>
                </a:solidFill>
                <a:latin typeface="Arial Unicode MS"/>
                <a:ea typeface="Arial Unicode MS"/>
              </a:rPr>
              <a:t>   Este </a:t>
            </a:r>
            <a:r>
              <a:rPr lang="pt-BR" sz="30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foi o clamor da meia-noite, que deveria dar poder à mensagem do segundo anjo. Foram enviados anjos do Céu a fim de estimular os santos desanimados, e prepará-los para a grande obra que diante deles estava... Os mais espirituais recebiam esta mensagem em primeiro lugar, e os que tinham anteriormente tomado parte na chefia do trabalho eram os últimos a receber e ajudar a avolumar o clamor: "Aí vem o Esposo! Saí-Lhe ao encontro!" </a:t>
            </a:r>
            <a:r>
              <a:rPr lang="pt-BR" sz="3000" b="1" i="1" strike="noStrike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Mt</a:t>
            </a:r>
            <a:r>
              <a:rPr lang="pt-BR" sz="3000" b="1" i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25:6</a:t>
            </a:r>
            <a:r>
              <a:rPr lang="pt-BR" sz="3000" strike="noStrike" dirty="0" smtClean="0">
                <a:solidFill>
                  <a:schemeClr val="bg1"/>
                </a:solidFill>
                <a:latin typeface="Arial Unicode MS"/>
                <a:ea typeface="Arial Unicode MS"/>
              </a:rPr>
              <a:t>.</a:t>
            </a:r>
            <a:endParaRPr sz="3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endParaRPr sz="3000" dirty="0"/>
          </a:p>
          <a:p>
            <a:pPr>
              <a:lnSpc>
                <a:spcPct val="100000"/>
              </a:lnSpc>
            </a:pPr>
            <a:endParaRPr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0" y="765528"/>
            <a:ext cx="912996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 CLAMOR DA MEIA- NOITE</a:t>
            </a:r>
            <a:endParaRPr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179512" y="2430136"/>
            <a:ext cx="8712128" cy="222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strike="noStrike" dirty="0" smtClean="0">
                <a:solidFill>
                  <a:schemeClr val="bg1"/>
                </a:solidFill>
                <a:latin typeface="Arial Unicode MS"/>
                <a:ea typeface="Arial Unicode MS"/>
              </a:rPr>
              <a:t>    </a:t>
            </a:r>
            <a:r>
              <a:rPr lang="pt-BR" sz="3600" b="1" strike="noStrike" dirty="0" smtClean="0">
                <a:solidFill>
                  <a:schemeClr val="bg1"/>
                </a:solidFill>
                <a:latin typeface="Arial Unicode MS"/>
                <a:ea typeface="Arial Unicode MS"/>
              </a:rPr>
              <a:t>Daí </a:t>
            </a:r>
            <a:r>
              <a:rPr lang="pt-BR" sz="36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o se sentirem justificados em desligar-se dessas congregações. No verão de </a:t>
            </a:r>
            <a:r>
              <a:rPr lang="pt-BR" sz="36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1844</a:t>
            </a:r>
            <a:r>
              <a:rPr lang="pt-BR" sz="36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 aproximadamente </a:t>
            </a:r>
            <a:r>
              <a:rPr lang="pt-BR" sz="36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cinquenta mil </a:t>
            </a:r>
            <a:r>
              <a:rPr lang="pt-BR" sz="36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se retiraram das igrejas. </a:t>
            </a:r>
            <a:r>
              <a:rPr lang="pt-BR" sz="32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GC: cap.21, pag. 375</a:t>
            </a:r>
            <a:endParaRPr sz="3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0" y="549504"/>
            <a:ext cx="912996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 CLAMOR DA MEIA- NOITE</a:t>
            </a:r>
            <a:endParaRPr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251520" y="2147552"/>
            <a:ext cx="8640120" cy="43057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600" b="1" strike="noStrike" dirty="0" smtClean="0">
                <a:solidFill>
                  <a:schemeClr val="bg1"/>
                </a:solidFill>
                <a:latin typeface="Arial Unicode MS"/>
                <a:ea typeface="Arial Unicode MS"/>
              </a:rPr>
              <a:t>    A </a:t>
            </a:r>
            <a:r>
              <a:rPr lang="pt-BR" sz="36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mensagem: "Aí vem o Esposo" - não era tanto uma questão de argumento, se bem que a prova das Escrituras fosse clara e conclusiva. Ia com ela um poder impulsor que movia a alma. Não havia discussão nem dúvidas. </a:t>
            </a:r>
            <a:endParaRPr lang="pt-BR" sz="3600" b="1" strike="noStrike" dirty="0" smtClean="0">
              <a:solidFill>
                <a:schemeClr val="bg1"/>
              </a:solidFill>
              <a:latin typeface="Arial Unicode MS"/>
              <a:ea typeface="Arial Unicode MS"/>
            </a:endParaRPr>
          </a:p>
          <a:p>
            <a:pPr algn="just">
              <a:lnSpc>
                <a:spcPct val="100000"/>
              </a:lnSpc>
            </a:pPr>
            <a:r>
              <a:rPr lang="pt-BR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</a:t>
            </a:r>
            <a:r>
              <a:rPr lang="pt-BR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                             </a:t>
            </a:r>
            <a:r>
              <a:rPr lang="pt-BR" sz="3600" b="1" i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GC</a:t>
            </a:r>
            <a:r>
              <a:rPr lang="pt-BR" sz="36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: cap.22, pag. 401</a:t>
            </a:r>
            <a:endParaRPr sz="3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3320" y="764704"/>
            <a:ext cx="9129960" cy="144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DO 3°ANJO 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– </a:t>
            </a:r>
            <a:endParaRPr lang="pt-BR" sz="27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Igreja </a:t>
            </a: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Adventista do 7° dia  </a:t>
            </a:r>
            <a:endParaRPr lang="pt-BR" sz="40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27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(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22/10/1844 </a:t>
            </a:r>
            <a:r>
              <a:rPr lang="pt-BR" sz="27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 até 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Chuva  serôdia 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)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179512" y="2492896"/>
            <a:ext cx="8784976" cy="26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600" b="1" strike="noStrike" dirty="0" smtClean="0">
                <a:solidFill>
                  <a:schemeClr val="bg1"/>
                </a:solidFill>
                <a:latin typeface="Arial Unicode MS"/>
                <a:ea typeface="Arial Unicode MS"/>
              </a:rPr>
              <a:t>     Encerrando-se </a:t>
            </a:r>
            <a:r>
              <a:rPr lang="pt-BR" sz="36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o ministério de Jesus no lugar santo, e passando Ele para o lugar santíssimo e ficando em pé diante da arca, a qual contém a lei de Deus, enviou um outro anjo poderoso com uma terceira mensagem ao mundo. </a:t>
            </a:r>
            <a:r>
              <a:rPr lang="pt-BR" sz="36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PE:254</a:t>
            </a:r>
            <a:endParaRPr sz="3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2"/>
          <p:cNvSpPr/>
          <p:nvPr/>
        </p:nvSpPr>
        <p:spPr>
          <a:xfrm>
            <a:off x="179512" y="2564904"/>
            <a:ext cx="8784976" cy="41043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b="1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    Esta </a:t>
            </a:r>
            <a:r>
              <a:rPr lang="pt-BR" sz="32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porta não foi aberta até que a mediação de Jesus no lugar santo do santuário terminou em </a:t>
            </a:r>
            <a:r>
              <a:rPr lang="pt-BR" sz="32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1844</a:t>
            </a:r>
            <a:r>
              <a:rPr lang="pt-BR" sz="32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. Então Jesus Se levantou e fechou a porta do lugar santo e abriu a porta que dá para o santíssimo, e passou para dentro do segundo véu, onde permanece agora junto da arca e onde agora chega a fé de Israel. </a:t>
            </a:r>
            <a:r>
              <a:rPr lang="pt-BR" sz="32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PE:42</a:t>
            </a:r>
            <a:endParaRPr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3320" y="764704"/>
            <a:ext cx="9129960" cy="144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DO 3°ANJO 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– </a:t>
            </a:r>
            <a:endParaRPr lang="pt-BR" sz="27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Igreja </a:t>
            </a: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Adventista do 7° dia  </a:t>
            </a:r>
            <a:endParaRPr lang="pt-BR" sz="40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27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(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22/10/1844 </a:t>
            </a:r>
            <a:r>
              <a:rPr lang="pt-BR" sz="27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 até 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Chuva  serôdia 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)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2"/>
          <p:cNvSpPr/>
          <p:nvPr/>
        </p:nvSpPr>
        <p:spPr>
          <a:xfrm>
            <a:off x="179512" y="2493024"/>
            <a:ext cx="8712968" cy="38162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strike="noStrike" dirty="0" smtClean="0">
                <a:solidFill>
                  <a:schemeClr val="bg1"/>
                </a:solidFill>
                <a:latin typeface="Arial Unicode MS"/>
                <a:ea typeface="Arial Unicode MS"/>
              </a:rPr>
              <a:t>    </a:t>
            </a:r>
            <a:r>
              <a:rPr lang="pt-BR" sz="3200" b="1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Foi </a:t>
            </a:r>
            <a:r>
              <a:rPr lang="pt-BR" sz="32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mostrado que o terceiro anjo, que proclama os mandamentos e a fé de Jesus </a:t>
            </a:r>
            <a:r>
              <a:rPr lang="pt-BR" sz="32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(</a:t>
            </a:r>
            <a:r>
              <a:rPr lang="pt-BR" sz="3200" b="1" i="1" strike="noStrik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Ap</a:t>
            </a:r>
            <a:r>
              <a:rPr lang="pt-BR" sz="32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14:9-14)</a:t>
            </a:r>
            <a:r>
              <a:rPr lang="pt-BR" sz="32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, representa o povo que recebe essa mensagem, e ergue a voz de advertência ao mundo para que guarde os mandamentos de Deus e a Sua lei como a menina dos olhos; e em resposta a esta advertência muitos abraçariam o sábado do Senhor. </a:t>
            </a:r>
            <a:r>
              <a:rPr lang="pt-BR" sz="32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VE:86</a:t>
            </a:r>
            <a:endParaRPr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3320" y="764704"/>
            <a:ext cx="9129960" cy="144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DO 3°ANJO 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– </a:t>
            </a:r>
            <a:endParaRPr lang="pt-BR" sz="27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Igreja </a:t>
            </a: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Adventista do 7° dia  </a:t>
            </a:r>
            <a:endParaRPr lang="pt-BR" sz="40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27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(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22/10/1844 </a:t>
            </a:r>
            <a:r>
              <a:rPr lang="pt-BR" sz="27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 até 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Chuva  serôdia 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)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7" name="TextShape 1"/>
          <p:cNvSpPr txBox="1"/>
          <p:nvPr/>
        </p:nvSpPr>
        <p:spPr>
          <a:xfrm>
            <a:off x="648072" y="3766032"/>
            <a:ext cx="8316416" cy="232726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8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Apocalipse 14:6-12; 18:1-5</a:t>
            </a:r>
            <a:endParaRPr sz="8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2"/>
          <p:cNvSpPr/>
          <p:nvPr/>
        </p:nvSpPr>
        <p:spPr>
          <a:xfrm>
            <a:off x="179512" y="2564904"/>
            <a:ext cx="8784976" cy="436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600" strike="noStrike" dirty="0" smtClean="0">
                <a:solidFill>
                  <a:schemeClr val="bg1"/>
                </a:solidFill>
                <a:latin typeface="Arial Unicode MS"/>
                <a:ea typeface="Arial Unicode MS"/>
              </a:rPr>
              <a:t>     </a:t>
            </a:r>
            <a:r>
              <a:rPr lang="pt-BR" sz="3600" b="1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Várias </a:t>
            </a:r>
            <a:r>
              <a:rPr lang="pt-BR" sz="36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pessoas me escreveram perguntando se a mensagem da justificação pela fé é a mensagem do terceiro anjo, e respondi-lhes: "É verdadeiramente a mensagem do terceiro anjo." </a:t>
            </a:r>
            <a:r>
              <a:rPr lang="pt-BR" sz="3200" b="1" i="1" strike="noStrik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Review</a:t>
            </a:r>
            <a:r>
              <a:rPr lang="pt-BR" sz="32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</a:t>
            </a:r>
            <a:r>
              <a:rPr lang="pt-BR" sz="3200" b="1" i="1" strike="noStrik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and</a:t>
            </a:r>
            <a:r>
              <a:rPr lang="pt-BR" sz="32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Herald, 1º de abril de 1890. EV:190</a:t>
            </a:r>
            <a:endParaRPr sz="3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3320" y="836712"/>
            <a:ext cx="9129960" cy="144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DO 3°ANJO 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– </a:t>
            </a:r>
            <a:endParaRPr lang="pt-BR" sz="27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Igreja </a:t>
            </a: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Adventista do 7° dia  </a:t>
            </a:r>
            <a:endParaRPr lang="pt-BR" sz="40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27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(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22/10/1844 </a:t>
            </a:r>
            <a:r>
              <a:rPr lang="pt-BR" sz="27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 até 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Chuva  serôdia 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)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2"/>
          <p:cNvSpPr/>
          <p:nvPr/>
        </p:nvSpPr>
        <p:spPr>
          <a:xfrm>
            <a:off x="107504" y="1844824"/>
            <a:ext cx="8856984" cy="350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Nesse tempo, enquanto a obra de salvação está se encerrando, tribulações virão sobre a Terra, e as nações ficarão iradas, embora contidas para não impedir a obra do terceiro anjo. Nesse tempo a "chuva serôdia", ou o refrigério pela presença do Senhor, virá, para dar poder à grande voz do terceiro anjo e preparar os santos para estarem de pé no período em que as sete últimas pragas serão derramadas</a:t>
            </a:r>
            <a:r>
              <a:rPr lang="pt-BR" sz="30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. </a:t>
            </a:r>
            <a:r>
              <a:rPr lang="pt-BR" sz="30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PE:85,86</a:t>
            </a:r>
            <a:endParaRPr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3320" y="476672"/>
            <a:ext cx="9129960" cy="144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DO 3°ANJO 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– </a:t>
            </a:r>
            <a:endParaRPr lang="pt-BR" sz="27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Igreja </a:t>
            </a: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Adventista do 7° dia  </a:t>
            </a:r>
            <a:endParaRPr lang="pt-BR" sz="40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27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(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22/10/1844 </a:t>
            </a:r>
            <a:r>
              <a:rPr lang="pt-BR" sz="27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 até 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Chuva  serôdia 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)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2"/>
          <p:cNvSpPr/>
          <p:nvPr/>
        </p:nvSpPr>
        <p:spPr>
          <a:xfrm>
            <a:off x="107504" y="2060848"/>
            <a:ext cx="8856984" cy="563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Ouvi os que estavam revestidos da armadura falar sobre a verdade com grande poder. Isto produzia efeito. Muitos tinham sido amarrados; algumas mulheres pelos maridos, e crianças por seus pais. Os sinceros, que tinham sido impedidos de ouvir a verdade, agora avidamente a ela aderiam. Fora-se todo o receio de seus parentes, e somente a verdade lhes parecia sublime. </a:t>
            </a:r>
            <a:r>
              <a:rPr lang="pt-BR" sz="2800" b="1" i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PE:171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3320" y="476672"/>
            <a:ext cx="9129960" cy="144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DO 3°ANJO 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– </a:t>
            </a:r>
            <a:endParaRPr lang="pt-BR" sz="27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Igreja </a:t>
            </a: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Adventista do 7° dia  </a:t>
            </a:r>
            <a:endParaRPr lang="pt-BR" sz="40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27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(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22/10/1844 -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Chuva  serôdia 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)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2"/>
          <p:cNvSpPr/>
          <p:nvPr/>
        </p:nvSpPr>
        <p:spPr>
          <a:xfrm>
            <a:off x="107504" y="2060848"/>
            <a:ext cx="8856984" cy="563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600" b="1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Haviam </a:t>
            </a:r>
            <a:r>
              <a:rPr lang="pt-BR" sz="36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estado com fome e sede da verdade; esta lhes era mais querida e preciosa do que a vida. Perguntei o que havia operado esta grande mudança. Um anjo respondeu: "Foi a chuva serôdia, o refrigério pela presença do Senhor, o alto clamor do terceiro anjo." </a:t>
            </a:r>
            <a:r>
              <a:rPr lang="pt-BR" sz="28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PE:171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3320" y="476672"/>
            <a:ext cx="9129960" cy="144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DO 3°ANJO 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– </a:t>
            </a:r>
            <a:endParaRPr lang="pt-BR" sz="27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Igreja </a:t>
            </a: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Adventista do 7° dia  </a:t>
            </a:r>
            <a:endParaRPr lang="pt-BR" sz="40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27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(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22/10/1844 -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Chuva  serôdia </a:t>
            </a: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)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54412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3320" y="188640"/>
            <a:ext cx="9023176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</a:rPr>
              <a:t>APOCALIPSE 18:1-5</a:t>
            </a:r>
            <a:endParaRPr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07504" y="1124744"/>
            <a:ext cx="8928992" cy="478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000" b="1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   O </a:t>
            </a:r>
            <a:r>
              <a:rPr lang="pt-BR" sz="30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capítulo </a:t>
            </a:r>
            <a:r>
              <a:rPr lang="pt-BR" sz="3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18</a:t>
            </a:r>
            <a:r>
              <a:rPr lang="pt-BR" sz="30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do Apocalipse indica o tempo em que, como resultado da rejeição da tríplice mensagem do capítulo </a:t>
            </a:r>
            <a:r>
              <a:rPr lang="pt-BR" sz="30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14:6-12</a:t>
            </a:r>
            <a:r>
              <a:rPr lang="pt-BR" sz="30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, a igreja terá atingido completamente a condição predita pelo segundo anjo, e o povo de Deus, ainda em Babilônia, será chamado a separar-se de sua comunhão. Esta mensagem é a última que será dada ao mundo, e cumprirá a sua obra. Quando os que "não creram a verdade, antes tiveram prazer na </a:t>
            </a:r>
            <a:r>
              <a:rPr lang="pt-BR" sz="3000" b="1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iniquidade" </a:t>
            </a:r>
            <a:r>
              <a:rPr lang="pt-BR" sz="30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(II Tess. 2:12), </a:t>
            </a:r>
            <a:r>
              <a:rPr lang="pt-BR" sz="30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forem abandonados para que recebam a operação do erro e creiam a mentira. </a:t>
            </a:r>
            <a:r>
              <a:rPr lang="pt-BR" sz="30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GC cap.21 pag.389</a:t>
            </a:r>
            <a:endParaRPr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908720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TERCEIRO  COM O  QUARTO</a:t>
            </a:r>
          </a:p>
          <a:p>
            <a:pPr algn="ctr"/>
            <a:endParaRPr lang="pt-BR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tenho nenhum tempo específico de que falar, no qual tenha lugar o derramamento do Espírito Santo — quando o poderoso anjo descer do Céu, e se unir com o terceiro anjo na conclusão da obra para este mundo; </a:t>
            </a:r>
          </a:p>
        </p:txBody>
      </p:sp>
    </p:spTree>
    <p:extLst>
      <p:ext uri="{BB962C8B-B14F-4D97-AF65-F5344CB8AC3E}">
        <p14:creationId xmlns:p14="http://schemas.microsoft.com/office/powerpoint/2010/main" val="208520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2"/>
          <p:cNvSpPr/>
          <p:nvPr/>
        </p:nvSpPr>
        <p:spPr>
          <a:xfrm>
            <a:off x="2880" y="1052736"/>
            <a:ext cx="9143280" cy="563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Vi anjos, no Céu, indo apressadamente de um lado para outro, descendo à Terra, e ascendendo de novo ao Céu, preparando-se para a realização de algum acontecimento importante. Vi então outro poderoso anjo comissionado para descer à Terra, a fim de unir sua voz com o terceiro anjo, e dar poder e força à sua mensagem. Grande poder e glória foram comunicados ao anjo, e, descendo ele, a Terra foi iluminada com sua glória. A luz que acompanhava este anjo penetrou por toda parte, ao clamar ele poderosamente, com grande voz: "Caiu! Caiu a grande Babilônia e se tornou morada de demônios, e abrigo de todo espírito imundo, e refúgio de toda ave imunda e aborrecível!" </a:t>
            </a:r>
            <a:r>
              <a:rPr lang="pt-BR" sz="28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(</a:t>
            </a:r>
            <a:r>
              <a:rPr lang="pt-BR" sz="2800" b="1" i="1" strike="noStrik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Ap</a:t>
            </a:r>
            <a:r>
              <a:rPr lang="pt-BR" sz="28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18:2)...</a:t>
            </a:r>
            <a:endParaRPr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3320" y="116632"/>
            <a:ext cx="9023176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</a:rPr>
              <a:t>APOCALIPSE 18:1-5</a:t>
            </a:r>
            <a:endParaRPr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2"/>
          <p:cNvSpPr/>
          <p:nvPr/>
        </p:nvSpPr>
        <p:spPr>
          <a:xfrm>
            <a:off x="107504" y="1268760"/>
            <a:ext cx="8928992" cy="478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...</a:t>
            </a:r>
            <a:r>
              <a:rPr lang="pt-BR" sz="30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A mensagem da queda de Babilônia, conforme é dada pelo segundo anjo, é repetida com a menção adicional das corrupções que têm entrado nas igrejas desde </a:t>
            </a:r>
            <a:r>
              <a:rPr lang="pt-BR" sz="3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1844</a:t>
            </a:r>
            <a:r>
              <a:rPr lang="pt-BR" sz="30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. A obra desse anjo vem, no tempo devido, unir-se à última grande obra da mensagem do terceiro anjo, ao tomar esta o volume de um alto clamor. E o povo de Deus assim se prepara para estar em pé na hora da tentação que em breve devem enfrentar. Vi uma grande luz repousando sobre eles, e uniram-se destemidamente para proclamar a mensagem do terceiro anjo. </a:t>
            </a:r>
            <a:r>
              <a:rPr lang="pt-BR" sz="30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PE:277</a:t>
            </a:r>
            <a:endParaRPr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3320" y="332656"/>
            <a:ext cx="9023176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</a:rPr>
              <a:t>APOCALIPSE 18:1-5</a:t>
            </a:r>
            <a:endParaRPr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2"/>
          <p:cNvSpPr/>
          <p:nvPr/>
        </p:nvSpPr>
        <p:spPr>
          <a:xfrm>
            <a:off x="179512" y="1628640"/>
            <a:ext cx="8856984" cy="51127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600" b="1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    Quando </a:t>
            </a:r>
            <a:r>
              <a:rPr lang="pt-BR" sz="36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os seus pecados se acumularam até ao Céu? </a:t>
            </a:r>
            <a:endParaRPr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00000"/>
              </a:lnSpc>
            </a:pPr>
            <a:r>
              <a:rPr lang="pt-BR" sz="3600" b="1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    Quando </a:t>
            </a:r>
            <a:r>
              <a:rPr lang="pt-BR" sz="36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a lei de Deus é finalmente invalidada por legislação. Então a situação extrema ao povo de Deus é sua oportunidade para mostrar quem é o governador do Céu e da Terra. </a:t>
            </a:r>
            <a:r>
              <a:rPr lang="pt-BR" sz="32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MM 77:177 - </a:t>
            </a:r>
            <a:r>
              <a:rPr lang="pt-BR" sz="3200" b="1" i="1" strike="noStrik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Signs</a:t>
            </a:r>
            <a:r>
              <a:rPr lang="pt-BR" sz="32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</a:t>
            </a:r>
            <a:r>
              <a:rPr lang="pt-BR" sz="3200" b="1" i="1" strike="noStrik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of</a:t>
            </a:r>
            <a:r>
              <a:rPr lang="pt-BR" sz="32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</a:t>
            </a:r>
            <a:r>
              <a:rPr lang="pt-BR" sz="3200" b="1" i="1" strike="noStrik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the</a:t>
            </a:r>
            <a:r>
              <a:rPr lang="pt-BR" sz="32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times, 12/06/1893</a:t>
            </a:r>
            <a:endParaRPr sz="3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13320" y="332656"/>
            <a:ext cx="9023176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</a:rPr>
              <a:t>APOCALIPSE 18:1-5</a:t>
            </a:r>
            <a:endParaRPr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2"/>
          <p:cNvSpPr/>
          <p:nvPr/>
        </p:nvSpPr>
        <p:spPr>
          <a:xfrm>
            <a:off x="107504" y="1628800"/>
            <a:ext cx="8928992" cy="350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b="1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    Nesse </a:t>
            </a:r>
            <a:r>
              <a:rPr lang="pt-BR" sz="32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tempo, enquanto a obra de salvação está se encerrando, tribulações virão sobre a Terra, e as nações ficarão iradas, embora contidas para não impedir a obra do terceiro anjo. Nesse tempo a "chuva serôdia", ou o refrigério pela presença do Senhor, virá, para dar poder à grande voz do terceiro anjo e preparar os santos para estarem de pé no período em que as sete últimas pragas serão derramadas. </a:t>
            </a:r>
            <a:r>
              <a:rPr lang="pt-BR" sz="32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PE:85,86</a:t>
            </a:r>
            <a:endParaRPr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323528" y="620688"/>
            <a:ext cx="8496944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</a:t>
            </a: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DO </a:t>
            </a: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4°ANJO</a:t>
            </a:r>
            <a:endParaRPr lang="pt-BR" sz="27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36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Igreja </a:t>
            </a:r>
            <a:r>
              <a:rPr lang="pt-BR" sz="36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Adventista do 7° dia  </a:t>
            </a:r>
            <a:endParaRPr lang="pt-BR" sz="36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620640"/>
            <a:ext cx="9143280" cy="69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288000" y="1556792"/>
            <a:ext cx="8640000" cy="517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360" tIns="45000" rIns="18360" bIns="45000"/>
          <a:lstStyle/>
          <a:p>
            <a:pPr algn="just">
              <a:lnSpc>
                <a:spcPct val="100000"/>
              </a:lnSpc>
            </a:pPr>
            <a:r>
              <a:rPr lang="pt-BR" sz="2800" b="1" strike="noStrike" dirty="0">
                <a:solidFill>
                  <a:srgbClr val="000000"/>
                </a:solidFill>
                <a:latin typeface="Arial Unicode MS"/>
                <a:ea typeface="Arial Unicode MS"/>
              </a:rPr>
              <a:t>    </a:t>
            </a:r>
            <a:r>
              <a:rPr lang="pt-BR" sz="32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Durante os passados cinquenta anos de minha vida, tive oportunidades preciosas de obter experiência. Tive-a quanto à primeira, segunda e terceira mensagens angélicas... Ninguém ouve a voz desses anjos, pois eles são símbolo do povo de Deus a trabalhar em harmonia com o Universo celeste. Homens e mulheres, iluminados pelo Espírito de Deus e santificados por meio da verdade, proclamam as três mensagens em sua ordem. </a:t>
            </a:r>
            <a:r>
              <a:rPr lang="pt-BR" sz="28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2ME:387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334800" y="764704"/>
            <a:ext cx="8665200" cy="58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DejaVu Sans"/>
              </a:rPr>
              <a:t>ANJOS SIMBOLOS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DejaVu Sans"/>
              </a:rPr>
              <a:t>– ATOS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10:1-5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2"/>
          <p:cNvSpPr/>
          <p:nvPr/>
        </p:nvSpPr>
        <p:spPr>
          <a:xfrm>
            <a:off x="0" y="1556792"/>
            <a:ext cx="9143280" cy="53012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8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A Escritura Sagrada declara que Satanás, antes da vinda do Senhor, operará (com todo o poder, e sinais e prodígios de mentira, e com todo o engano da injustiça); e "os que não receberam o amor da verdade para se salvarem" serão deixados à mercê da "operação do erro, para que creiam a mentira" </a:t>
            </a:r>
            <a:r>
              <a:rPr lang="pt-BR" sz="28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(2Ts 2:9-11). </a:t>
            </a:r>
            <a:r>
              <a:rPr lang="pt-BR" sz="28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A queda de Babilônia se completará quando esta condição for atingida, e a união da igreja com o mundo se tenha consumado em toda a cristandade. A mudança é gradual, e o cumprimento perfeito de </a:t>
            </a:r>
            <a:r>
              <a:rPr lang="pt-BR" sz="28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Apocalipse 14:8 </a:t>
            </a:r>
            <a:r>
              <a:rPr lang="pt-BR" sz="28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está ainda no futuro. </a:t>
            </a:r>
            <a:r>
              <a:rPr lang="pt-BR" sz="28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GC:388,389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323528" y="620688"/>
            <a:ext cx="8496944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</a:t>
            </a: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DO </a:t>
            </a: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4°ANJO</a:t>
            </a:r>
            <a:endParaRPr lang="pt-BR" sz="27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36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Igreja </a:t>
            </a:r>
            <a:r>
              <a:rPr lang="pt-BR" sz="36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Adventista do 7° dia  </a:t>
            </a:r>
            <a:endParaRPr lang="pt-BR" sz="36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2"/>
          <p:cNvSpPr/>
          <p:nvPr/>
        </p:nvSpPr>
        <p:spPr>
          <a:xfrm>
            <a:off x="107504" y="1916832"/>
            <a:ext cx="8928992" cy="350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b="1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    Em </a:t>
            </a:r>
            <a:r>
              <a:rPr lang="pt-BR" sz="32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1900</a:t>
            </a:r>
            <a:r>
              <a:rPr lang="pt-BR" sz="32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a profetisa disse: Devemos desfazer-nos dos nossos planos acanhados, egoístas, lembrando que temos um trabalho da maior magnitude e da mais elevada importância. Ao realizar esse trabalho, estamos fazendo soar a primeira, segunda e terceira mensagens angélicas, e assim, sendo preparados para a vinda do outro anjo celeste que com sua glória iluminará o mundo. </a:t>
            </a:r>
            <a:r>
              <a:rPr lang="pt-BR" sz="32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3TS:13</a:t>
            </a:r>
            <a:endParaRPr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323528" y="620688"/>
            <a:ext cx="8496944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</a:t>
            </a: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DO </a:t>
            </a: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4°ANJO</a:t>
            </a:r>
            <a:endParaRPr lang="pt-BR" sz="27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36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Igreja </a:t>
            </a:r>
            <a:r>
              <a:rPr lang="pt-BR" sz="36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Adventista do 7° dia  </a:t>
            </a:r>
            <a:endParaRPr lang="pt-BR" sz="36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2"/>
          <p:cNvSpPr/>
          <p:nvPr/>
        </p:nvSpPr>
        <p:spPr>
          <a:xfrm>
            <a:off x="107504" y="1772816"/>
            <a:ext cx="8928992" cy="435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9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Quatro anos depois disse: As profecias de Apocalipse </a:t>
            </a:r>
            <a:r>
              <a:rPr lang="pt-BR" sz="29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18</a:t>
            </a:r>
            <a:r>
              <a:rPr lang="pt-BR" sz="29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logo se cumprirão. Durante a proclamação da mensagem do terceiro anjo, outro anjo descerá do Céu, tendo grande poder, e a Terra se iluminará com a sua glória. O Espírito do Senhor abençoará tão grandemente os consagrados instrumentos humanos que homens, mulheres e crianças abrirão os lábios em louvor e ações de graça, enchendo a Terra com o conhecimento de Deus e com sua insuperável glória, como as águas cobre o mar. </a:t>
            </a:r>
            <a:r>
              <a:rPr lang="pt-BR" sz="29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MM 77:21</a:t>
            </a:r>
            <a:endParaRPr sz="29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323528" y="620688"/>
            <a:ext cx="8496944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</a:t>
            </a: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DO </a:t>
            </a: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4°ANJO</a:t>
            </a:r>
            <a:endParaRPr lang="pt-BR" sz="27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36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Igreja </a:t>
            </a:r>
            <a:r>
              <a:rPr lang="pt-BR" sz="36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Adventista do 7° dia  </a:t>
            </a:r>
            <a:endParaRPr lang="pt-BR" sz="36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2"/>
          <p:cNvSpPr/>
          <p:nvPr/>
        </p:nvSpPr>
        <p:spPr>
          <a:xfrm>
            <a:off x="107504" y="1845000"/>
            <a:ext cx="8928992" cy="30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Depois de a verdade ter sido proclamada para testemunho a todas as nações, será posto em operação todo concebível poder do mal, e as mentes serão confundidas por multas vozes clamando: "Eis aqui o Cristo; ei-Lo ali. Isto é a verdade. Tenho a mensagem de Deus; Ele enviou-me com grande luz". Serão removidos então os marcos, e far-se-á uma tentativa para demolir as colunas de nossa fé...</a:t>
            </a:r>
            <a:endParaRPr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323528" y="620688"/>
            <a:ext cx="8496944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</a:t>
            </a: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DO </a:t>
            </a: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4°ANJO</a:t>
            </a:r>
            <a:endParaRPr lang="pt-BR" sz="27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36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Igreja </a:t>
            </a:r>
            <a:r>
              <a:rPr lang="pt-BR" sz="36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Adventista do 7° dia  </a:t>
            </a:r>
            <a:endParaRPr lang="pt-BR" sz="36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2"/>
          <p:cNvSpPr/>
          <p:nvPr/>
        </p:nvSpPr>
        <p:spPr>
          <a:xfrm>
            <a:off x="107504" y="1700808"/>
            <a:ext cx="8928992" cy="504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0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...Será feito o mais decidido esforço para exaltar o falso sábado e lançar desprezo sobre o próprio Deus, substituindo o dia que Ele abençoou e santificou. Esse falso sábado terá de ser imposto por uma lei opressiva. ... Enquanto, porém, Satanás trabalha com seus prodígios de mentira, cumprir-se-á o tempo predito no Apocalipse, e o poderoso anjo que iluminará a Terra com a Sua glória proclamará a queda de Babilônia e convidará o povo de Deus a abandoná-la. </a:t>
            </a:r>
            <a:endParaRPr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323528" y="620688"/>
            <a:ext cx="8496944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</a:t>
            </a: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DO </a:t>
            </a:r>
            <a:r>
              <a:rPr lang="pt-BR" sz="40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4°ANJO</a:t>
            </a:r>
            <a:endParaRPr lang="pt-BR" sz="27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  <a:p>
            <a:pPr algn="ctr">
              <a:lnSpc>
                <a:spcPct val="100000"/>
              </a:lnSpc>
            </a:pPr>
            <a:r>
              <a:rPr lang="pt-BR" sz="3600" b="1" strike="noStrik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Igreja </a:t>
            </a:r>
            <a:r>
              <a:rPr lang="pt-BR" sz="36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Adventista do 7° dia  </a:t>
            </a:r>
            <a:endParaRPr lang="pt-BR" sz="3600" b="1" strike="noStrike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107504" y="241920"/>
            <a:ext cx="8928992" cy="628342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/>
            <a:r>
              <a:rPr lang="pt-B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Por </a:t>
            </a:r>
            <a:r>
              <a:rPr lang="pt-B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um decreto que visará impor uma instituição papal em contraposição à lei de Deus, a nação americana se </a:t>
            </a:r>
            <a:r>
              <a:rPr lang="pt-B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divorciará por </a:t>
            </a:r>
            <a:r>
              <a:rPr lang="pt-B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completo dos princípios da justiça. Quando o protestantismo estender os braços através do abismo, a fim de dar uma das mãos ao poder romano e a outra ao espiritismo, quando por influência dessa tríplice aliança os Estados Unidos forem  induzidos a repudiar todos os princípios de sua Constituição, que fizeram deles um governo protestante e republicano, e adotarem medidas para a propagação dos erros e falsidades do papado, </a:t>
            </a:r>
            <a:r>
              <a:rPr lang="pt-B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                </a:t>
            </a:r>
            <a:r>
              <a:rPr lang="pt-BR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II </a:t>
            </a:r>
            <a:r>
              <a:rPr lang="pt-BR" sz="3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TS 150,151 </a:t>
            </a:r>
            <a:endParaRPr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107504" y="385936"/>
            <a:ext cx="8928992" cy="647206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podemos saber que é chegado o tempo das operações maravilhosas de Satanás e que o fim está próximo.</a:t>
            </a:r>
            <a:endParaRPr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Como </a:t>
            </a:r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 aproximação dos exércitos romanos foi um sinal para os discípulos da iminente destruição de Jerusalém, </a:t>
            </a:r>
            <a:r>
              <a:rPr lang="pt-BR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assim essa apostasia será para nós um sinal de que o limite da paciência de Deus está atingido, que as nações encheram a medida de sua </a:t>
            </a:r>
            <a:r>
              <a:rPr lang="pt-BR" sz="32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iniqüidade</a:t>
            </a:r>
            <a:r>
              <a:rPr lang="pt-BR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,</a:t>
            </a:r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e o anjo da graça está a ponto de dobrar as asas e partir desta Terra para não mais </a:t>
            </a:r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tornar</a:t>
            </a:r>
            <a:r>
              <a:rPr lang="pt-BR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.         II </a:t>
            </a:r>
            <a:r>
              <a:rPr lang="pt-BR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TS 150,151 </a:t>
            </a:r>
            <a:endParaRPr sz="3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0766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107504" y="-27384"/>
            <a:ext cx="8928992" cy="676875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/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As igrejas experimentaram então uma queda moral, em 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consequência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de recusarem a luz da mensagem do advento; mas essa queda não foi completa. Continuando a rejeitar as verdades especiais para este tempo, têm elas caído mais e mais. Contudo, não se pode ainda dizer que "caiu Babilônia, ... que a todas as nações deu a beber do vinho da ira da sua prostituição". Ainda não deu de beber a todas as nações. O espírito de conformação com o mundo e de indiferença às decisivas verdades para nosso tempo existe e está a ganhar terreno nas igrejas de fé protestante, em todos os países da cristandade; e estas igrejas estão incluídas na solene e terrível denúncia do segundo anjo. Mas a obra da apostasia não atingiu ainda a 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culminância.           </a:t>
            </a: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GC</a:t>
            </a:r>
            <a:r>
              <a:rPr lang="pt-BR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. 389</a:t>
            </a:r>
            <a:endParaRPr sz="2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0" y="620640"/>
            <a:ext cx="9143280" cy="69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2"/>
          <p:cNvSpPr/>
          <p:nvPr/>
        </p:nvSpPr>
        <p:spPr>
          <a:xfrm>
            <a:off x="288000" y="2270160"/>
            <a:ext cx="8424000" cy="471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360" tIns="45000" rIns="18360" bIns="45000"/>
          <a:lstStyle/>
          <a:p>
            <a:pPr algn="just">
              <a:lnSpc>
                <a:spcPct val="100000"/>
              </a:lnSpc>
            </a:pPr>
            <a:r>
              <a:rPr lang="pt-BR" sz="32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  Declara-se que esta mensagem é parte integrante do "evangelho eterno". A obra de pregar o evangelho não foi cometida aos anjos, mas confiada aos homens... A proclamação do evangelho propriamente dita é Efetuada pelos servos de Cristo sobre a Terra.</a:t>
            </a:r>
            <a:r>
              <a:rPr lang="pt-BR" sz="28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 </a:t>
            </a:r>
            <a:endParaRPr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pt-BR" sz="2800" b="1" i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            </a:t>
            </a:r>
            <a:r>
              <a:rPr lang="pt-BR" sz="2800" i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                                                        </a:t>
            </a:r>
            <a:r>
              <a:rPr lang="pt-BR" sz="28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GC:310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stomShape 3"/>
          <p:cNvSpPr/>
          <p:nvPr/>
        </p:nvSpPr>
        <p:spPr>
          <a:xfrm>
            <a:off x="334800" y="864000"/>
            <a:ext cx="8665200" cy="58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DejaVu Sans"/>
              </a:rPr>
              <a:t>ANJOS SIMBOLOS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DejaVu Sans"/>
              </a:rPr>
              <a:t>– ATOS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10:1-5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864000" y="673200"/>
            <a:ext cx="9143280" cy="69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2"/>
          <p:cNvSpPr/>
          <p:nvPr/>
        </p:nvSpPr>
        <p:spPr>
          <a:xfrm>
            <a:off x="216000" y="1341384"/>
            <a:ext cx="8640000" cy="554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360" tIns="45000" rIns="18360" bIns="45000"/>
          <a:lstStyle/>
          <a:p>
            <a:pPr algn="just">
              <a:lnSpc>
                <a:spcPct val="100000"/>
              </a:lnSpc>
            </a:pPr>
            <a:r>
              <a:rPr lang="pt-BR" sz="2800" b="1" strike="noStrike" dirty="0">
                <a:solidFill>
                  <a:srgbClr val="000000"/>
                </a:solidFill>
                <a:latin typeface="Arial Unicode MS"/>
                <a:ea typeface="Arial Unicode MS"/>
              </a:rPr>
              <a:t>      </a:t>
            </a:r>
            <a:r>
              <a:rPr lang="pt-BR" sz="30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É significativo o fato de afirmar-se ser um anjo o arauto desta advertência. Pela pureza, glória e poder do mensageiro celestial, a sabedoria divina foi servida de representar o caráter exaltado da obra a cumprir-se pela mensagem, e o poder e glória que a deveriam acompanhar. E o voo do anjo "pelo meio do céu", "a grande voz" com que é proferida a advertência, e sua proclamação a todos os "que habitam sobre a Terra", "a toda a nação, e tribo, e língua, e povo", evidenciam a rapidez e extensão mundial do movimento.</a:t>
            </a:r>
            <a:r>
              <a:rPr lang="pt-BR" sz="28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 </a:t>
            </a:r>
            <a:r>
              <a:rPr lang="pt-BR" sz="28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GC:354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stomShape 3"/>
          <p:cNvSpPr/>
          <p:nvPr/>
        </p:nvSpPr>
        <p:spPr>
          <a:xfrm>
            <a:off x="334800" y="692696"/>
            <a:ext cx="8665200" cy="58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DejaVu Sans"/>
              </a:rPr>
              <a:t>ANJOS SIMBOLOS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DejaVu Sans"/>
              </a:rPr>
              <a:t>– ATOS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10:1-5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216000" y="1412776"/>
            <a:ext cx="8712000" cy="582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360" tIns="45000" rIns="18360" bIns="45000"/>
          <a:lstStyle/>
          <a:p>
            <a:pPr algn="just">
              <a:lnSpc>
                <a:spcPct val="100000"/>
              </a:lnSpc>
            </a:pPr>
            <a:r>
              <a:rPr lang="pt-BR" sz="2800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    </a:t>
            </a:r>
            <a:r>
              <a:rPr lang="pt-BR" sz="30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Estes anjos são evidentemente simbólicos; porque a obra que lhes é atribuída é a de pregar o evangelho eterno ao povo. Mas a pregação do evangelho não foi confiada a anjos literais; foi confiada a homens, que são responsáveis por esse sagrado depósito colocado em suas mãos. Cada um destes três anjos simboliza, portanto, um corpo de ensinadores religiosos, com a missão de tornar conhecidos aos outros homens as verdades especiais que constituem respectivamente a responsabilidade destas mensagens. </a:t>
            </a:r>
            <a:r>
              <a:rPr lang="pt-BR" sz="28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PA:264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334800" y="620688"/>
            <a:ext cx="8665200" cy="58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DejaVu Sans"/>
              </a:rPr>
              <a:t>ANJOS SIMBOLOS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DejaVu Sans"/>
              </a:rPr>
              <a:t>– ATOS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10:1-5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245520" y="116632"/>
            <a:ext cx="8646480" cy="14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DO 1°ANJO</a:t>
            </a:r>
            <a:r>
              <a:rPr lang="pt-BR" sz="3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–GUILHERME MILLER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00000"/>
              </a:lnSpc>
            </a:pP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(1831-18/04/1844) 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228960" y="1412776"/>
            <a:ext cx="4865040" cy="72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360" tIns="45000" rIns="18360" bIns="45000"/>
          <a:lstStyle/>
          <a:p>
            <a:pPr algn="ctr">
              <a:lnSpc>
                <a:spcPct val="100000"/>
              </a:lnSpc>
            </a:pPr>
            <a:r>
              <a:rPr lang="pt-BR" sz="3200" strike="noStrike" dirty="0">
                <a:solidFill>
                  <a:schemeClr val="bg1"/>
                </a:solidFill>
                <a:latin typeface="Arial Rounded MT Bold"/>
                <a:ea typeface="Arial Unicode MS"/>
              </a:rPr>
              <a:t>OBRA  X  MENSAGEM</a:t>
            </a:r>
            <a:r>
              <a:rPr lang="pt-BR" sz="2800" strike="noStrike" dirty="0">
                <a:solidFill>
                  <a:schemeClr val="bg1"/>
                </a:solidFill>
                <a:latin typeface="Arial Rounded MT Bold"/>
                <a:ea typeface="Arial Unicode MS"/>
              </a:rPr>
              <a:t>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-360" y="1915152"/>
            <a:ext cx="9000360" cy="432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000" strike="noStrike" dirty="0">
                <a:solidFill>
                  <a:srgbClr val="000000"/>
                </a:solidFill>
                <a:latin typeface="Arial Unicode MS"/>
                <a:ea typeface="Arial Unicode MS"/>
              </a:rPr>
              <a:t>   </a:t>
            </a:r>
            <a:r>
              <a:rPr lang="pt-BR" sz="30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Anjos de Deus acompanhavam Guilherme Miller em sua missão. Ele era firme e ousado, proclamando destemidamente a mensagem a ele confiada... Embora a ele se opusessem cristãos professos e o mundo, e rudemente o atacassem Satanás e os seus anjos, não cessou de pregar o evangelho eterno às multidões, onde quer que era convidado, fazendo repercutir longe e perto o clamor: "Temei a Deus e dai-Lhe glória, porque vinda é a hora do Seu juízo"</a:t>
            </a:r>
            <a:r>
              <a:rPr lang="pt-BR" sz="28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 </a:t>
            </a:r>
            <a:r>
              <a:rPr lang="pt-BR" sz="26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(</a:t>
            </a:r>
            <a:r>
              <a:rPr lang="pt-BR" sz="2600" b="1" i="1" strike="noStrik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Ap</a:t>
            </a:r>
            <a:r>
              <a:rPr lang="pt-BR" sz="26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 14:7). PE:229,232</a:t>
            </a:r>
            <a:endParaRPr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2"/>
          <p:cNvSpPr/>
          <p:nvPr/>
        </p:nvSpPr>
        <p:spPr>
          <a:xfrm>
            <a:off x="144000" y="1412776"/>
            <a:ext cx="8856000" cy="492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9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Começou ele a apresentar suas opiniões em particular, quando se lhe oferecia oportunidade, orando para que algum pastor pudesse sentir a força das mesmas e dedicar-se à sua promulgação. Mas não pôde banir a convicção de que tinha um dever pessoal a cumprir, em fazer a advertência. Ocorriam-lhe sempre ao espírito as palavras: "Vai dizê-lo ao mundo; seu sangue requererei de tuas mãos." Durante nove anos esperou, pesando-lhe sempre este fardo sobre a alma, até que em </a:t>
            </a:r>
            <a:r>
              <a:rPr lang="pt-BR" sz="29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1831</a:t>
            </a:r>
            <a:r>
              <a:rPr lang="pt-BR" sz="29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 pela primeira vez expôs publicamente as razões de sua fé.</a:t>
            </a:r>
            <a:r>
              <a:rPr lang="pt-BR" sz="28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 </a:t>
            </a:r>
            <a:r>
              <a:rPr lang="pt-BR" sz="28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GC:330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245520" y="44624"/>
            <a:ext cx="8646480" cy="14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DO 1°ANJO</a:t>
            </a:r>
            <a:r>
              <a:rPr lang="pt-BR" sz="3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–GUILHERME MILLER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00000"/>
              </a:lnSpc>
            </a:pP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(1831-18/04/1844) 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2"/>
          <p:cNvSpPr/>
          <p:nvPr/>
        </p:nvSpPr>
        <p:spPr>
          <a:xfrm>
            <a:off x="107504" y="1844824"/>
            <a:ext cx="8928992" cy="50131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strike="noStrike" dirty="0">
                <a:solidFill>
                  <a:srgbClr val="000000"/>
                </a:solidFill>
                <a:latin typeface="Arial Unicode MS"/>
                <a:ea typeface="Arial Unicode MS"/>
              </a:rPr>
              <a:t>   </a:t>
            </a:r>
            <a:r>
              <a:rPr lang="pt-BR" sz="32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O movimento adventista de </a:t>
            </a:r>
            <a:r>
              <a:rPr lang="pt-BR" sz="32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1840</a:t>
            </a:r>
            <a:r>
              <a:rPr lang="pt-BR" sz="32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 a </a:t>
            </a:r>
            <a:r>
              <a:rPr lang="pt-BR" sz="32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1844</a:t>
            </a:r>
            <a:r>
              <a:rPr lang="pt-BR" sz="32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 foi uma manifestação gloriosa do poder de Deus; a mensagem do primeiro anjo foi levada a todos os postos missionários do mundo, e nalguns países houve o maior interesse religioso que se tem testemunhado em qualquer nação desde a Reforma do século </a:t>
            </a:r>
            <a:r>
              <a:rPr lang="pt-BR" sz="32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XVI</a:t>
            </a:r>
            <a:r>
              <a:rPr lang="pt-BR" sz="3200" b="1" strike="noStrike" dirty="0">
                <a:solidFill>
                  <a:schemeClr val="bg1"/>
                </a:solidFill>
                <a:latin typeface="Arial Unicode MS"/>
                <a:ea typeface="Arial Unicode MS"/>
              </a:rPr>
              <a:t>; mas isto deve ser superado pelo poderoso movimento sob a última advertência do terceiro anjo. </a:t>
            </a:r>
            <a:r>
              <a:rPr lang="pt-BR" sz="2800" b="1" i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</a:rPr>
              <a:t>GC:609,610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245520" y="188640"/>
            <a:ext cx="8646480" cy="14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pt-BR" sz="40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OBRA DO 1°ANJO</a:t>
            </a:r>
            <a:r>
              <a:rPr lang="pt-BR" sz="3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 </a:t>
            </a:r>
            <a:r>
              <a:rPr lang="pt-BR" sz="28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–GUILHERME MILLER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00000"/>
              </a:lnSpc>
            </a:pPr>
            <a:r>
              <a:rPr lang="pt-BR" sz="2700" b="1" strike="noStrik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Arial Unicode MS"/>
              </a:rPr>
              <a:t>(1831-18/04/1844) </a:t>
            </a:r>
            <a:endParaRPr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Ápice">
  <a:themeElements>
    <a:clrScheme name="Pi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3057</Words>
  <Application>Microsoft Office PowerPoint</Application>
  <PresentationFormat>Apresentação na tela (4:3)</PresentationFormat>
  <Paragraphs>111</Paragraphs>
  <Slides>37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37</vt:i4>
      </vt:variant>
    </vt:vector>
  </HeadingPairs>
  <TitlesOfParts>
    <vt:vector size="39" baseType="lpstr">
      <vt:lpstr>Aspecto</vt:lpstr>
      <vt:lpstr>Ápice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Lucilene</dc:creator>
  <cp:lastModifiedBy>Hugo</cp:lastModifiedBy>
  <cp:revision>24</cp:revision>
  <dcterms:modified xsi:type="dcterms:W3CDTF">2016-12-15T00:45:16Z</dcterms:modified>
</cp:coreProperties>
</file>