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93" r:id="rId9"/>
    <p:sldId id="263" r:id="rId10"/>
    <p:sldId id="287" r:id="rId11"/>
    <p:sldId id="265" r:id="rId12"/>
    <p:sldId id="288" r:id="rId13"/>
    <p:sldId id="266" r:id="rId14"/>
    <p:sldId id="289" r:id="rId15"/>
    <p:sldId id="267" r:id="rId16"/>
    <p:sldId id="282" r:id="rId17"/>
    <p:sldId id="290" r:id="rId18"/>
    <p:sldId id="268" r:id="rId19"/>
    <p:sldId id="269" r:id="rId20"/>
    <p:sldId id="272" r:id="rId21"/>
    <p:sldId id="283" r:id="rId22"/>
    <p:sldId id="284" r:id="rId23"/>
    <p:sldId id="275" r:id="rId24"/>
    <p:sldId id="276" r:id="rId25"/>
    <p:sldId id="285" r:id="rId26"/>
    <p:sldId id="27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2328C9-629E-4E34-B6B2-EF01A944E470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A6870-EC08-4F88-80D7-B3E5207894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dt/24/1-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mt/19/3-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gn/1/27,2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gn/2/18-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dt/22/13,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7534346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8000" dirty="0" smtClean="0">
                <a:solidFill>
                  <a:schemeClr val="accent3">
                    <a:lumMod val="75000"/>
                  </a:schemeClr>
                </a:solidFill>
              </a:rPr>
              <a:t>MATRIMÔNIO</a:t>
            </a:r>
            <a:br>
              <a:rPr lang="pt-BR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t-BR" sz="8000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br>
              <a:rPr lang="pt-BR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t-BR" sz="8000" dirty="0" smtClean="0">
                <a:solidFill>
                  <a:schemeClr val="accent3">
                    <a:lumMod val="75000"/>
                  </a:schemeClr>
                </a:solidFill>
              </a:rPr>
              <a:t>DIVÓRCIO</a:t>
            </a:r>
            <a:endParaRPr lang="pt-BR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216024"/>
            <a:ext cx="8892480" cy="65253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4200" b="1" dirty="0" smtClean="0">
                <a:solidFill>
                  <a:schemeClr val="accent3">
                    <a:lumMod val="75000"/>
                  </a:schemeClr>
                </a:solidFill>
              </a:rPr>
              <a:t>LEIS  MAIS  SEVERAS</a:t>
            </a:r>
          </a:p>
          <a:p>
            <a:pPr marL="0" indent="0" algn="ctr">
              <a:buNone/>
            </a:pPr>
            <a:endParaRPr lang="pt-BR" sz="13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500" b="1" dirty="0" smtClean="0"/>
              <a:t>     Porem, se isto for verdade, e se não achou na moça virgindade.</a:t>
            </a:r>
          </a:p>
          <a:p>
            <a:pPr marL="0" indent="0" algn="just">
              <a:buNone/>
            </a:pPr>
            <a:endParaRPr lang="pt-BR" sz="1300" b="1" dirty="0" smtClean="0"/>
          </a:p>
          <a:p>
            <a:pPr marL="0" indent="0" algn="just">
              <a:buNone/>
            </a:pPr>
            <a:r>
              <a:rPr lang="pt-BR" sz="3500" b="1" dirty="0" smtClean="0"/>
              <a:t>     Então </a:t>
            </a:r>
            <a:r>
              <a:rPr lang="pt-BR" sz="3500" b="1" dirty="0"/>
              <a:t>levarão a moça à porta da casa de seu pai, e os homens da sua cidade a apedrejarão, até que morra; pois fez loucura em Israel, prostituindo-se na casa de seu pai; assim tirarás o mal do meio de </a:t>
            </a:r>
            <a:r>
              <a:rPr lang="pt-BR" sz="3500" b="1" dirty="0" smtClean="0"/>
              <a:t>ti. Quando </a:t>
            </a:r>
            <a:r>
              <a:rPr lang="pt-BR" sz="3500" b="1" dirty="0"/>
              <a:t>um homem for achado deitado com mulher que tenha marido, então ambos morrerão, o homem que se deitou com a mulher, e a mulher; assim tirarás o mal de Israel</a:t>
            </a:r>
            <a:r>
              <a:rPr lang="pt-BR" sz="3500" b="1" dirty="0" smtClean="0"/>
              <a:t>.</a:t>
            </a:r>
          </a:p>
          <a:p>
            <a:pPr marL="0" indent="0" algn="r">
              <a:buNone/>
            </a:pPr>
            <a:r>
              <a:rPr lang="pt-BR" sz="2600" b="1" u="sng" dirty="0" smtClean="0">
                <a:solidFill>
                  <a:schemeClr val="accent1">
                    <a:lumMod val="75000"/>
                  </a:schemeClr>
                </a:solidFill>
              </a:rPr>
              <a:t>Deuteronômio 22:20, 21</a:t>
            </a:r>
            <a:endParaRPr lang="pt-BR" sz="2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634678"/>
            <a:ext cx="8712968" cy="70609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CONTRARIO A VONTADE DE DEUS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784976" cy="6912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Quando </a:t>
            </a:r>
            <a:r>
              <a:rPr lang="pt-BR" sz="3200" b="1" dirty="0"/>
              <a:t>um homem tomar uma mulher e se casar com ela, então será que, se não achar graça em seus olhos, por nela encontrar coisa indecente, far-lhe-á uma carta de repúdio, e </a:t>
            </a:r>
            <a:r>
              <a:rPr lang="pt-BR" sz="3200" b="1" dirty="0" err="1"/>
              <a:t>lha</a:t>
            </a:r>
            <a:r>
              <a:rPr lang="pt-BR" sz="3200" b="1" dirty="0"/>
              <a:t> dará na sua mão, e a despedirá da sua casa.</a:t>
            </a:r>
          </a:p>
          <a:p>
            <a:pPr marL="0" indent="0" algn="just">
              <a:buNone/>
            </a:pPr>
            <a:r>
              <a:rPr lang="pt-BR" sz="3200" b="1" dirty="0"/>
              <a:t>     Se ela, pois, saindo da sua casa, for e se casar com outro homem,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Deuteronômio 24:1-2</a:t>
            </a:r>
          </a:p>
        </p:txBody>
      </p:sp>
    </p:spTree>
    <p:extLst>
      <p:ext uri="{BB962C8B-B14F-4D97-AF65-F5344CB8AC3E}">
        <p14:creationId xmlns:p14="http://schemas.microsoft.com/office/powerpoint/2010/main" val="5401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84976" cy="58052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b="1" dirty="0" smtClean="0"/>
              <a:t>     E este também a desprezar, e lhe fizer carta de repúdio, e </a:t>
            </a:r>
            <a:r>
              <a:rPr lang="pt-BR" sz="3200" b="1" dirty="0" err="1" smtClean="0"/>
              <a:t>lha</a:t>
            </a:r>
            <a:r>
              <a:rPr lang="pt-BR" sz="3200" b="1" dirty="0" smtClean="0"/>
              <a:t> der na sua mão, e a despedir da sua casa, ou se este último homem, que a tomou para si por mulher, vier a morrer,</a:t>
            </a:r>
            <a:endParaRPr lang="pt-BR" sz="10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Então seu primeiro marido, que a despediu, não poderá tornar a tomá-la, para que seja sua mulher, depois que foi contaminada; pois é abominação perante o Senhor; assim não farás pecar a terra que o Senhor teu Deus te dá por herança.</a:t>
            </a:r>
            <a:r>
              <a:rPr lang="pt-BR" sz="3200" dirty="0" smtClean="0"/>
              <a:t>          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Deuteronômio 24:3-4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512" y="706686"/>
            <a:ext cx="8712968" cy="70609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CONTRARIO A VONTADE DE DEUS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     Então </a:t>
            </a:r>
            <a:r>
              <a:rPr lang="pt-BR" sz="3200" b="1" dirty="0"/>
              <a:t>chegaram ao pé dele os fariseus, tentando-o, e dizendo-lhe: É lícito ao homem repudiar sua mulher por qualquer motivo</a:t>
            </a:r>
            <a:r>
              <a:rPr lang="pt-BR" sz="3200" b="1" dirty="0" smtClean="0"/>
              <a:t>?</a:t>
            </a:r>
          </a:p>
          <a:p>
            <a:pPr marL="0" indent="0" algn="just">
              <a:buNone/>
            </a:pPr>
            <a:endParaRPr lang="pt-BR" sz="11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Ele</a:t>
            </a:r>
            <a:r>
              <a:rPr lang="pt-BR" sz="3200" b="1" dirty="0"/>
              <a:t>, porém, respondendo, disse-lhes: Não tendes lido que aquele que os fez no princípio macho e fêmea os fez</a:t>
            </a:r>
            <a:r>
              <a:rPr lang="pt-BR" sz="3200" b="1" dirty="0" smtClean="0"/>
              <a:t>,</a:t>
            </a:r>
          </a:p>
          <a:p>
            <a:pPr marL="0" indent="0" algn="just">
              <a:buNone/>
            </a:pPr>
            <a:endParaRPr lang="pt-BR" sz="11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E </a:t>
            </a:r>
            <a:r>
              <a:rPr lang="pt-BR" sz="3200" b="1" dirty="0"/>
              <a:t>disse: Portanto, deixará o homem pai e mãe, e se unirá a sua mulher, e serão dois numa só </a:t>
            </a:r>
            <a:r>
              <a:rPr lang="pt-BR" sz="3200" b="1" dirty="0" smtClean="0"/>
              <a:t>carne?  </a:t>
            </a:r>
            <a:r>
              <a:rPr lang="pt-BR" sz="3200" dirty="0" smtClean="0"/>
              <a:t>    </a:t>
            </a:r>
            <a:r>
              <a:rPr lang="pt-BR" sz="2600" b="1" u="sng" dirty="0" smtClean="0">
                <a:solidFill>
                  <a:schemeClr val="accent1">
                    <a:lumMod val="75000"/>
                  </a:schemeClr>
                </a:solidFill>
              </a:rPr>
              <a:t>Mateus 19:3-5</a:t>
            </a:r>
            <a:endParaRPr lang="pt-BR" sz="2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É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lícito ao homem repudiar sua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mulher?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52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49893" cy="5853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     </a:t>
            </a:r>
            <a:r>
              <a:rPr lang="pt-BR" sz="3200" b="1" dirty="0" smtClean="0"/>
              <a:t>Assim </a:t>
            </a:r>
            <a:r>
              <a:rPr lang="pt-BR" sz="3200" b="1" dirty="0"/>
              <a:t>não são mais dois, mas uma só carne. Portanto, o que Deus ajuntou não o separe o homem</a:t>
            </a:r>
            <a:r>
              <a:rPr lang="pt-BR" sz="3200" b="1" dirty="0" smtClean="0"/>
              <a:t>.</a:t>
            </a:r>
            <a:endParaRPr lang="pt-BR" sz="9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Disseram-lhe </a:t>
            </a:r>
            <a:r>
              <a:rPr lang="pt-BR" sz="3200" b="1" dirty="0"/>
              <a:t>eles: Então, por que mandou Moisés dar-lhe carta de divórcio, e repudiá-la</a:t>
            </a:r>
            <a:r>
              <a:rPr lang="pt-BR" sz="3200" b="1" dirty="0" smtClean="0"/>
              <a:t>?</a:t>
            </a:r>
            <a:endParaRPr lang="pt-BR" sz="8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Disse-lhes </a:t>
            </a:r>
            <a:r>
              <a:rPr lang="pt-BR" sz="3200" b="1" dirty="0"/>
              <a:t>ele: Moisés, por causa da dureza dos vossos corações, vos permitiu repudiar vossas mulheres; mas ao princípio não foi </a:t>
            </a:r>
            <a:r>
              <a:rPr lang="pt-BR" sz="3200" b="1" dirty="0" smtClean="0"/>
              <a:t>assim.                                </a:t>
            </a:r>
            <a:r>
              <a:rPr lang="pt-BR" sz="2800" b="1" dirty="0" smtClean="0">
                <a:hlinkClick r:id="rId2"/>
              </a:rPr>
              <a:t>Mateus 19:6-8</a:t>
            </a:r>
            <a:endParaRPr lang="pt-BR" sz="28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É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lícito ao homem repudiar sua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mulher?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59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604867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800" b="1" dirty="0" smtClean="0"/>
              <a:t>Mateus </a:t>
            </a:r>
            <a:r>
              <a:rPr lang="pt-BR" sz="2800" b="1" dirty="0"/>
              <a:t>19:3. </a:t>
            </a:r>
            <a:r>
              <a:rPr lang="pt-BR" sz="2800" b="1" dirty="0" smtClean="0"/>
              <a:t>   </a:t>
            </a:r>
            <a:r>
              <a:rPr lang="pt-BR" sz="3000" b="1" dirty="0" smtClean="0"/>
              <a:t>Entre </a:t>
            </a:r>
            <a:r>
              <a:rPr lang="pt-BR" sz="3000" b="1" dirty="0"/>
              <a:t>os judeus era permitido ao homem repudiar sua mulher pelas mais triviais ofensas, e a mulher se achava então em liberdade de casar outra vez. Este costume levava a grande infelicidade e pecado. No Sermão do Monte, Jesus declarou plenamente que não podia haver dissolução do laço matrimonial, a não ser por infidelidade do voto conjugal. “Qualquer”, disse Ele, “que repudiar sua mulher, a não ser por causa de prostituição, faz que ela cometa adultério, e qualquer que casar com a repudiada comete adultério</a:t>
            </a:r>
            <a:r>
              <a:rPr lang="pt-BR" sz="3000" b="1" dirty="0" smtClean="0"/>
              <a:t>.”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             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MDC 63.1</a:t>
            </a:r>
            <a:endParaRPr lang="pt-BR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108520" y="548680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É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lícito ao homem repudiar sua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mulher?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14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296144"/>
            <a:ext cx="8784976" cy="55892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800" b="1" dirty="0" smtClean="0"/>
              <a:t>Mateus 19:3</a:t>
            </a:r>
            <a:r>
              <a:rPr lang="pt-BR" sz="2800" dirty="0" smtClean="0"/>
              <a:t>.     </a:t>
            </a:r>
            <a:r>
              <a:rPr lang="pt-BR" sz="3200" b="1" dirty="0" smtClean="0"/>
              <a:t>Quando, posteriormente, os fariseus O interrogaram acerca da legalidade do divórcio, Jesus apontou a Seus ouvintes a antiga instituição do matrimônio, segundo foi ordenada na criação. “Moisés”, disse Ele, “por causa da dureza dos vossos corações vos permitiu repudiar vossas mulheres; mas no princípio não foi assim.” 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Mateus 19:8. </a:t>
            </a:r>
            <a:r>
              <a:rPr lang="pt-BR" sz="3200" b="1" dirty="0" smtClean="0"/>
              <a:t>Ele lhes chamou a atenção para os abençoados dias do Éden, quando Deus declarou tudo “muito bom”.</a:t>
            </a:r>
            <a:r>
              <a:rPr lang="pt-BR" b="1" dirty="0" smtClean="0"/>
              <a:t>                                        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MDC 63.2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548680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É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lícito ao homem repudiar sua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mulher?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02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784976" cy="56166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Mateus 19:3. </a:t>
            </a:r>
            <a:r>
              <a:rPr lang="pt-BR" sz="3000" b="1" dirty="0" smtClean="0"/>
              <a:t>Então tiveram origem o matrimônio e o sábado, instituições gêmeas para a glória de Deus no benefício da humanidade. Então, ao unir o Criador as mãos do santo par em matrimônio, dizendo: Um homem “deixará o seu pai e a sua mãe, e apegar-se-á a sua mulher, e serão ambos uma carne”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Gênesis 2:24, </a:t>
            </a:r>
            <a:r>
              <a:rPr lang="pt-BR" sz="3000" b="1" dirty="0" smtClean="0"/>
              <a:t>enunciou a lei do matrimônio para todos os filhos de Adão, até ao fim do tempo. Aquilo que o próprio Pai Eterno declarou bom, era a lei da mais elevada bênção e desenvolvimento para o homem.                                  </a:t>
            </a: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</a:rPr>
              <a:t>MDC 63.2</a:t>
            </a:r>
            <a:endParaRPr lang="pt-BR" sz="2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692696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É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lícito ao homem repudiar sua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mulher?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02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68952" cy="5781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Na </a:t>
            </a:r>
            <a:r>
              <a:rPr lang="pt-BR" sz="3200" b="1" dirty="0"/>
              <a:t>mente juvenil, o casamento se acha revestido de romance, e difícil é despojá-lo desse aspecto com que a imaginação o envolve, e impressionar a mente com o senso das pesadas responsabilidades compreendidas nos votos matrimoniais</a:t>
            </a:r>
            <a:r>
              <a:rPr lang="pt-BR" sz="3200" b="1" dirty="0" smtClean="0"/>
              <a:t>.</a:t>
            </a:r>
          </a:p>
          <a:p>
            <a:pPr marL="0" indent="0" algn="just">
              <a:buNone/>
            </a:pPr>
            <a:r>
              <a:rPr lang="pt-BR" sz="3200" b="1" dirty="0" smtClean="0"/>
              <a:t>Esses </a:t>
            </a:r>
            <a:r>
              <a:rPr lang="pt-BR" sz="3200" b="1" dirty="0"/>
              <a:t>votos ligam os destinos de duas pessoas com laços que coisa alguma senão a mão da morte deve desatar</a:t>
            </a:r>
            <a:r>
              <a:rPr lang="pt-BR" sz="3200" b="1" dirty="0" smtClean="0"/>
              <a:t>.</a:t>
            </a:r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1 TS  576.1</a:t>
            </a:r>
          </a:p>
          <a:p>
            <a:pPr algn="just"/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404664"/>
            <a:ext cx="925252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>
                <a:solidFill>
                  <a:schemeClr val="accent3">
                    <a:lumMod val="75000"/>
                  </a:schemeClr>
                </a:solidFill>
              </a:rPr>
              <a:t>MENTE JUVENIL</a:t>
            </a:r>
          </a:p>
        </p:txBody>
      </p:sp>
    </p:spTree>
    <p:extLst>
      <p:ext uri="{BB962C8B-B14F-4D97-AF65-F5344CB8AC3E}">
        <p14:creationId xmlns:p14="http://schemas.microsoft.com/office/powerpoint/2010/main" val="18991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939624"/>
            <a:ext cx="8784976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     Eu </a:t>
            </a:r>
            <a:r>
              <a:rPr lang="pt-BR" sz="3200" b="1" dirty="0"/>
              <a:t>vos digo, porém, que qualquer que repudiar sua mulher, não sendo por causa de fornicação, e casar com outra, comete adultério; e o que casar com a repudiada também comete </a:t>
            </a:r>
            <a:r>
              <a:rPr lang="pt-BR" sz="3200" b="1" dirty="0" smtClean="0"/>
              <a:t>adultério.</a:t>
            </a:r>
          </a:p>
          <a:p>
            <a:pPr marL="0" indent="0" algn="r">
              <a:buNone/>
            </a:pPr>
            <a:r>
              <a:rPr lang="pt-BR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</a:t>
            </a:r>
            <a:r>
              <a:rPr lang="pt-BR" b="1" u="sng" dirty="0" smtClean="0">
                <a:solidFill>
                  <a:schemeClr val="accent1">
                    <a:lumMod val="75000"/>
                  </a:schemeClr>
                </a:solidFill>
              </a:rPr>
              <a:t>Mateus 19:9</a:t>
            </a:r>
            <a:endParaRPr lang="pt-B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SÓ POR ADULTÉRIO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1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496944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     E </a:t>
            </a:r>
            <a:r>
              <a:rPr lang="pt-BR" sz="3200" b="1" dirty="0"/>
              <a:t>criou Deus o homem à sua imagem; à imagem de Deus o criou; homem e mulher os criou</a:t>
            </a:r>
            <a:r>
              <a:rPr lang="pt-BR" sz="3200" b="1" dirty="0" smtClean="0"/>
              <a:t>.</a:t>
            </a:r>
          </a:p>
          <a:p>
            <a:pPr marL="0" indent="0" algn="just">
              <a:buNone/>
            </a:pPr>
            <a:endParaRPr lang="pt-BR" sz="1200" b="1" dirty="0"/>
          </a:p>
          <a:p>
            <a:pPr marL="0" indent="0" algn="just">
              <a:buNone/>
            </a:pPr>
            <a:r>
              <a:rPr lang="pt-BR" sz="3200" b="1" dirty="0" smtClean="0"/>
              <a:t>     E </a:t>
            </a:r>
            <a:r>
              <a:rPr lang="pt-BR" sz="3200" b="1" dirty="0"/>
              <a:t>Deus os abençoou, e Deus lhes disse: Frutificai e multiplicai-vos, e enchei a terra, e sujeitai-a; e dominai sobre os peixes do mar e sobre as aves dos céus, e sobre todo o animal que se move sobre a terra</a:t>
            </a:r>
            <a:r>
              <a:rPr lang="pt-BR" sz="3200" b="1" dirty="0" smtClean="0"/>
              <a:t>.</a:t>
            </a:r>
          </a:p>
          <a:p>
            <a:pPr marL="0" indent="0" algn="r">
              <a:buNone/>
            </a:pPr>
            <a:r>
              <a:rPr lang="pt-BR" b="1" u="sng" dirty="0" smtClean="0">
                <a:solidFill>
                  <a:schemeClr val="bg1"/>
                </a:solidFill>
                <a:hlinkClick r:id="rId2"/>
              </a:rPr>
              <a:t>Gênesis </a:t>
            </a:r>
            <a:r>
              <a:rPr lang="pt-BR" b="1" u="sng" dirty="0">
                <a:solidFill>
                  <a:schemeClr val="bg1"/>
                </a:solidFill>
                <a:hlinkClick r:id="rId2"/>
              </a:rPr>
              <a:t>1:27,28</a:t>
            </a:r>
            <a:endParaRPr lang="pt-BR" b="1" u="sng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1640" y="332656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MATRIMÔNIO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867616"/>
            <a:ext cx="8424936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b="1" dirty="0" smtClean="0"/>
              <a:t>     </a:t>
            </a:r>
            <a:r>
              <a:rPr lang="pt-BR" sz="3600" b="1" dirty="0" smtClean="0"/>
              <a:t>A </a:t>
            </a:r>
            <a:r>
              <a:rPr lang="pt-BR" sz="3600" b="1" dirty="0"/>
              <a:t>mulher casada está ligada pela lei todo o tempo que o seu marido vive; mas, se falecer o seu marido fica livre para casar com quem quiser, contanto que seja no Senhor</a:t>
            </a:r>
            <a:r>
              <a:rPr lang="pt-BR" sz="3600" b="1" dirty="0" smtClean="0"/>
              <a:t>.</a:t>
            </a:r>
          </a:p>
          <a:p>
            <a:pPr marL="0" indent="0" algn="r">
              <a:buNone/>
            </a:pPr>
            <a:r>
              <a:rPr lang="pt-BR" sz="3200" b="1" u="sng" dirty="0" smtClean="0">
                <a:solidFill>
                  <a:schemeClr val="accent1">
                    <a:lumMod val="75000"/>
                  </a:schemeClr>
                </a:solidFill>
              </a:rPr>
              <a:t>I Coríntios 7:39</a:t>
            </a:r>
            <a:endParaRPr lang="pt-BR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>
            <a:noAutofit/>
          </a:bodyPr>
          <a:lstStyle/>
          <a:p>
            <a:pPr marL="0" indent="0"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DENTRO DO PLANO DE DEUS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04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-9073" y="188640"/>
            <a:ext cx="8892480" cy="72728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     </a:t>
            </a:r>
            <a:r>
              <a:rPr lang="pt-BR" sz="3200" b="1" dirty="0" smtClean="0"/>
              <a:t>Jesus </a:t>
            </a:r>
            <a:r>
              <a:rPr lang="pt-BR" sz="3200" b="1" dirty="0"/>
              <a:t>veio a nosso mundo para retificar erros e restaurar a imagem moral de Deus no homem. Sentimentos errôneos a respeito do casamento haviam-se estabelecido na mente dos mestres de Israel. Eles estavam tornando de nenhum efeito a sagrada instituição do casamento</a:t>
            </a:r>
            <a:r>
              <a:rPr lang="pt-BR" sz="3200" b="1" dirty="0" smtClean="0"/>
              <a:t>...</a:t>
            </a:r>
            <a:r>
              <a:rPr lang="pt-BR" sz="3200" b="1" dirty="0"/>
              <a:t> 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LA 341.1</a:t>
            </a:r>
            <a:endParaRPr lang="pt-BR" sz="2800" b="1" dirty="0" smtClean="0"/>
          </a:p>
          <a:p>
            <a:pPr marL="0" indent="0" algn="just">
              <a:buNone/>
            </a:pPr>
            <a:r>
              <a:rPr lang="pt-BR" sz="3200" b="1" dirty="0" smtClean="0"/>
              <a:t>     Cristo </a:t>
            </a:r>
            <a:r>
              <a:rPr lang="pt-BR" sz="3200" b="1" dirty="0"/>
              <a:t>veio para corrigir esses males, e Seu primeiro milagre foi realizado por ocasião de um casamento. Assim anunciou Ele ao mundo que o casamento, quando puro e enobrecido, é uma sagrada instituição. — </a:t>
            </a: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Manuscrito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16, 1899. 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   LA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341.2</a:t>
            </a:r>
          </a:p>
          <a:p>
            <a:pPr algn="just"/>
            <a:endParaRPr lang="pt-B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90872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b="1" dirty="0" smtClean="0"/>
              <a:t>     </a:t>
            </a:r>
            <a:r>
              <a:rPr lang="pt-BR" sz="3200" b="1" dirty="0" smtClean="0"/>
              <a:t>Não </a:t>
            </a:r>
            <a:r>
              <a:rPr lang="pt-BR" sz="3200" b="1" dirty="0"/>
              <a:t>estão os homens em liberdade de fazer uma norma de lei para si, a fim de abandonar a lei de Deus e satisfazer a suas próprias inclinações. Devem eles consultar a elevada norma moral de justiça divina. ... 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LA 341.4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3200" b="1" dirty="0" smtClean="0"/>
              <a:t>     Deus </a:t>
            </a:r>
            <a:r>
              <a:rPr lang="pt-BR" sz="3200" b="1" dirty="0"/>
              <a:t>reconhece apenas um motivo pelo qual a esposa pode deixar seu marido ou o marido a sua esposa: o adultério. Seja esta questão cuidadosamente considerada. </a:t>
            </a:r>
            <a:r>
              <a:rPr lang="pt-BR" sz="3200" dirty="0"/>
              <a:t>— 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Carta 8, 1888. 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LA 342.1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7504" y="33265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SUBMISSOS A LEI DE DEUS</a:t>
            </a:r>
            <a:endParaRPr lang="pt-BR" sz="36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7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784976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     </a:t>
            </a:r>
            <a:r>
              <a:rPr lang="pt-BR" sz="2800" dirty="0" smtClean="0"/>
              <a:t>Uma </a:t>
            </a:r>
            <a:r>
              <a:rPr lang="pt-BR" sz="2800" dirty="0"/>
              <a:t>mulher pode estar legalmente divorciada do marido pelas leis do país, mas não divorciada à vista de Deus e de acordo com a lei mais alta. Só há um pecado, o adultério, que pode pôr o esposo e a esposa em posição de se sentirem livres do voto matrimonial à vista de Deus. Embora as leis do país possam permitir o divórcio, à luz da Bíblia continuam como marido e esposa, segundo as leis de Deus. </a:t>
            </a:r>
            <a:r>
              <a:rPr lang="pt-BR" sz="2800" dirty="0" smtClean="0"/>
              <a:t>  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LA 344.2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  </a:t>
            </a:r>
            <a:r>
              <a:rPr lang="pt-BR" sz="2800" dirty="0" smtClean="0"/>
              <a:t>Vi </a:t>
            </a:r>
            <a:r>
              <a:rPr lang="pt-BR" sz="2800" dirty="0"/>
              <a:t>que a irmã _____, por ora, não tem direito de desposar outro homem; mas se ela, ou qualquer outra mulher, obtiver um divórcio legal na base de adultério por parte do marido, então está livre para casar com quem quiser. — </a:t>
            </a:r>
            <a:endParaRPr lang="pt-BR" sz="2800" dirty="0" smtClean="0"/>
          </a:p>
          <a:p>
            <a:pPr marL="0" indent="0" algn="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Manuscrito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2, 1863; Carta 4a, 1863.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LA 344.3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92480" cy="7632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CASAR DE NOVO-ADULTÉRIO</a:t>
            </a:r>
            <a:endParaRPr lang="pt-BR" sz="800" dirty="0" smtClean="0"/>
          </a:p>
          <a:p>
            <a:pPr marL="0" indent="0" algn="just">
              <a:buNone/>
            </a:pPr>
            <a:r>
              <a:rPr lang="pt-BR" sz="2800" dirty="0" smtClean="0"/>
              <a:t>     Vejo</a:t>
            </a:r>
            <a:r>
              <a:rPr lang="pt-BR" sz="2800" dirty="0"/>
              <a:t>, no que respeita ao casamento de vossa filha com J, o motivo de vossa aflição. Esse casamento, porém, teve lugar com vosso consentimento, e vossa filha sabendo tudo que a ele dizia respeito, aceitou-o como esposo, e agora não posso ver nenhuma razão por que vos preocupeis com a questão. Vossa filha ama a J, e pode ser que esse casamento esteja no desígnio de Deus para que tanto J como vossa filha tenham mais preciosa experiência cristã, e sejam edificados nos pontos em que são deficientes. Vossa filha se comprometeu com J em matrimônio, e romper os votos matrimoniais estaria longe de ser justo. Ela não pode agora anular suas obrigações para com ele. ... </a:t>
            </a:r>
          </a:p>
        </p:txBody>
      </p:sp>
    </p:spTree>
    <p:extLst>
      <p:ext uri="{BB962C8B-B14F-4D97-AF65-F5344CB8AC3E}">
        <p14:creationId xmlns:p14="http://schemas.microsoft.com/office/powerpoint/2010/main" val="18339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16632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CASAR DE NOVO-ADULTÉRIO</a:t>
            </a:r>
            <a:endParaRPr lang="pt-B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/>
              <a:t>     Eu conhecia pessoalmente suas anteriores relações para com sua primeira esposa, K. J amava K muitíssimo; ela, porém, não era digna de sua afeição. Ele fez tudo ao seu alcance para ajudá-la, e procurou por todos os meios possíveis conservá-la como esposa. Não poderia haver feito mais do que fez. Eu pleiteei com ela, e procurei mostrar-lhe a incoerência de sua atitude, e roguei-lhe que não pedisse divórcio; ela, porém, estava decidida e deliberada e obstinada, e queria seguir seu próprio caminho. Enquanto ela viveu com ele, procurou obter dele todo o dinheiro possível, mas não o tratava bondosamente como uma esposa deve tratar a seu marido.                                    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ME2 339.1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889248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CASAR DE NOVO-ADULTÉRIO</a:t>
            </a:r>
            <a:endParaRPr lang="pt-BR" sz="1200" dirty="0" smtClean="0"/>
          </a:p>
          <a:p>
            <a:pPr marL="0" indent="0" algn="just">
              <a:buNone/>
            </a:pPr>
            <a:r>
              <a:rPr lang="pt-BR" dirty="0" smtClean="0"/>
              <a:t>     J </a:t>
            </a:r>
            <a:r>
              <a:rPr lang="pt-BR" dirty="0"/>
              <a:t>não se separou de sua esposa. Ela o deixou e separou-se dele, e casou com outro homem. Não vejo nada na Escritura que o proíba de tornar a casar-se no Senhor. Ele tem direito à afeição de uma mulher. ...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ME2 340.1</a:t>
            </a:r>
            <a:endParaRPr lang="pt-BR" sz="800" dirty="0" smtClean="0"/>
          </a:p>
          <a:p>
            <a:pPr marL="0" indent="0" algn="just">
              <a:buNone/>
            </a:pPr>
            <a:r>
              <a:rPr lang="pt-BR" dirty="0" smtClean="0"/>
              <a:t>     Não </a:t>
            </a:r>
            <a:r>
              <a:rPr lang="pt-BR" dirty="0"/>
              <a:t>posso ver que esta nova união deva ser perturbada. É uma questão séria separar um homem de sua esposa. Não há nenhuma base bíblica para dar tal passo nesse caso. Ele não a deixou, ela o deixou a ele. Ele não se tornou a casar até que ela conseguiu divórcio. Quando K se divorciou de J ele sofreu mui vivamente, e não foi senão depois de ela casar-se com outro homem que J se tornou a casar. Aquela que ele escolheu, estou certa de que será um auxílio para ele, e ele pode ser uma ajuda para ela. ... Não vejo nada na Palavra de Deus que exija que ela se separe dele. Como pedistes meu conselho, dou-o francamente. — 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Carta 50, 1895.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ME2 340.2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0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784976" cy="7560840"/>
          </a:xfrm>
        </p:spPr>
        <p:txBody>
          <a:bodyPr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pt-BR" sz="3200" dirty="0" smtClean="0"/>
              <a:t>     </a:t>
            </a:r>
            <a:r>
              <a:rPr lang="pt-BR" sz="3200" b="1" dirty="0" smtClean="0"/>
              <a:t>E </a:t>
            </a:r>
            <a:r>
              <a:rPr lang="pt-BR" sz="3200" b="1" dirty="0"/>
              <a:t>disse o Senhor Deus: Não é bom que o homem esteja só; far-lhe-ei uma ajudadora idônea para ele</a:t>
            </a:r>
            <a:r>
              <a:rPr lang="pt-BR" sz="3200" b="1" dirty="0" smtClean="0"/>
              <a:t>.</a:t>
            </a:r>
            <a:endParaRPr lang="pt-BR" sz="1400" b="1" dirty="0" smtClean="0"/>
          </a:p>
          <a:p>
            <a:pPr marL="137160" indent="0" algn="just">
              <a:buNone/>
            </a:pPr>
            <a:r>
              <a:rPr lang="pt-BR" sz="3200" b="1" dirty="0" smtClean="0"/>
              <a:t>     Então </a:t>
            </a:r>
            <a:r>
              <a:rPr lang="pt-BR" sz="3200" b="1" dirty="0"/>
              <a:t>o Senhor Deus fez cair um sono pesado sobre Adão, e este adormeceu; e tomou uma das suas costelas, e cerrou a carne em seu lugar</a:t>
            </a:r>
            <a:r>
              <a:rPr lang="pt-BR" sz="3200" b="1" dirty="0" smtClean="0"/>
              <a:t>;</a:t>
            </a:r>
            <a:endParaRPr lang="pt-BR" sz="1400" b="1" dirty="0" smtClean="0"/>
          </a:p>
          <a:p>
            <a:pPr marL="137160" indent="0" algn="just">
              <a:buNone/>
            </a:pPr>
            <a:r>
              <a:rPr lang="pt-BR" sz="3200" b="1" dirty="0" smtClean="0"/>
              <a:t>     E </a:t>
            </a:r>
            <a:r>
              <a:rPr lang="pt-BR" sz="3200" b="1" dirty="0"/>
              <a:t>da costela que o Senhor Deus tomou do homem, formou uma mulher, e trouxe-a a Adão</a:t>
            </a:r>
            <a:r>
              <a:rPr lang="pt-BR" sz="3200" b="1" dirty="0" smtClean="0"/>
              <a:t>.</a:t>
            </a:r>
            <a:endParaRPr lang="pt-BR" sz="1400" b="1" dirty="0" smtClean="0"/>
          </a:p>
          <a:p>
            <a:pPr marL="137160" indent="0" algn="just">
              <a:buNone/>
            </a:pPr>
            <a:r>
              <a:rPr lang="pt-BR" sz="3200" b="1" dirty="0" smtClean="0"/>
              <a:t>     E </a:t>
            </a:r>
            <a:r>
              <a:rPr lang="pt-BR" sz="3200" b="1" dirty="0"/>
              <a:t>disse Adão: Esta é agora osso dos meus ossos, e carne da minha carne; esta será chamada mulher, porquanto do homem foi </a:t>
            </a:r>
            <a:r>
              <a:rPr lang="pt-BR" sz="3200" b="1" dirty="0" smtClean="0"/>
              <a:t>tomada.</a:t>
            </a:r>
            <a:endParaRPr lang="pt-BR" sz="1400" b="1" dirty="0"/>
          </a:p>
          <a:p>
            <a:pPr marL="137160" indent="0" algn="just">
              <a:buNone/>
            </a:pPr>
            <a:r>
              <a:rPr lang="pt-BR" sz="3200" b="1" dirty="0" smtClean="0"/>
              <a:t>     Portanto </a:t>
            </a:r>
            <a:r>
              <a:rPr lang="pt-BR" sz="3200" b="1" dirty="0"/>
              <a:t>deixará o homem o seu pai e a sua mãe, e apegar-se-á à sua mulher, e serão ambos uma </a:t>
            </a:r>
            <a:r>
              <a:rPr lang="pt-BR" sz="3200" b="1" dirty="0" smtClean="0"/>
              <a:t>carne.                         </a:t>
            </a:r>
            <a:r>
              <a:rPr lang="pt-BR" sz="2800" b="1" dirty="0" smtClean="0">
                <a:hlinkClick r:id="rId2"/>
              </a:rPr>
              <a:t>Gênesis </a:t>
            </a:r>
            <a:r>
              <a:rPr lang="pt-BR" sz="2800" b="1" dirty="0">
                <a:hlinkClick r:id="rId2"/>
              </a:rPr>
              <a:t>2:18-24</a:t>
            </a:r>
            <a:endParaRPr lang="pt-BR" sz="2800" b="1" dirty="0"/>
          </a:p>
          <a:p>
            <a:pPr marL="137160" indent="0" algn="just">
              <a:buNone/>
            </a:pPr>
            <a:endParaRPr lang="pt-BR" sz="2800" b="1" dirty="0" smtClean="0"/>
          </a:p>
          <a:p>
            <a:pPr marL="137160" indent="0" algn="just">
              <a:buNone/>
            </a:pPr>
            <a:r>
              <a:rPr lang="pt-BR" sz="3800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0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960112"/>
            <a:ext cx="8784976" cy="6357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b="1" dirty="0" smtClean="0"/>
              <a:t>     </a:t>
            </a:r>
            <a:r>
              <a:rPr lang="pt-BR" sz="3000" b="1" dirty="0" smtClean="0"/>
              <a:t>E </a:t>
            </a:r>
            <a:r>
              <a:rPr lang="pt-BR" sz="3000" b="1" dirty="0"/>
              <a:t>disse o Senhor: “O teu desejo será para o teu marido, e ele te dominará”. Gênesis 3:16. Na criação Deus a fizera igual a Adão. Se houvessem eles permanecido obedientes a Deus — em harmonia com Sua grande lei de amor — </a:t>
            </a:r>
            <a:r>
              <a:rPr lang="pt-BR" sz="3000" b="1" dirty="0" smtClean="0"/>
              <a:t>.... </a:t>
            </a:r>
            <a:r>
              <a:rPr lang="pt-BR" sz="3000" b="1" dirty="0"/>
              <a:t>Eva fora a primeira a transgredir; e caíra em tentação afastando-se de seu companheiro, contrariamente à instrução divina. Foi à sua solicitação que Adão pecou, e agora foi posta sob a sujeição de </a:t>
            </a:r>
            <a:r>
              <a:rPr lang="pt-BR" sz="3000" b="1" dirty="0" smtClean="0"/>
              <a:t>seu marido.      </a:t>
            </a:r>
            <a:r>
              <a:rPr lang="pt-BR" sz="3000" b="1" dirty="0"/>
              <a:t> 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</a:rPr>
              <a:t>PP 29.4</a:t>
            </a:r>
            <a:endParaRPr lang="pt-BR" sz="3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99592" y="33265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EVA PERDEU A POSIÇÃO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6840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     </a:t>
            </a:r>
            <a:r>
              <a:rPr lang="pt-BR" sz="3600" b="1" dirty="0" smtClean="0"/>
              <a:t>Eva ... lisonjeou-se com a esperança de entrar para uma esfera mais </a:t>
            </a:r>
            <a:r>
              <a:rPr lang="pt-BR" sz="3600" b="1" dirty="0"/>
              <a:t>elevada do que aquela que Deus lhe designara. Tentando erguer-se acima de sua posição original, caiu muito abaixo da mesma</a:t>
            </a:r>
            <a:r>
              <a:rPr lang="pt-BR" sz="3600" b="1" dirty="0" smtClean="0"/>
              <a:t>..</a:t>
            </a:r>
            <a:r>
              <a:rPr lang="pt-BR" sz="3200" b="1" dirty="0"/>
              <a:t> 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PP 30.1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755576" y="550421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EVA PERDEU A POSIÇÃO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     </a:t>
            </a:r>
            <a:r>
              <a:rPr lang="pt-BR" sz="3200" b="1" dirty="0" smtClean="0"/>
              <a:t>E </a:t>
            </a:r>
            <a:r>
              <a:rPr lang="pt-BR" sz="3200" b="1" dirty="0"/>
              <a:t>disse </a:t>
            </a:r>
            <a:r>
              <a:rPr lang="pt-BR" sz="3200" b="1" dirty="0" err="1"/>
              <a:t>Lameque</a:t>
            </a:r>
            <a:r>
              <a:rPr lang="pt-BR" sz="3200" b="1" dirty="0"/>
              <a:t> a suas mulheres Ada e Zilá: Ouvi a minha voz; vós, mulheres de </a:t>
            </a:r>
            <a:r>
              <a:rPr lang="pt-BR" sz="3200" b="1" dirty="0" err="1"/>
              <a:t>Lameque</a:t>
            </a:r>
            <a:r>
              <a:rPr lang="pt-BR" sz="3200" b="1" dirty="0"/>
              <a:t>, escutai as minhas palavras; porque eu matei um homem por me ferir, e um jovem por me pisar</a:t>
            </a:r>
            <a:r>
              <a:rPr lang="pt-BR" sz="3200" b="1" dirty="0" smtClean="0"/>
              <a:t>.</a:t>
            </a:r>
            <a:endParaRPr lang="pt-BR" sz="3200" b="1" dirty="0"/>
          </a:p>
        </p:txBody>
      </p:sp>
      <p:sp>
        <p:nvSpPr>
          <p:cNvPr id="4" name="Retângulo 3"/>
          <p:cNvSpPr/>
          <p:nvPr/>
        </p:nvSpPr>
        <p:spPr>
          <a:xfrm>
            <a:off x="6408918" y="4725143"/>
            <a:ext cx="226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 indent="0" algn="just">
              <a:buNone/>
            </a:pPr>
            <a:r>
              <a:rPr lang="pt-BR" sz="2400" b="1" u="sng" dirty="0" smtClean="0">
                <a:solidFill>
                  <a:schemeClr val="accent1">
                    <a:lumMod val="75000"/>
                  </a:schemeClr>
                </a:solidFill>
              </a:rPr>
              <a:t>Gênesis 4:23</a:t>
            </a:r>
            <a:endParaRPr lang="pt-BR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55576" y="550421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ENTRA A POLIGAMIA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48737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 smtClean="0"/>
              <a:t>     </a:t>
            </a:r>
            <a:r>
              <a:rPr lang="pt-BR" sz="3200" b="1" dirty="0" smtClean="0"/>
              <a:t>A </a:t>
            </a:r>
            <a:r>
              <a:rPr lang="pt-BR" sz="3200" b="1" dirty="0"/>
              <a:t>poligamia se tornara tão espalhada que deixara de ser considerada como pecado; mas nem por isso deixava de ser uma violação da lei de Deus, e era de resultado fatal à santidade e paz na relação da família. Do casamento de Abraão com Hagar resultaram males, não somente para a sua própria casa, mas para as gerações futuras. 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PP 97.1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550421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RESULTADO DA POLIGAMIA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836712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</a:t>
            </a:r>
            <a:r>
              <a:rPr lang="pt-BR" sz="3000" b="1" dirty="0" smtClean="0"/>
              <a:t>A</a:t>
            </a:r>
            <a:r>
              <a:rPr lang="pt-BR" sz="3000" b="1" dirty="0"/>
              <a:t> poligamia foi praticada em época primitiva. Foi um dos pecados que acarretaram a ira de Deus sobre o mundo antediluviano. Todavia, depois do dilúvio, tornou-se novamente muito espalhada. Era o esforço calculado de Satanás perverter a instituição do casamento, a fim de enfraquecer as obrigações próprias à mesma, e diminuir a sua santidade; pois de nenhuma outra maneira poderia ele com maior certeza desfigurar a imagem de Deus no homem, e abrir as portas à miséria e ao vício. 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</a:rPr>
              <a:t>PP 240.5</a:t>
            </a:r>
            <a:endParaRPr lang="pt-BR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26064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RESULTADO DA POLIGAMIA</a:t>
            </a:r>
            <a:endParaRPr lang="pt-B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384048"/>
            <a:ext cx="8892480" cy="62133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900" b="1" dirty="0" smtClean="0">
                <a:solidFill>
                  <a:schemeClr val="accent3">
                    <a:lumMod val="75000"/>
                  </a:schemeClr>
                </a:solidFill>
              </a:rPr>
              <a:t>LEIS  MAIS  SEVERAS</a:t>
            </a:r>
          </a:p>
          <a:p>
            <a:pPr marL="0" indent="0" algn="ctr">
              <a:buNone/>
            </a:pPr>
            <a:endParaRPr lang="pt-BR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500" dirty="0" smtClean="0"/>
              <a:t>     </a:t>
            </a:r>
            <a:r>
              <a:rPr lang="pt-BR" sz="3500" b="1" dirty="0" smtClean="0"/>
              <a:t>Quando </a:t>
            </a:r>
            <a:r>
              <a:rPr lang="pt-BR" sz="3500" b="1" dirty="0"/>
              <a:t>um homem tomar mulher e, depois de coabitar com ela, a </a:t>
            </a:r>
            <a:r>
              <a:rPr lang="pt-BR" sz="3500" b="1" dirty="0" smtClean="0"/>
              <a:t>desprezar, </a:t>
            </a:r>
          </a:p>
          <a:p>
            <a:pPr marL="0" indent="0" algn="just">
              <a:buNone/>
            </a:pPr>
            <a:endParaRPr lang="pt-BR" sz="1200" b="1" dirty="0" smtClean="0"/>
          </a:p>
          <a:p>
            <a:pPr marL="0" indent="0" algn="just">
              <a:buNone/>
            </a:pPr>
            <a:r>
              <a:rPr lang="pt-BR" sz="3500" b="1" dirty="0" smtClean="0"/>
              <a:t>     E </a:t>
            </a:r>
            <a:r>
              <a:rPr lang="pt-BR" sz="3500" b="1" dirty="0"/>
              <a:t>lhe imputar coisas escandalosas, e contra ela divulgar má fama, dizendo: Tomei esta mulher, e me cheguei a ela, porém não a achei virgem</a:t>
            </a:r>
            <a:r>
              <a:rPr lang="pt-BR" sz="3500" b="1" dirty="0" smtClean="0"/>
              <a:t>;</a:t>
            </a:r>
          </a:p>
          <a:p>
            <a:pPr marL="0" indent="0" algn="r">
              <a:buNone/>
            </a:pPr>
            <a:endParaRPr lang="pt-BR" sz="3500" b="1" dirty="0" smtClean="0">
              <a:solidFill>
                <a:schemeClr val="accent3">
                  <a:lumMod val="75000"/>
                </a:schemeClr>
              </a:solidFill>
              <a:hlinkClick r:id="rId2"/>
            </a:endParaRPr>
          </a:p>
          <a:p>
            <a:pPr marL="0" indent="0" algn="r">
              <a:buNone/>
            </a:pPr>
            <a:r>
              <a:rPr lang="pt-BR" sz="2600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Deuteronômio 22:13, 14</a:t>
            </a:r>
            <a:endParaRPr lang="pt-BR" sz="26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1495</TotalTime>
  <Words>1770</Words>
  <Application>Microsoft Office PowerPoint</Application>
  <PresentationFormat>Apresentação na tela (4:3)</PresentationFormat>
  <Paragraphs>86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Balcão Envidraçado</vt:lpstr>
      <vt:lpstr>MATRIMÔNIO X DIVÓRCIO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CONTRARIO A VONTADE DE DEUS</vt:lpstr>
      <vt:lpstr>CONTRARIO A VONTADE DE DEUS</vt:lpstr>
      <vt:lpstr>É lícito ao homem repudiar sua mulher?</vt:lpstr>
      <vt:lpstr>É lícito ao homem repudiar sua mulher?</vt:lpstr>
      <vt:lpstr>É lícito ao homem repudiar sua mulher?</vt:lpstr>
      <vt:lpstr>É lícito ao homem repudiar sua mulher?</vt:lpstr>
      <vt:lpstr>É lícito ao homem repudiar sua mulher?</vt:lpstr>
      <vt:lpstr>MENTE JUVENIL</vt:lpstr>
      <vt:lpstr>SÓ POR ADULTÉRIO</vt:lpstr>
      <vt:lpstr>DENTRO DO PLANO DE DEUS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MATRIMÔNIO</dc:title>
  <dc:creator>Hugo</dc:creator>
  <cp:lastModifiedBy>Hugo</cp:lastModifiedBy>
  <cp:revision>42</cp:revision>
  <dcterms:created xsi:type="dcterms:W3CDTF">2016-12-13T23:58:59Z</dcterms:created>
  <dcterms:modified xsi:type="dcterms:W3CDTF">2016-12-15T00:54:31Z</dcterms:modified>
</cp:coreProperties>
</file>