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4" r:id="rId18"/>
    <p:sldId id="275" r:id="rId19"/>
    <p:sldId id="276" r:id="rId20"/>
    <p:sldId id="277" r:id="rId21"/>
    <p:sldId id="290" r:id="rId22"/>
    <p:sldId id="273" r:id="rId23"/>
    <p:sldId id="278" r:id="rId24"/>
    <p:sldId id="279" r:id="rId25"/>
    <p:sldId id="280" r:id="rId26"/>
    <p:sldId id="289" r:id="rId27"/>
    <p:sldId id="281" r:id="rId28"/>
    <p:sldId id="282" r:id="rId29"/>
    <p:sldId id="283" r:id="rId30"/>
    <p:sldId id="285" r:id="rId31"/>
    <p:sldId id="287" r:id="rId32"/>
    <p:sldId id="288"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BF688920-9A6B-44A2-BFC9-9E6955DA4AAD}" type="datetimeFigureOut">
              <a:rPr lang="pt-BR" smtClean="0"/>
              <a:pPr/>
              <a:t>13/12/2016</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163E1F64-D078-47D6-911C-B4C0B540ADC5}"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F688920-9A6B-44A2-BFC9-9E6955DA4AAD}" type="datetimeFigureOut">
              <a:rPr lang="pt-BR" smtClean="0"/>
              <a:pPr/>
              <a:t>13/12/2016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63E1F64-D078-47D6-911C-B4C0B540ADC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F688920-9A6B-44A2-BFC9-9E6955DA4AAD}" type="datetimeFigureOut">
              <a:rPr lang="pt-BR" smtClean="0"/>
              <a:pPr/>
              <a:t>13/12/2016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63E1F64-D078-47D6-911C-B4C0B540ADC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BF688920-9A6B-44A2-BFC9-9E6955DA4AAD}" type="datetimeFigureOut">
              <a:rPr lang="pt-BR" smtClean="0"/>
              <a:pPr/>
              <a:t>13/12/2016</a:t>
            </a:fld>
            <a:endParaRPr lang="pt-BR"/>
          </a:p>
        </p:txBody>
      </p:sp>
      <p:sp>
        <p:nvSpPr>
          <p:cNvPr id="9" name="Espaço Reservado para Número de Slide 8"/>
          <p:cNvSpPr>
            <a:spLocks noGrp="1"/>
          </p:cNvSpPr>
          <p:nvPr>
            <p:ph type="sldNum" sz="quarter" idx="15"/>
          </p:nvPr>
        </p:nvSpPr>
        <p:spPr/>
        <p:txBody>
          <a:bodyPr rtlCol="0"/>
          <a:lstStyle/>
          <a:p>
            <a:fld id="{163E1F64-D078-47D6-911C-B4C0B540ADC5}"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BF688920-9A6B-44A2-BFC9-9E6955DA4AAD}" type="datetimeFigureOut">
              <a:rPr lang="pt-BR" smtClean="0"/>
              <a:pPr/>
              <a:t>13/12/2016</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163E1F64-D078-47D6-911C-B4C0B540ADC5}"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BF688920-9A6B-44A2-BFC9-9E6955DA4AAD}" type="datetimeFigureOut">
              <a:rPr lang="pt-BR" smtClean="0"/>
              <a:pPr/>
              <a:t>13/12/2016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63E1F64-D078-47D6-911C-B4C0B540ADC5}"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BF688920-9A6B-44A2-BFC9-9E6955DA4AAD}" type="datetimeFigureOut">
              <a:rPr lang="pt-BR" smtClean="0"/>
              <a:pPr/>
              <a:t>13/12/2016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63E1F64-D078-47D6-911C-B4C0B540ADC5}"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BF688920-9A6B-44A2-BFC9-9E6955DA4AAD}" type="datetimeFigureOut">
              <a:rPr lang="pt-BR" smtClean="0"/>
              <a:pPr/>
              <a:t>13/12/2016</a:t>
            </a:fld>
            <a:endParaRPr lang="pt-BR"/>
          </a:p>
        </p:txBody>
      </p:sp>
      <p:sp>
        <p:nvSpPr>
          <p:cNvPr id="7" name="Espaço Reservado para Número de Slide 6"/>
          <p:cNvSpPr>
            <a:spLocks noGrp="1"/>
          </p:cNvSpPr>
          <p:nvPr>
            <p:ph type="sldNum" sz="quarter" idx="11"/>
          </p:nvPr>
        </p:nvSpPr>
        <p:spPr/>
        <p:txBody>
          <a:bodyPr rtlCol="0"/>
          <a:lstStyle/>
          <a:p>
            <a:fld id="{163E1F64-D078-47D6-911C-B4C0B540ADC5}"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F688920-9A6B-44A2-BFC9-9E6955DA4AAD}" type="datetimeFigureOut">
              <a:rPr lang="pt-BR" smtClean="0"/>
              <a:pPr/>
              <a:t>13/12/2016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63E1F64-D078-47D6-911C-B4C0B540ADC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BF688920-9A6B-44A2-BFC9-9E6955DA4AAD}" type="datetimeFigureOut">
              <a:rPr lang="pt-BR" smtClean="0"/>
              <a:pPr/>
              <a:t>13/12/2016</a:t>
            </a:fld>
            <a:endParaRPr lang="pt-BR"/>
          </a:p>
        </p:txBody>
      </p:sp>
      <p:sp>
        <p:nvSpPr>
          <p:cNvPr id="22" name="Espaço Reservado para Número de Slide 21"/>
          <p:cNvSpPr>
            <a:spLocks noGrp="1"/>
          </p:cNvSpPr>
          <p:nvPr>
            <p:ph type="sldNum" sz="quarter" idx="15"/>
          </p:nvPr>
        </p:nvSpPr>
        <p:spPr/>
        <p:txBody>
          <a:bodyPr rtlCol="0"/>
          <a:lstStyle/>
          <a:p>
            <a:fld id="{163E1F64-D078-47D6-911C-B4C0B540ADC5}"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BF688920-9A6B-44A2-BFC9-9E6955DA4AAD}" type="datetimeFigureOut">
              <a:rPr lang="pt-BR" smtClean="0"/>
              <a:pPr/>
              <a:t>13/12/2016</a:t>
            </a:fld>
            <a:endParaRPr lang="pt-BR"/>
          </a:p>
        </p:txBody>
      </p:sp>
      <p:sp>
        <p:nvSpPr>
          <p:cNvPr id="18" name="Espaço Reservado para Número de Slide 17"/>
          <p:cNvSpPr>
            <a:spLocks noGrp="1"/>
          </p:cNvSpPr>
          <p:nvPr>
            <p:ph type="sldNum" sz="quarter" idx="11"/>
          </p:nvPr>
        </p:nvSpPr>
        <p:spPr/>
        <p:txBody>
          <a:bodyPr rtlCol="0"/>
          <a:lstStyle/>
          <a:p>
            <a:fld id="{163E1F64-D078-47D6-911C-B4C0B540ADC5}"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F688920-9A6B-44A2-BFC9-9E6955DA4AAD}" type="datetimeFigureOut">
              <a:rPr lang="pt-BR" smtClean="0"/>
              <a:pPr/>
              <a:t>13/12/2016</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3E1F64-D078-47D6-911C-B4C0B540ADC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sz="8000" dirty="0" smtClean="0"/>
              <a:t>Confissão Pública</a:t>
            </a:r>
            <a:endParaRPr lang="pt-BR" sz="8000" dirty="0"/>
          </a:p>
        </p:txBody>
      </p:sp>
      <p:sp>
        <p:nvSpPr>
          <p:cNvPr id="3" name="Subtítulo 2"/>
          <p:cNvSpPr>
            <a:spLocks noGrp="1"/>
          </p:cNvSpPr>
          <p:nvPr>
            <p:ph type="subTitle" idx="1"/>
          </p:nvPr>
        </p:nvSpPr>
        <p:spPr/>
        <p:txBody>
          <a:bodyPr>
            <a:normAutofit/>
          </a:bodyPr>
          <a:lstStyle/>
          <a:p>
            <a:r>
              <a:rPr lang="pt-BR" sz="4000" dirty="0" err="1" smtClean="0"/>
              <a:t>Mineápolis</a:t>
            </a:r>
            <a:r>
              <a:rPr lang="pt-BR" sz="4000" dirty="0" smtClean="0"/>
              <a:t> 1888</a:t>
            </a:r>
            <a:endParaRPr lang="pt-BR" sz="4000" dirty="0"/>
          </a:p>
        </p:txBody>
      </p:sp>
      <p:pic>
        <p:nvPicPr>
          <p:cNvPr id="4" name="Imagem 3" descr="download (6).jpg"/>
          <p:cNvPicPr>
            <a:picLocks noChangeAspect="1"/>
          </p:cNvPicPr>
          <p:nvPr/>
        </p:nvPicPr>
        <p:blipFill>
          <a:blip r:embed="rId2"/>
          <a:stretch>
            <a:fillRect/>
          </a:stretch>
        </p:blipFill>
        <p:spPr>
          <a:xfrm>
            <a:off x="3071802" y="12564"/>
            <a:ext cx="2733679" cy="267346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Herança protestante</a:t>
            </a:r>
            <a:endParaRPr lang="pt-BR" sz="4000" dirty="0"/>
          </a:p>
        </p:txBody>
      </p:sp>
      <p:pic>
        <p:nvPicPr>
          <p:cNvPr id="4" name="Espaço Reservado para Conteúdo 3" descr="MHaywoodMayflowervalues 2.jpg"/>
          <p:cNvPicPr>
            <a:picLocks noGrp="1" noChangeAspect="1"/>
          </p:cNvPicPr>
          <p:nvPr>
            <p:ph sz="quarter" idx="1"/>
          </p:nvPr>
        </p:nvPicPr>
        <p:blipFill>
          <a:blip r:embed="rId2"/>
          <a:stretch>
            <a:fillRect/>
          </a:stretch>
        </p:blipFill>
        <p:spPr>
          <a:xfrm>
            <a:off x="867818" y="1600200"/>
            <a:ext cx="6646364" cy="4873625"/>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
            </a:r>
            <a:br>
              <a:rPr lang="pt-BR" dirty="0" smtClean="0"/>
            </a:br>
            <a:endParaRPr lang="pt-BR" dirty="0"/>
          </a:p>
        </p:txBody>
      </p:sp>
      <p:pic>
        <p:nvPicPr>
          <p:cNvPr id="4" name="Espaço Reservado para Conteúdo 3" descr="JHWaggoner.jpg"/>
          <p:cNvPicPr>
            <a:picLocks noGrp="1" noChangeAspect="1"/>
          </p:cNvPicPr>
          <p:nvPr>
            <p:ph sz="quarter" idx="1"/>
          </p:nvPr>
        </p:nvPicPr>
        <p:blipFill>
          <a:blip r:embed="rId2"/>
          <a:stretch>
            <a:fillRect/>
          </a:stretch>
        </p:blipFill>
        <p:spPr>
          <a:xfrm>
            <a:off x="2285984" y="1315560"/>
            <a:ext cx="3429024" cy="4898605"/>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pPr algn="just"/>
            <a:r>
              <a:rPr lang="pt-BR" sz="3000" dirty="0" smtClean="0"/>
              <a:t>Em 1854, J. H. </a:t>
            </a:r>
            <a:r>
              <a:rPr lang="pt-BR" sz="3000" dirty="0" err="1" smtClean="0"/>
              <a:t>Waggoner</a:t>
            </a:r>
            <a:r>
              <a:rPr lang="pt-BR" sz="3000" dirty="0" smtClean="0"/>
              <a:t> (pai de E. J. </a:t>
            </a:r>
            <a:r>
              <a:rPr lang="pt-BR" sz="3000" dirty="0" err="1" smtClean="0"/>
              <a:t>Waggoner</a:t>
            </a:r>
            <a:r>
              <a:rPr lang="pt-BR" sz="3000" dirty="0" smtClean="0"/>
              <a:t>) publicou o livro </a:t>
            </a:r>
            <a:r>
              <a:rPr lang="pt-BR" sz="3000" i="1" dirty="0" err="1" smtClean="0"/>
              <a:t>The</a:t>
            </a:r>
            <a:r>
              <a:rPr lang="pt-BR" sz="3000" i="1" dirty="0" smtClean="0"/>
              <a:t> Law </a:t>
            </a:r>
            <a:r>
              <a:rPr lang="pt-BR" sz="3000" i="1" dirty="0" err="1" smtClean="0"/>
              <a:t>of</a:t>
            </a:r>
            <a:r>
              <a:rPr lang="pt-BR" sz="3000" i="1" dirty="0" smtClean="0"/>
              <a:t> </a:t>
            </a:r>
            <a:r>
              <a:rPr lang="pt-BR" sz="3000" i="1" dirty="0" err="1" smtClean="0"/>
              <a:t>God</a:t>
            </a:r>
            <a:r>
              <a:rPr lang="pt-BR" sz="3000" i="1" dirty="0" smtClean="0"/>
              <a:t>: </a:t>
            </a:r>
            <a:r>
              <a:rPr lang="pt-BR" sz="3000" i="1" dirty="0" err="1" smtClean="0"/>
              <a:t>An</a:t>
            </a:r>
            <a:r>
              <a:rPr lang="pt-BR" sz="3000" i="1" dirty="0" smtClean="0"/>
              <a:t> </a:t>
            </a:r>
            <a:r>
              <a:rPr lang="pt-BR" sz="3000" i="1" dirty="0" err="1" smtClean="0"/>
              <a:t>Examination</a:t>
            </a:r>
            <a:r>
              <a:rPr lang="pt-BR" sz="3000" i="1" dirty="0" smtClean="0"/>
              <a:t> </a:t>
            </a:r>
            <a:r>
              <a:rPr lang="pt-BR" sz="3000" i="1" dirty="0" err="1" smtClean="0"/>
              <a:t>of</a:t>
            </a:r>
            <a:r>
              <a:rPr lang="pt-BR" sz="3000" i="1" dirty="0" smtClean="0"/>
              <a:t> </a:t>
            </a:r>
            <a:r>
              <a:rPr lang="pt-BR" sz="3000" i="1" dirty="0" err="1" smtClean="0"/>
              <a:t>the</a:t>
            </a:r>
            <a:r>
              <a:rPr lang="pt-BR" sz="3000" i="1" dirty="0" smtClean="0"/>
              <a:t> </a:t>
            </a:r>
            <a:r>
              <a:rPr lang="pt-BR" sz="3000" i="1" dirty="0" err="1" smtClean="0"/>
              <a:t>Testimony</a:t>
            </a:r>
            <a:r>
              <a:rPr lang="pt-BR" sz="3000" i="1" dirty="0" smtClean="0"/>
              <a:t> </a:t>
            </a:r>
            <a:r>
              <a:rPr lang="pt-BR" sz="3000" i="1" dirty="0" err="1" smtClean="0"/>
              <a:t>of</a:t>
            </a:r>
            <a:r>
              <a:rPr lang="pt-BR" sz="3000" i="1" dirty="0" smtClean="0"/>
              <a:t> </a:t>
            </a:r>
            <a:r>
              <a:rPr lang="pt-BR" sz="3000" i="1" dirty="0" err="1" smtClean="0"/>
              <a:t>Both</a:t>
            </a:r>
            <a:r>
              <a:rPr lang="pt-BR" sz="3000" i="1" dirty="0" smtClean="0"/>
              <a:t> </a:t>
            </a:r>
            <a:r>
              <a:rPr lang="pt-BR" sz="3000" i="1" dirty="0" err="1" smtClean="0"/>
              <a:t>Testaments</a:t>
            </a:r>
            <a:r>
              <a:rPr lang="pt-BR" sz="3000" i="1" dirty="0" smtClean="0"/>
              <a:t> </a:t>
            </a:r>
            <a:r>
              <a:rPr lang="pt-BR" sz="3000" dirty="0" smtClean="0"/>
              <a:t>(A lei de Deus: uma análise do testemunho dos dois Testamentos), defendendo que o “aio” de Gálatas 3 era a lei moral e não a cerimonial.</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3000" dirty="0" smtClean="0"/>
              <a:t>Uma das razões da controvérsia sobre a justificação pela fé entre os adventistas desse período deve-se à defesa da pedra angular do </a:t>
            </a:r>
            <a:r>
              <a:rPr lang="pt-BR" sz="3000" dirty="0" err="1" smtClean="0"/>
              <a:t>adventismo</a:t>
            </a:r>
            <a:r>
              <a:rPr lang="pt-BR" sz="3000" dirty="0" smtClean="0"/>
              <a:t>, a perpetuidade da lei de Deus e do sábado.</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assembléia geral de </a:t>
            </a:r>
            <a:r>
              <a:rPr lang="pt-BR" sz="4000" b="1" dirty="0" smtClean="0"/>
              <a:t>1883</a:t>
            </a:r>
            <a:r>
              <a:rPr lang="pt-BR" sz="4000" dirty="0" smtClean="0"/>
              <a:t> </a:t>
            </a:r>
            <a:endParaRPr lang="pt-BR" sz="4000" dirty="0"/>
          </a:p>
        </p:txBody>
      </p:sp>
      <p:pic>
        <p:nvPicPr>
          <p:cNvPr id="4" name="Espaço Reservado para Conteúdo 3" descr="download (4).jpg"/>
          <p:cNvPicPr>
            <a:picLocks noGrp="1" noChangeAspect="1"/>
          </p:cNvPicPr>
          <p:nvPr>
            <p:ph sz="quarter" idx="1"/>
          </p:nvPr>
        </p:nvPicPr>
        <p:blipFill>
          <a:blip r:embed="rId2"/>
          <a:stretch>
            <a:fillRect/>
          </a:stretch>
        </p:blipFill>
        <p:spPr>
          <a:xfrm>
            <a:off x="2643174" y="1997960"/>
            <a:ext cx="3472318" cy="4574312"/>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a:xfrm>
            <a:off x="457200" y="285728"/>
            <a:ext cx="7467600" cy="6188224"/>
          </a:xfrm>
        </p:spPr>
        <p:txBody>
          <a:bodyPr>
            <a:normAutofit lnSpcReduction="10000"/>
          </a:bodyPr>
          <a:lstStyle/>
          <a:p>
            <a:pPr lvl="0" algn="just"/>
            <a:r>
              <a:rPr lang="pt-BR" dirty="0" smtClean="0"/>
              <a:t>Apenas a justiça de Cristo pode dar-nos direito a qualquer das bênçãos concedidas no concerto da graça.</a:t>
            </a:r>
          </a:p>
          <a:p>
            <a:pPr lvl="0" algn="just"/>
            <a:r>
              <a:rPr lang="pt-BR" dirty="0" smtClean="0"/>
              <a:t>“Não devemos pensar que nossa própria graça e méritos nos salvem; a graça de Cristo é nossa única esperança de salvação.”</a:t>
            </a:r>
          </a:p>
          <a:p>
            <a:pPr lvl="0" algn="just"/>
            <a:r>
              <a:rPr lang="pt-BR" dirty="0" smtClean="0"/>
              <a:t>“… mas Jesus morreu por nós porque somos incapazes de isso fazer. Nele está nossa esperança, nossa justificação, nossa justiça.”</a:t>
            </a:r>
          </a:p>
          <a:p>
            <a:pPr lvl="0" algn="just"/>
            <a:r>
              <a:rPr lang="pt-BR" dirty="0" smtClean="0"/>
              <a:t>“… ninguém que confie em seus [de Cristo] méritos será deixado a perecer.”</a:t>
            </a:r>
          </a:p>
          <a:p>
            <a:pPr lvl="0" algn="just"/>
            <a:r>
              <a:rPr lang="pt-BR" dirty="0" smtClean="0"/>
              <a:t>“Nada podemos fazer, absolutamente nada, para nos recomendar ao favor divino.”</a:t>
            </a:r>
          </a:p>
          <a:p>
            <a:pPr lvl="0" algn="just"/>
            <a:r>
              <a:rPr lang="pt-BR" dirty="0" smtClean="0"/>
              <a:t>“Ele é minha justiça e minha coroa de glória. Que ninguém aqui julgue que seu caso seja sem esperança; porque não é.”</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pPr algn="just"/>
            <a:r>
              <a:rPr lang="pt-BR" sz="3000" dirty="0" smtClean="0"/>
              <a:t>“... em artigos publicados nessas revistas (</a:t>
            </a:r>
            <a:r>
              <a:rPr lang="pt-BR" sz="3000" i="1" dirty="0" err="1" smtClean="0"/>
              <a:t>Signs</a:t>
            </a:r>
            <a:r>
              <a:rPr lang="pt-BR" sz="3000" i="1" dirty="0" smtClean="0"/>
              <a:t> </a:t>
            </a:r>
            <a:r>
              <a:rPr lang="pt-BR" sz="3000" i="1" dirty="0" err="1" smtClean="0"/>
              <a:t>of</a:t>
            </a:r>
            <a:r>
              <a:rPr lang="pt-BR" sz="3000" i="1" dirty="0" smtClean="0"/>
              <a:t> </a:t>
            </a:r>
            <a:r>
              <a:rPr lang="pt-BR" sz="3000" i="1" dirty="0" err="1" smtClean="0"/>
              <a:t>the</a:t>
            </a:r>
            <a:r>
              <a:rPr lang="pt-BR" sz="3000" i="1" dirty="0" smtClean="0"/>
              <a:t> Times e </a:t>
            </a:r>
            <a:r>
              <a:rPr lang="pt-BR" sz="3000" i="1" dirty="0" err="1" smtClean="0"/>
              <a:t>Review</a:t>
            </a:r>
            <a:r>
              <a:rPr lang="pt-BR" sz="3000" i="1" dirty="0" smtClean="0"/>
              <a:t> </a:t>
            </a:r>
            <a:r>
              <a:rPr lang="pt-BR" sz="3000" i="1" dirty="0" err="1" smtClean="0"/>
              <a:t>and</a:t>
            </a:r>
            <a:r>
              <a:rPr lang="pt-BR" sz="3000" i="1" dirty="0" smtClean="0"/>
              <a:t> Herald)</a:t>
            </a:r>
            <a:r>
              <a:rPr lang="pt-BR" sz="3000" dirty="0" smtClean="0"/>
              <a:t>, tinham sido expressas algumas diferenças de opinião a respeito da lei em Gálatas. Em cada um desses casos, os editores das revistas defenderam pontos de vista opostos. Enquanto ainda estava na Suíça, Ellen White escreveu para os editores da revista </a:t>
            </a:r>
            <a:r>
              <a:rPr lang="pt-BR" sz="3000" dirty="0" err="1" smtClean="0"/>
              <a:t>Signs</a:t>
            </a:r>
            <a:r>
              <a:rPr lang="pt-BR" sz="3000" dirty="0" smtClean="0"/>
              <a:t> </a:t>
            </a:r>
            <a:r>
              <a:rPr lang="pt-BR" sz="3000" dirty="0" err="1" smtClean="0"/>
              <a:t>of</a:t>
            </a:r>
            <a:r>
              <a:rPr lang="pt-BR" sz="3000" dirty="0" smtClean="0"/>
              <a:t> </a:t>
            </a:r>
            <a:r>
              <a:rPr lang="pt-BR" sz="3000" dirty="0" err="1" smtClean="0"/>
              <a:t>the</a:t>
            </a:r>
            <a:r>
              <a:rPr lang="pt-BR" sz="3000" dirty="0" smtClean="0"/>
              <a:t> Times, recomendando que não fossem publicados artigos que continham idéias contraditórias.” TM xxii.2</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sz="3000" dirty="0" smtClean="0"/>
              <a:t>Em agosto de 1888, </a:t>
            </a:r>
            <a:r>
              <a:rPr lang="pt-BR" sz="3000" dirty="0" err="1" smtClean="0"/>
              <a:t>Butler</a:t>
            </a:r>
            <a:r>
              <a:rPr lang="pt-BR" sz="3000" dirty="0" smtClean="0"/>
              <a:t> argumentou sobre a importância de uma reunião ministerial</a:t>
            </a:r>
          </a:p>
          <a:p>
            <a:endParaRPr lang="pt-BR" dirty="0"/>
          </a:p>
        </p:txBody>
      </p:sp>
      <p:pic>
        <p:nvPicPr>
          <p:cNvPr id="4" name="Imagem 3" descr="Butler.jpg"/>
          <p:cNvPicPr>
            <a:picLocks noChangeAspect="1"/>
          </p:cNvPicPr>
          <p:nvPr/>
        </p:nvPicPr>
        <p:blipFill>
          <a:blip r:embed="rId2"/>
          <a:stretch>
            <a:fillRect/>
          </a:stretch>
        </p:blipFill>
        <p:spPr>
          <a:xfrm>
            <a:off x="2928926" y="3055262"/>
            <a:ext cx="2185991" cy="3507466"/>
          </a:xfrm>
          <a:prstGeom prst="rect">
            <a:avLst/>
          </a:prstGeo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296974"/>
          </a:xfrm>
        </p:spPr>
        <p:txBody>
          <a:bodyPr>
            <a:normAutofit fontScale="90000"/>
          </a:bodyPr>
          <a:lstStyle/>
          <a:p>
            <a:r>
              <a:rPr lang="pt-BR" b="1" dirty="0" smtClean="0"/>
              <a:t>William H. </a:t>
            </a:r>
            <a:r>
              <a:rPr lang="pt-BR" b="1" dirty="0" err="1" smtClean="0"/>
              <a:t>Healey</a:t>
            </a:r>
            <a:r>
              <a:rPr lang="pt-BR" dirty="0" smtClean="0"/>
              <a:t>, pastor na Califórnia, no fim de setembro de 1888.</a:t>
            </a:r>
            <a:br>
              <a:rPr lang="pt-BR" dirty="0" smtClean="0"/>
            </a:br>
            <a:endParaRPr lang="pt-BR" dirty="0"/>
          </a:p>
        </p:txBody>
      </p:sp>
      <p:sp>
        <p:nvSpPr>
          <p:cNvPr id="3" name="Espaço Reservado para Conteúdo 2"/>
          <p:cNvSpPr>
            <a:spLocks noGrp="1"/>
          </p:cNvSpPr>
          <p:nvPr>
            <p:ph sz="quarter" idx="1"/>
          </p:nvPr>
        </p:nvSpPr>
        <p:spPr/>
        <p:txBody>
          <a:bodyPr/>
          <a:lstStyle/>
          <a:p>
            <a:pPr algn="just"/>
            <a:r>
              <a:rPr lang="pt-BR" b="1" dirty="0" smtClean="0"/>
              <a:t>“Sugeria que os líderes da igreja do Oeste estavam ‘armando um complô’ para modificar a teologia da denominação”.</a:t>
            </a:r>
          </a:p>
          <a:p>
            <a:pPr algn="just"/>
            <a:r>
              <a:rPr lang="pt-BR" b="1" dirty="0" smtClean="0"/>
              <a:t>Ler Provérbios 6:16-19</a:t>
            </a:r>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Essa informação soou como uma afronta a </a:t>
            </a:r>
            <a:r>
              <a:rPr lang="pt-BR" dirty="0" err="1" smtClean="0"/>
              <a:t>Butler</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sz="2800" b="1" dirty="0" smtClean="0"/>
              <a:t>(a)</a:t>
            </a:r>
            <a:r>
              <a:rPr lang="pt-BR" sz="2800" dirty="0" smtClean="0"/>
              <a:t> reimprimiu seu livro </a:t>
            </a:r>
            <a:r>
              <a:rPr lang="pt-BR" sz="2800" dirty="0" err="1" smtClean="0"/>
              <a:t>The</a:t>
            </a:r>
            <a:r>
              <a:rPr lang="pt-BR" sz="2800" dirty="0" smtClean="0"/>
              <a:t> Law in </a:t>
            </a:r>
            <a:r>
              <a:rPr lang="pt-BR" sz="2800" dirty="0" err="1" smtClean="0"/>
              <a:t>the</a:t>
            </a:r>
            <a:r>
              <a:rPr lang="pt-BR" sz="2800" dirty="0" smtClean="0"/>
              <a:t> Book </a:t>
            </a:r>
            <a:r>
              <a:rPr lang="pt-BR" sz="2800" dirty="0" err="1" smtClean="0"/>
              <a:t>of</a:t>
            </a:r>
            <a:r>
              <a:rPr lang="pt-BR" sz="2800" dirty="0" smtClean="0"/>
              <a:t> </a:t>
            </a:r>
            <a:r>
              <a:rPr lang="pt-BR" sz="2800" dirty="0" err="1" smtClean="0"/>
              <a:t>Galatians</a:t>
            </a:r>
            <a:r>
              <a:rPr lang="pt-BR" sz="2800" dirty="0" smtClean="0"/>
              <a:t> (A lei no livro de Gálatas) a fim de distribuir uma cópia para cada delegado da conferência, </a:t>
            </a:r>
          </a:p>
          <a:p>
            <a:pPr algn="just"/>
            <a:r>
              <a:rPr lang="pt-BR" sz="2800" b="1" dirty="0" smtClean="0"/>
              <a:t>(b)</a:t>
            </a:r>
            <a:r>
              <a:rPr lang="pt-BR" sz="2800" dirty="0" smtClean="0"/>
              <a:t> enviou uma grande quantidade de cartas e telegramas alertando aos delegados quanto à possível conspiração e instando-os a permanecerem firmes pelos antigos ideais da denominação. Em pouco tempo, a notícia havia se espalhado entre aqueles que tinham convicções arraigadas no tradicionalismo e estavam dispostos a defender a causa de Smith e </a:t>
            </a:r>
            <a:r>
              <a:rPr lang="pt-BR" sz="2800" dirty="0" err="1" smtClean="0"/>
              <a:t>Butler</a:t>
            </a:r>
            <a:r>
              <a:rPr lang="pt-BR" sz="2800" dirty="0" smtClean="0"/>
              <a:t>.</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descr="download (5).jpg"/>
          <p:cNvPicPr>
            <a:picLocks noGrp="1" noChangeAspect="1"/>
          </p:cNvPicPr>
          <p:nvPr>
            <p:ph sz="quarter" idx="1"/>
          </p:nvPr>
        </p:nvPicPr>
        <p:blipFill>
          <a:blip r:embed="rId2"/>
          <a:stretch>
            <a:fillRect/>
          </a:stretch>
        </p:blipFill>
        <p:spPr>
          <a:xfrm>
            <a:off x="1037137" y="1785926"/>
            <a:ext cx="6905673" cy="4143404"/>
          </a:xfrm>
        </p:spPr>
      </p:pic>
      <p:pic>
        <p:nvPicPr>
          <p:cNvPr id="6" name="Imagem 5"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901014" cy="1143000"/>
          </a:xfrm>
        </p:spPr>
        <p:txBody>
          <a:bodyPr>
            <a:noAutofit/>
          </a:bodyPr>
          <a:lstStyle/>
          <a:p>
            <a:r>
              <a:rPr lang="pt-BR" sz="4000" dirty="0" smtClean="0"/>
              <a:t>Carta de 39 p. para Ellen White</a:t>
            </a:r>
            <a:endParaRPr lang="pt-BR" sz="4000" dirty="0"/>
          </a:p>
        </p:txBody>
      </p:sp>
      <p:sp>
        <p:nvSpPr>
          <p:cNvPr id="3" name="Espaço Reservado para Conteúdo 2"/>
          <p:cNvSpPr>
            <a:spLocks noGrp="1"/>
          </p:cNvSpPr>
          <p:nvPr>
            <p:ph sz="quarter" idx="1"/>
          </p:nvPr>
        </p:nvSpPr>
        <p:spPr/>
        <p:txBody>
          <a:bodyPr>
            <a:normAutofit/>
          </a:bodyPr>
          <a:lstStyle/>
          <a:p>
            <a:pPr algn="just"/>
            <a:r>
              <a:rPr lang="pt-BR" dirty="0" smtClean="0"/>
              <a:t>Dentre as cartas escritas por </a:t>
            </a:r>
            <a:r>
              <a:rPr lang="pt-BR" dirty="0" err="1" smtClean="0"/>
              <a:t>Butler</a:t>
            </a:r>
            <a:r>
              <a:rPr lang="pt-BR" dirty="0" smtClean="0"/>
              <a:t>, destaca-se uma, enviada a Ellen G. White dois meses antes da conferência.</a:t>
            </a:r>
          </a:p>
          <a:p>
            <a:pPr algn="just"/>
            <a:r>
              <a:rPr lang="pt-BR" dirty="0" smtClean="0"/>
              <a:t>“</a:t>
            </a:r>
            <a:r>
              <a:rPr lang="pt-BR" dirty="0" err="1" smtClean="0"/>
              <a:t>Butler</a:t>
            </a:r>
            <a:r>
              <a:rPr lang="pt-BR" dirty="0" smtClean="0"/>
              <a:t> acusava White de ser a causa de sua [dele] enfermidade, principalmente pela maneira como ela havia aconselhado a Igreja quanto à questão da Lei em Gálatas. Ela não havia condenado a  </a:t>
            </a:r>
            <a:r>
              <a:rPr lang="pt-BR" dirty="0" err="1" smtClean="0"/>
              <a:t>Waggoner</a:t>
            </a:r>
            <a:r>
              <a:rPr lang="pt-BR" dirty="0" smtClean="0"/>
              <a:t> por sua posição que estava em conflito direto com aquela defendida por </a:t>
            </a:r>
            <a:r>
              <a:rPr lang="pt-BR" dirty="0" err="1" smtClean="0"/>
              <a:t>Butler</a:t>
            </a:r>
            <a:r>
              <a:rPr lang="pt-BR" dirty="0" smtClean="0"/>
              <a:t> e Smith”.</a:t>
            </a:r>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a:xfrm>
            <a:off x="457200" y="357166"/>
            <a:ext cx="7467600" cy="6116786"/>
          </a:xfrm>
        </p:spPr>
        <p:txBody>
          <a:bodyPr>
            <a:normAutofit lnSpcReduction="10000"/>
          </a:bodyPr>
          <a:lstStyle/>
          <a:p>
            <a:r>
              <a:rPr lang="pt-BR" sz="3200" i="1" dirty="0" smtClean="0"/>
              <a:t>“Precisamos agora [...] de uma religião</a:t>
            </a:r>
          </a:p>
          <a:p>
            <a:r>
              <a:rPr lang="pt-BR" sz="3200" i="1" dirty="0" smtClean="0"/>
              <a:t>de humildade</a:t>
            </a:r>
            <a:r>
              <a:rPr lang="pt-BR" sz="3200" i="1" dirty="0" smtClean="0"/>
              <a:t>”</a:t>
            </a:r>
            <a:r>
              <a:rPr lang="pt-BR" sz="3200" dirty="0" smtClean="0"/>
              <a:t> </a:t>
            </a:r>
            <a:r>
              <a:rPr lang="pt-BR" sz="1600" i="1" dirty="0" smtClean="0"/>
              <a:t>Carta de Ellen G. White E. J. </a:t>
            </a:r>
            <a:r>
              <a:rPr lang="pt-BR" sz="1600" i="1" dirty="0" err="1" smtClean="0"/>
              <a:t>Waggoner</a:t>
            </a:r>
            <a:r>
              <a:rPr lang="pt-BR" sz="1600" i="1" dirty="0" smtClean="0"/>
              <a:t> e A. T. Jones, 18 de fevereiro </a:t>
            </a:r>
            <a:r>
              <a:rPr lang="pt-BR" sz="1600" i="1" dirty="0" smtClean="0"/>
              <a:t>de 1887</a:t>
            </a:r>
            <a:r>
              <a:rPr lang="pt-BR" sz="1600" dirty="0" smtClean="0"/>
              <a:t>.</a:t>
            </a:r>
            <a:endParaRPr lang="pt-BR" sz="1600" i="1" dirty="0" smtClean="0"/>
          </a:p>
          <a:p>
            <a:pPr>
              <a:buNone/>
            </a:pPr>
            <a:endParaRPr lang="pt-BR" i="1" dirty="0" smtClean="0"/>
          </a:p>
          <a:p>
            <a:r>
              <a:rPr lang="pt-BR" sz="3200" dirty="0" smtClean="0"/>
              <a:t>“Não </a:t>
            </a:r>
            <a:r>
              <a:rPr lang="pt-BR" sz="3200" dirty="0" smtClean="0"/>
              <a:t>devemos achar que o pastor </a:t>
            </a:r>
            <a:r>
              <a:rPr lang="pt-BR" sz="3200" dirty="0" err="1" smtClean="0"/>
              <a:t>Butler</a:t>
            </a:r>
            <a:r>
              <a:rPr lang="pt-BR" sz="3200" dirty="0" smtClean="0"/>
              <a:t> e o pastor Smith são </a:t>
            </a:r>
            <a:r>
              <a:rPr lang="pt-BR" sz="3200" dirty="0" smtClean="0"/>
              <a:t>os guardiões </a:t>
            </a:r>
            <a:r>
              <a:rPr lang="pt-BR" sz="3200" dirty="0" smtClean="0"/>
              <a:t>da doutrina dos adventistas do sétimo dia e que ninguém </a:t>
            </a:r>
            <a:r>
              <a:rPr lang="pt-BR" sz="3200" dirty="0" smtClean="0"/>
              <a:t>pode ousar </a:t>
            </a:r>
            <a:r>
              <a:rPr lang="pt-BR" sz="3200" dirty="0" smtClean="0"/>
              <a:t>expressar uma </a:t>
            </a:r>
            <a:r>
              <a:rPr lang="pt-BR" sz="3200" dirty="0" err="1" smtClean="0"/>
              <a:t>ideia</a:t>
            </a:r>
            <a:r>
              <a:rPr lang="pt-BR" sz="3200" dirty="0" smtClean="0"/>
              <a:t> que difira da deles. Meu apelo tem </a:t>
            </a:r>
            <a:r>
              <a:rPr lang="pt-BR" sz="3200" dirty="0" smtClean="0"/>
              <a:t>sido: investiguem </a:t>
            </a:r>
            <a:r>
              <a:rPr lang="pt-BR" sz="3200" dirty="0" smtClean="0"/>
              <a:t>as Escrituras por vocês mesmos. [...] Nenhum ser </a:t>
            </a:r>
            <a:r>
              <a:rPr lang="pt-BR" sz="3200" dirty="0" smtClean="0"/>
              <a:t>humano deve </a:t>
            </a:r>
            <a:r>
              <a:rPr lang="pt-BR" sz="3200" dirty="0" smtClean="0"/>
              <a:t>servir de autoridade para nós</a:t>
            </a:r>
            <a:r>
              <a:rPr lang="pt-BR" sz="3200" dirty="0" smtClean="0"/>
              <a:t>.”</a:t>
            </a:r>
            <a:r>
              <a:rPr lang="pt-BR" dirty="0" smtClean="0"/>
              <a:t> </a:t>
            </a:r>
            <a:r>
              <a:rPr lang="pt-BR" sz="1600" i="1" dirty="0" smtClean="0"/>
              <a:t>Carta de Ellen G. White a William M. </a:t>
            </a:r>
            <a:r>
              <a:rPr lang="pt-BR" sz="1600" i="1" dirty="0" err="1" smtClean="0"/>
              <a:t>Healey</a:t>
            </a:r>
            <a:r>
              <a:rPr lang="pt-BR" sz="1600" i="1" dirty="0" smtClean="0"/>
              <a:t>, 9 de dezembro de 1888.</a:t>
            </a:r>
            <a:endParaRPr lang="pt-BR" sz="1600" i="1"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86700" cy="1582726"/>
          </a:xfrm>
        </p:spPr>
        <p:txBody>
          <a:bodyPr>
            <a:normAutofit fontScale="90000"/>
          </a:bodyPr>
          <a:lstStyle/>
          <a:p>
            <a:r>
              <a:rPr lang="pt-BR" sz="4000" b="1" dirty="0" smtClean="0"/>
              <a:t>Reunião Ministerial 10-17/10/1888</a:t>
            </a:r>
            <a:r>
              <a:rPr lang="pt-BR" dirty="0" smtClean="0"/>
              <a:t/>
            </a:r>
            <a:br>
              <a:rPr lang="pt-BR" dirty="0" smtClean="0"/>
            </a:br>
            <a:endParaRPr lang="pt-BR" dirty="0"/>
          </a:p>
        </p:txBody>
      </p:sp>
      <p:sp>
        <p:nvSpPr>
          <p:cNvPr id="3" name="Espaço Reservado para Conteúdo 2"/>
          <p:cNvSpPr>
            <a:spLocks noGrp="1"/>
          </p:cNvSpPr>
          <p:nvPr>
            <p:ph sz="quarter" idx="1"/>
          </p:nvPr>
        </p:nvSpPr>
        <p:spPr/>
        <p:txBody>
          <a:bodyPr/>
          <a:lstStyle/>
          <a:p>
            <a:pPr algn="just"/>
            <a:r>
              <a:rPr lang="pt-BR" dirty="0" smtClean="0"/>
              <a:t>Nos primeiros dias do instituto ministerial, A. T. Jones apresentou uma nova interpretação aos ministros presentes, sugerindo os alamanos em lugar dos hunos. Tal fato foi encarado por alguns como uma traição aos princípios de interpretação adventista.</a:t>
            </a:r>
          </a:p>
          <a:p>
            <a:pPr algn="just"/>
            <a:endParaRPr lang="pt-BR" dirty="0" smtClean="0"/>
          </a:p>
          <a:p>
            <a:pPr algn="just"/>
            <a:r>
              <a:rPr lang="pt-BR" dirty="0" smtClean="0"/>
              <a:t> Jones disse: “O pastor Smith lhes diz que não sabe nada sobre este assunto. Eu sim, o sei; e, não quero que me culpem pelo que ele não sabe”. </a:t>
            </a:r>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Assembléia de </a:t>
            </a:r>
            <a:r>
              <a:rPr lang="pt-BR" sz="4000" dirty="0" err="1" smtClean="0"/>
              <a:t>Mineápolis</a:t>
            </a:r>
            <a:endParaRPr lang="pt-BR" sz="4000" dirty="0"/>
          </a:p>
        </p:txBody>
      </p:sp>
      <p:sp>
        <p:nvSpPr>
          <p:cNvPr id="3" name="Espaço Reservado para Conteúdo 2"/>
          <p:cNvSpPr>
            <a:spLocks noGrp="1"/>
          </p:cNvSpPr>
          <p:nvPr>
            <p:ph sz="quarter" idx="1"/>
          </p:nvPr>
        </p:nvSpPr>
        <p:spPr/>
        <p:txBody>
          <a:bodyPr>
            <a:normAutofit/>
          </a:bodyPr>
          <a:lstStyle/>
          <a:p>
            <a:endParaRPr lang="pt-BR" dirty="0" smtClean="0"/>
          </a:p>
          <a:p>
            <a:r>
              <a:rPr lang="pt-BR" sz="4000" dirty="0" smtClean="0"/>
              <a:t>Justiça de Cristo pela fé</a:t>
            </a:r>
            <a:endParaRPr lang="pt-BR" sz="4000"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225404"/>
          </a:xfrm>
        </p:spPr>
        <p:txBody>
          <a:bodyPr>
            <a:normAutofit fontScale="90000"/>
          </a:bodyPr>
          <a:lstStyle/>
          <a:p>
            <a:endParaRPr lang="pt-BR" dirty="0"/>
          </a:p>
        </p:txBody>
      </p:sp>
      <p:sp>
        <p:nvSpPr>
          <p:cNvPr id="3" name="Espaço Reservado para Conteúdo 2"/>
          <p:cNvSpPr>
            <a:spLocks noGrp="1"/>
          </p:cNvSpPr>
          <p:nvPr>
            <p:ph sz="quarter" idx="1"/>
          </p:nvPr>
        </p:nvSpPr>
        <p:spPr>
          <a:xfrm>
            <a:off x="457200" y="642918"/>
            <a:ext cx="7467600" cy="6000792"/>
          </a:xfrm>
        </p:spPr>
        <p:txBody>
          <a:bodyPr>
            <a:normAutofit fontScale="92500" lnSpcReduction="10000"/>
          </a:bodyPr>
          <a:lstStyle/>
          <a:p>
            <a:pPr algn="just"/>
            <a:r>
              <a:rPr lang="pt-BR" dirty="0" smtClean="0"/>
              <a:t>“Em Sua grande misericórdia, enviou o Senhor preciosa mensagem a Seu povo por intermédio dos Pastores </a:t>
            </a:r>
            <a:r>
              <a:rPr lang="pt-BR" dirty="0" err="1" smtClean="0"/>
              <a:t>Waggoner</a:t>
            </a:r>
            <a:r>
              <a:rPr lang="pt-BR" dirty="0" smtClean="0"/>
              <a:t> e Jones.* Esta mensagem devia pôr de maneira mais preeminente diante do mundo o Salvador crucificado, o sacrifício pelos pecados de todo o mundo. Apresentava a justificação pela fé no Fiador; convidava o povo para receber a justiça de Cristo, que se manifesta na obediência a todos os mandamentos de Deus. Muitos perderam Jesus de vista. Deviam ter tido o olhar fixo em Sua divina pessoa, em Seus méritos e em Seu imutável amor pela família humana. Todo o poder foi entregue em Suas mãos, para que Ele pudesse dar ricos dons aos homens, transmitindo o inestimável dom de Sua justiça ao impotente ser humano. Esta é a mensagem que Deus manda proclamar ao mundo. É a terceira mensagem angélica que deve ser proclamada com alto clamor e regada com o derramamento de Seu Espírito Santo em grande medida.” {TM 91.3}</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2800" dirty="0" smtClean="0"/>
              <a:t>"A mensagem que nos é dada por A. T. Jones e </a:t>
            </a:r>
            <a:r>
              <a:rPr lang="pt-BR" sz="2800" dirty="0" err="1" smtClean="0"/>
              <a:t>E</a:t>
            </a:r>
            <a:r>
              <a:rPr lang="pt-BR" sz="2800" dirty="0" smtClean="0"/>
              <a:t>. J. </a:t>
            </a:r>
            <a:r>
              <a:rPr lang="pt-BR" sz="2800" dirty="0" err="1" smtClean="0"/>
              <a:t>Waggoner</a:t>
            </a:r>
            <a:r>
              <a:rPr lang="pt-BR" sz="2800" dirty="0" smtClean="0"/>
              <a:t> é a mensagem de Deus à igreja </a:t>
            </a:r>
            <a:r>
              <a:rPr lang="pt-BR" sz="2800" dirty="0" err="1" smtClean="0"/>
              <a:t>laodiceana</a:t>
            </a:r>
            <a:r>
              <a:rPr lang="pt-BR" sz="2800" dirty="0" smtClean="0"/>
              <a:t>." (Carta S24, 1892).</a:t>
            </a:r>
          </a:p>
          <a:p>
            <a:pPr algn="just"/>
            <a:r>
              <a:rPr lang="pt-BR" sz="2800" dirty="0" smtClean="0"/>
              <a:t>“Deveis observar é se Deus está operando com eles, e então reconhecer o Espírito de Deus que é revelado neles. E se escolherdes resistir, estareis agindo da mesma maneira como os judeus agiam." (Sermão, 9 de março de 1890; MS. 2, 1890)</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296842"/>
          </a:xfrm>
        </p:spPr>
        <p:txBody>
          <a:bodyPr>
            <a:normAutofit fontScale="90000"/>
          </a:bodyPr>
          <a:lstStyle/>
          <a:p>
            <a:endParaRPr lang="pt-BR" dirty="0"/>
          </a:p>
        </p:txBody>
      </p:sp>
      <p:sp>
        <p:nvSpPr>
          <p:cNvPr id="3" name="Espaço Reservado para Conteúdo 2"/>
          <p:cNvSpPr>
            <a:spLocks noGrp="1"/>
          </p:cNvSpPr>
          <p:nvPr>
            <p:ph sz="quarter" idx="1"/>
          </p:nvPr>
        </p:nvSpPr>
        <p:spPr>
          <a:xfrm>
            <a:off x="457200" y="857232"/>
            <a:ext cx="7467600" cy="5616720"/>
          </a:xfrm>
        </p:spPr>
        <p:txBody>
          <a:bodyPr>
            <a:normAutofit lnSpcReduction="10000"/>
          </a:bodyPr>
          <a:lstStyle/>
          <a:p>
            <a:pPr algn="just"/>
            <a:r>
              <a:rPr lang="pt-BR" dirty="0" smtClean="0"/>
              <a:t>A </a:t>
            </a:r>
            <a:r>
              <a:rPr lang="pt-BR" b="1" dirty="0" smtClean="0"/>
              <a:t>indisposição de ceder opiniões preconcebidas, e de aceitar esta verdade</a:t>
            </a:r>
            <a:r>
              <a:rPr lang="pt-BR" dirty="0" smtClean="0"/>
              <a:t>, estava à base de grande parte da oposição manifestada em </a:t>
            </a:r>
            <a:r>
              <a:rPr lang="pt-BR" dirty="0" err="1" smtClean="0"/>
              <a:t>Mineápolis</a:t>
            </a:r>
            <a:r>
              <a:rPr lang="pt-BR" dirty="0" smtClean="0"/>
              <a:t> contra a mensagem do Senhor através dos irmãos [E. J.] </a:t>
            </a:r>
            <a:r>
              <a:rPr lang="pt-BR" dirty="0" err="1" smtClean="0"/>
              <a:t>Waggoner</a:t>
            </a:r>
            <a:r>
              <a:rPr lang="pt-BR" dirty="0" smtClean="0"/>
              <a:t> e [A. T.] Jones. Promovendo aquela oposição, Satanás teve êxito em afastar do povo, em grande medida, o poder especial do Espírito Santo que Deus anelava comunicar-lhes. O inimigo impediu-os de obter a eficiência que poderiam ter tido em levar a verdade ao mundo, como os apóstolos a proclamaram depois do dia de Pentecoste. Sofreu resistência a luz que deve iluminar toda a Terra com a sua glória, e pela ação de nossos próprios irmãos tem sido, em grande medida, conservada afastada do mundo.{ME1 234.6}</a:t>
            </a:r>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Confissão!</a:t>
            </a:r>
            <a:endParaRPr lang="pt-BR" sz="4000" dirty="0"/>
          </a:p>
        </p:txBody>
      </p:sp>
      <p:sp>
        <p:nvSpPr>
          <p:cNvPr id="3" name="Espaço Reservado para Conteúdo 2"/>
          <p:cNvSpPr>
            <a:spLocks noGrp="1"/>
          </p:cNvSpPr>
          <p:nvPr>
            <p:ph sz="quarter" idx="1"/>
          </p:nvPr>
        </p:nvSpPr>
        <p:spPr/>
        <p:txBody>
          <a:bodyPr/>
          <a:lstStyle/>
          <a:p>
            <a:pPr algn="just"/>
            <a:r>
              <a:rPr lang="pt-BR" sz="2800" dirty="0" smtClean="0"/>
              <a:t>“Haverá nas igrejas uma admirável manifestação do poder de Deus, mas ele não influirá sobre os que não se humilharem perante o Senhor, abrindo a porta de seu coração por meio de confissão e arrependimento.” </a:t>
            </a:r>
            <a:r>
              <a:rPr lang="pt-BR" sz="2800" dirty="0" err="1" smtClean="0"/>
              <a:t>The</a:t>
            </a:r>
            <a:r>
              <a:rPr lang="pt-BR" sz="2800" dirty="0" smtClean="0"/>
              <a:t> Ellen G. White 1888 </a:t>
            </a:r>
            <a:r>
              <a:rPr lang="pt-BR" sz="2800" dirty="0" err="1" smtClean="0"/>
              <a:t>Materials</a:t>
            </a:r>
            <a:r>
              <a:rPr lang="pt-BR" sz="2800" dirty="0" smtClean="0"/>
              <a:t>, p.  1565</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Confissão!</a:t>
            </a:r>
            <a:endParaRPr lang="pt-BR" sz="4000" dirty="0"/>
          </a:p>
        </p:txBody>
      </p:sp>
      <p:sp>
        <p:nvSpPr>
          <p:cNvPr id="3" name="Espaço Reservado para Conteúdo 2"/>
          <p:cNvSpPr>
            <a:spLocks noGrp="1"/>
          </p:cNvSpPr>
          <p:nvPr>
            <p:ph sz="quarter" idx="1"/>
          </p:nvPr>
        </p:nvSpPr>
        <p:spPr/>
        <p:txBody>
          <a:bodyPr/>
          <a:lstStyle/>
          <a:p>
            <a:pPr algn="just"/>
            <a:r>
              <a:rPr lang="pt-BR" sz="2800" dirty="0" smtClean="0"/>
              <a:t>“Como povo, temos pregado tanto a lei até estarmos tão secos como as colinas do </a:t>
            </a:r>
            <a:r>
              <a:rPr lang="pt-BR" sz="2800" dirty="0" err="1" smtClean="0"/>
              <a:t>Gilboa</a:t>
            </a:r>
            <a:r>
              <a:rPr lang="pt-BR" sz="2800" dirty="0" smtClean="0"/>
              <a:t>, que não recebiam nem orvalho nem chuva. Devemos pregar Cristo na lei e assim haverá seiva e nutrição na pregação que será verdadeiro alimento para o rebanho faminto de Deus.” </a:t>
            </a:r>
            <a:r>
              <a:rPr lang="pt-BR" sz="2800" dirty="0" err="1" smtClean="0"/>
              <a:t>Review</a:t>
            </a:r>
            <a:r>
              <a:rPr lang="pt-BR" sz="2800" dirty="0" smtClean="0"/>
              <a:t> </a:t>
            </a:r>
            <a:r>
              <a:rPr lang="pt-BR" sz="2800" dirty="0" err="1" smtClean="0"/>
              <a:t>and</a:t>
            </a:r>
            <a:r>
              <a:rPr lang="pt-BR" sz="2800" dirty="0" smtClean="0"/>
              <a:t> Herald, 11 de março de 1890.</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Confissão!</a:t>
            </a:r>
            <a:endParaRPr lang="pt-BR" sz="4000" dirty="0"/>
          </a:p>
        </p:txBody>
      </p:sp>
      <p:sp>
        <p:nvSpPr>
          <p:cNvPr id="3" name="Espaço Reservado para Conteúdo 2"/>
          <p:cNvSpPr>
            <a:spLocks noGrp="1"/>
          </p:cNvSpPr>
          <p:nvPr>
            <p:ph sz="quarter" idx="1"/>
          </p:nvPr>
        </p:nvSpPr>
        <p:spPr/>
        <p:txBody>
          <a:bodyPr>
            <a:normAutofit/>
          </a:bodyPr>
          <a:lstStyle/>
          <a:p>
            <a:pPr algn="just"/>
            <a:r>
              <a:rPr lang="pt-BR" sz="2800" dirty="0" smtClean="0"/>
              <a:t>“Irmãos sentiram profundamente pela ovelha perdida, e confessaram sua frieza e indiferença, e tomaram uma posição boa. Quatorze foram batizados. O trabalho prosseguia com solenidade, confissões e muito choro, carregando tudo antes dele. Assim se encerravam os árduos trabalhos do ano da conferência.” - {LIFE SKETCHES OF ELLEN G. WHITE 189.1</a:t>
            </a:r>
            <a:endParaRPr lang="pt-BR" sz="2800"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Método de estudo</a:t>
            </a:r>
            <a:endParaRPr lang="pt-BR" sz="4000" dirty="0"/>
          </a:p>
        </p:txBody>
      </p:sp>
      <p:sp>
        <p:nvSpPr>
          <p:cNvPr id="3" name="Espaço Reservado para Conteúdo 2"/>
          <p:cNvSpPr>
            <a:spLocks noGrp="1"/>
          </p:cNvSpPr>
          <p:nvPr>
            <p:ph sz="quarter" idx="1"/>
          </p:nvPr>
        </p:nvSpPr>
        <p:spPr/>
        <p:txBody>
          <a:bodyPr/>
          <a:lstStyle/>
          <a:p>
            <a:pPr algn="just"/>
            <a:r>
              <a:rPr lang="pt-BR" sz="3000" dirty="0" smtClean="0"/>
              <a:t>“Os próprios testemunhos serão a chave que explicará as mensagens dadas, como texto </a:t>
            </a:r>
            <a:r>
              <a:rPr lang="pt-BR" sz="3000" dirty="0" err="1" smtClean="0"/>
              <a:t>escriturístico</a:t>
            </a:r>
            <a:r>
              <a:rPr lang="pt-BR" sz="3000" dirty="0" smtClean="0"/>
              <a:t> é explicado por texto </a:t>
            </a:r>
            <a:r>
              <a:rPr lang="pt-BR" sz="3000" dirty="0" err="1" smtClean="0"/>
              <a:t>escriturístico</a:t>
            </a:r>
            <a:r>
              <a:rPr lang="pt-BR" sz="3000" dirty="0" smtClean="0"/>
              <a:t>.” (Mensagens Escolhidas I, p. 42)</a:t>
            </a:r>
          </a:p>
          <a:p>
            <a:pPr algn="just"/>
            <a:r>
              <a:rPr lang="pt-BR" sz="3000" dirty="0" smtClean="0"/>
              <a:t>“Porque é preceito sobre preceito, preceito e mais preceito; linha sobre linha, linha e mais linha”, responde Isaías, “um pouco aqui, um pouco ali.” (Isaías 28: 10)</a:t>
            </a:r>
          </a:p>
          <a:p>
            <a:pPr lvl="0"/>
            <a:endParaRPr lang="pt-BR" dirty="0" smtClean="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Confissão!</a:t>
            </a:r>
            <a:endParaRPr lang="pt-BR" sz="4000" dirty="0"/>
          </a:p>
        </p:txBody>
      </p:sp>
      <p:sp>
        <p:nvSpPr>
          <p:cNvPr id="3" name="Espaço Reservado para Conteúdo 2"/>
          <p:cNvSpPr>
            <a:spLocks noGrp="1"/>
          </p:cNvSpPr>
          <p:nvPr>
            <p:ph sz="quarter" idx="1"/>
          </p:nvPr>
        </p:nvSpPr>
        <p:spPr/>
        <p:txBody>
          <a:bodyPr>
            <a:normAutofit fontScale="92500"/>
          </a:bodyPr>
          <a:lstStyle/>
          <a:p>
            <a:pPr algn="just"/>
            <a:r>
              <a:rPr lang="pt-BR" dirty="0" smtClean="0"/>
              <a:t>“No dia seguinte, a reunião começou onde parou na noite anterior. Todos os que tinham sido abençoados na reunião anterior reteve a bênção. Eles não tinham dormido muito, porque o Espírito de Deus descansou sobre eles durante a noite, e eles vieram com Ele para a reunião. </a:t>
            </a:r>
            <a:r>
              <a:rPr lang="pt-BR" b="1" dirty="0" smtClean="0"/>
              <a:t>Confissões</a:t>
            </a:r>
            <a:r>
              <a:rPr lang="pt-BR" dirty="0" smtClean="0"/>
              <a:t> foram feitas de sua </a:t>
            </a:r>
            <a:r>
              <a:rPr lang="pt-BR" b="1" dirty="0" smtClean="0"/>
              <a:t>desunião</a:t>
            </a:r>
            <a:r>
              <a:rPr lang="pt-BR" dirty="0" smtClean="0"/>
              <a:t> de sentimento entre nós, e seu estado de retrocesso. Outros foram prostrados pelo poder de Deus naquele dia, entre eles o irmão. A., que ficou impotente por algum tempo. Ele disse que se sentia grato por termos vindo, e acreditava que Deus nos enviara. A reunião continuou sem interrupção das dez da manhã até as cinco da tarde.” - {LIFE SKETCHES OF JAMES WHITE AND ELLEN G. WHITE 1888 332.2}</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Confissão!</a:t>
            </a:r>
            <a:endParaRPr lang="pt-BR" sz="4000"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“Antes da seção de oração, muitos testemunhos foram dados em rápida sucessão e com profundo sentimento, mostrando que os corações foram tocados pelo Espírito do Senhor. </a:t>
            </a:r>
            <a:r>
              <a:rPr lang="pt-BR" b="1" dirty="0" smtClean="0"/>
              <a:t>As confissões eram feitas com lágrimas</a:t>
            </a:r>
            <a:r>
              <a:rPr lang="pt-BR" dirty="0" smtClean="0"/>
              <a:t>. Ficamos felizes em ver este trabalho avançar; Pois sabíamos que era apenas uma obra que era necessária para levar o povo a essa posição de humilhar  seus corações e confessar seus pecados diante de Deus, que Ele aceitasse seu arrependimento e seus esforços para buscá-Lo. "Se confessarmos os nossos pecados, ele é fiel e justo para nos perdoar os nossos pecados e nos purificar de toda a injustiça." - </a:t>
            </a:r>
            <a:r>
              <a:rPr lang="pt-BR" dirty="0" err="1" smtClean="0"/>
              <a:t>The</a:t>
            </a:r>
            <a:r>
              <a:rPr lang="pt-BR" dirty="0" smtClean="0"/>
              <a:t> </a:t>
            </a:r>
            <a:r>
              <a:rPr lang="pt-BR" dirty="0" err="1" smtClean="0"/>
              <a:t>Review</a:t>
            </a:r>
            <a:r>
              <a:rPr lang="pt-BR" dirty="0" smtClean="0"/>
              <a:t> </a:t>
            </a:r>
            <a:r>
              <a:rPr lang="pt-BR" dirty="0" err="1" smtClean="0"/>
              <a:t>and</a:t>
            </a:r>
            <a:r>
              <a:rPr lang="pt-BR" dirty="0" smtClean="0"/>
              <a:t> Herald, 19 de abril de 1887.</a:t>
            </a:r>
          </a:p>
          <a:p>
            <a:endParaRPr lang="pt-BR" dirty="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Referências</a:t>
            </a:r>
            <a:endParaRPr lang="pt-BR" sz="4000" dirty="0"/>
          </a:p>
        </p:txBody>
      </p:sp>
      <p:sp>
        <p:nvSpPr>
          <p:cNvPr id="3" name="Espaço Reservado para Conteúdo 2"/>
          <p:cNvSpPr>
            <a:spLocks noGrp="1"/>
          </p:cNvSpPr>
          <p:nvPr>
            <p:ph sz="quarter" idx="1"/>
          </p:nvPr>
        </p:nvSpPr>
        <p:spPr/>
        <p:txBody>
          <a:bodyPr/>
          <a:lstStyle/>
          <a:p>
            <a:r>
              <a:rPr lang="pt-BR" dirty="0" smtClean="0"/>
              <a:t>Arthur L. White, </a:t>
            </a:r>
            <a:r>
              <a:rPr lang="pt-BR" i="1" dirty="0" smtClean="0"/>
              <a:t>Elena de White: </a:t>
            </a:r>
            <a:r>
              <a:rPr lang="pt-BR" i="1" dirty="0" err="1" smtClean="0"/>
              <a:t>mujer</a:t>
            </a:r>
            <a:r>
              <a:rPr lang="pt-BR" i="1" dirty="0" smtClean="0"/>
              <a:t> de </a:t>
            </a:r>
            <a:r>
              <a:rPr lang="pt-BR" i="1" dirty="0" err="1" smtClean="0"/>
              <a:t>visión</a:t>
            </a:r>
            <a:r>
              <a:rPr lang="pt-BR" i="1" dirty="0" smtClean="0"/>
              <a:t> </a:t>
            </a:r>
            <a:r>
              <a:rPr lang="pt-BR" dirty="0" smtClean="0"/>
              <a:t>(Buenos Aires: </a:t>
            </a:r>
            <a:r>
              <a:rPr lang="pt-BR" dirty="0" err="1" smtClean="0"/>
              <a:t>Associación</a:t>
            </a:r>
            <a:r>
              <a:rPr lang="pt-BR" dirty="0" smtClean="0"/>
              <a:t> Casa Editora </a:t>
            </a:r>
            <a:r>
              <a:rPr lang="pt-BR" dirty="0" err="1" smtClean="0"/>
              <a:t>Sudamericana</a:t>
            </a:r>
            <a:r>
              <a:rPr lang="pt-BR" dirty="0" smtClean="0"/>
              <a:t>, 2003), p. 66, 260-261, 259.</a:t>
            </a:r>
          </a:p>
          <a:p>
            <a:r>
              <a:rPr lang="pt-BR" dirty="0" smtClean="0"/>
              <a:t>Richard W. Schwarz e </a:t>
            </a:r>
            <a:r>
              <a:rPr lang="pt-BR" dirty="0" err="1" smtClean="0"/>
              <a:t>Floyd</a:t>
            </a:r>
            <a:r>
              <a:rPr lang="pt-BR" dirty="0" smtClean="0"/>
              <a:t> </a:t>
            </a:r>
            <a:r>
              <a:rPr lang="pt-BR" dirty="0" err="1" smtClean="0"/>
              <a:t>Greenleaf</a:t>
            </a:r>
            <a:r>
              <a:rPr lang="pt-BR" dirty="0" smtClean="0"/>
              <a:t>, </a:t>
            </a:r>
            <a:r>
              <a:rPr lang="pt-BR" i="1" dirty="0" smtClean="0"/>
              <a:t>Portadores de Luz: história da Igreja Adventista do Sétimo Dia</a:t>
            </a:r>
            <a:r>
              <a:rPr lang="pt-BR" dirty="0" smtClean="0"/>
              <a:t>(Engenheiro Coelho, SP: Imprensa</a:t>
            </a:r>
          </a:p>
          <a:p>
            <a:r>
              <a:rPr lang="pt-BR" dirty="0" smtClean="0"/>
              <a:t>Universitária Adventista, 2009), p. 180. </a:t>
            </a:r>
          </a:p>
          <a:p>
            <a:r>
              <a:rPr lang="pt-BR" dirty="0" smtClean="0"/>
              <a:t>http://centrowhite.org.br/</a:t>
            </a:r>
          </a:p>
          <a:p>
            <a:r>
              <a:rPr lang="pt-BR" dirty="0" smtClean="0"/>
              <a:t>1888 Reexaminado </a:t>
            </a:r>
            <a:r>
              <a:rPr lang="en-US" dirty="0" smtClean="0"/>
              <a:t>Robert J. Wieland and Donald K. Short </a:t>
            </a:r>
          </a:p>
          <a:p>
            <a:r>
              <a:rPr lang="en-US" dirty="0" err="1" smtClean="0"/>
              <a:t>Testemunhos</a:t>
            </a:r>
            <a:r>
              <a:rPr lang="en-US" dirty="0" smtClean="0"/>
              <a:t> </a:t>
            </a:r>
            <a:r>
              <a:rPr lang="en-US" dirty="0" err="1" smtClean="0"/>
              <a:t>para</a:t>
            </a:r>
            <a:r>
              <a:rPr lang="en-US" dirty="0" smtClean="0"/>
              <a:t> </a:t>
            </a:r>
            <a:r>
              <a:rPr lang="en-US" dirty="0" err="1" smtClean="0"/>
              <a:t>Ministros</a:t>
            </a:r>
            <a:endParaRPr lang="pt-BR" dirty="0" smtClean="0"/>
          </a:p>
        </p:txBody>
      </p:sp>
      <p:pic>
        <p:nvPicPr>
          <p:cNvPr id="4" name="Imagem 3" descr="download (6).jpg"/>
          <p:cNvPicPr>
            <a:picLocks noChangeAspect="1"/>
          </p:cNvPicPr>
          <p:nvPr/>
        </p:nvPicPr>
        <p:blipFill>
          <a:blip r:embed="rId2"/>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sz="4400" dirty="0" smtClean="0"/>
              <a:t>Tema do Grande Conflito</a:t>
            </a:r>
            <a:r>
              <a:rPr lang="pt-BR" dirty="0" smtClean="0"/>
              <a:t/>
            </a:r>
            <a:br>
              <a:rPr lang="pt-BR" dirty="0" smtClean="0"/>
            </a:br>
            <a:endParaRPr lang="pt-BR" dirty="0"/>
          </a:p>
        </p:txBody>
      </p:sp>
      <p:pic>
        <p:nvPicPr>
          <p:cNvPr id="4" name="Espaço Reservado para Conteúdo 3" descr="images.jpg"/>
          <p:cNvPicPr>
            <a:picLocks noGrp="1" noChangeAspect="1"/>
          </p:cNvPicPr>
          <p:nvPr>
            <p:ph sz="quarter" idx="1"/>
          </p:nvPr>
        </p:nvPicPr>
        <p:blipFill>
          <a:blip r:embed="rId2"/>
          <a:stretch>
            <a:fillRect/>
          </a:stretch>
        </p:blipFill>
        <p:spPr>
          <a:xfrm>
            <a:off x="1714480" y="1571612"/>
            <a:ext cx="5767956" cy="4320399"/>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err="1" smtClean="0"/>
              <a:t>Yom</a:t>
            </a:r>
            <a:r>
              <a:rPr lang="pt-BR" sz="4000" dirty="0" smtClean="0"/>
              <a:t> </a:t>
            </a:r>
            <a:r>
              <a:rPr lang="pt-BR" sz="4000" dirty="0" err="1" smtClean="0"/>
              <a:t>Kippur</a:t>
            </a:r>
            <a:endParaRPr lang="pt-BR" sz="4000" dirty="0"/>
          </a:p>
        </p:txBody>
      </p:sp>
      <p:pic>
        <p:nvPicPr>
          <p:cNvPr id="4" name="Espaço Reservado para Conteúdo 3" descr="download (1).jpg"/>
          <p:cNvPicPr>
            <a:picLocks noGrp="1" noChangeAspect="1"/>
          </p:cNvPicPr>
          <p:nvPr>
            <p:ph sz="quarter" idx="1"/>
          </p:nvPr>
        </p:nvPicPr>
        <p:blipFill>
          <a:blip r:embed="rId2"/>
          <a:stretch>
            <a:fillRect/>
          </a:stretch>
        </p:blipFill>
        <p:spPr>
          <a:xfrm>
            <a:off x="714348" y="1571613"/>
            <a:ext cx="7036321" cy="4873304"/>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511288"/>
          </a:xfrm>
        </p:spPr>
        <p:txBody>
          <a:bodyPr>
            <a:normAutofit fontScale="90000"/>
          </a:bodyPr>
          <a:lstStyle/>
          <a:p>
            <a:r>
              <a:rPr lang="pt-BR" sz="4400" dirty="0" smtClean="0"/>
              <a:t>Quem foi </a:t>
            </a:r>
            <a:r>
              <a:rPr lang="pt-PT" sz="4400" dirty="0" smtClean="0"/>
              <a:t>Ellet Joseph </a:t>
            </a:r>
            <a:br>
              <a:rPr lang="pt-PT" sz="4400" dirty="0" smtClean="0"/>
            </a:br>
            <a:r>
              <a:rPr lang="pt-BR" sz="4400" b="1" dirty="0" err="1" smtClean="0"/>
              <a:t>Waggoner</a:t>
            </a:r>
            <a:r>
              <a:rPr lang="pt-BR" sz="4400" dirty="0" smtClean="0"/>
              <a:t>? </a:t>
            </a:r>
            <a:r>
              <a:rPr lang="pt-BR" dirty="0" smtClean="0"/>
              <a:t>1855- 1916</a:t>
            </a:r>
            <a:br>
              <a:rPr lang="pt-BR" dirty="0" smtClean="0"/>
            </a:br>
            <a:endParaRPr lang="pt-BR" dirty="0"/>
          </a:p>
        </p:txBody>
      </p:sp>
      <p:pic>
        <p:nvPicPr>
          <p:cNvPr id="1026" name="Picture 2" descr="D:\Maycon Bruno\Desktop\seminario sobre confissao MV\final\EJWaggoner.jpg"/>
          <p:cNvPicPr>
            <a:picLocks noGrp="1" noChangeAspect="1" noChangeArrowheads="1"/>
          </p:cNvPicPr>
          <p:nvPr>
            <p:ph sz="quarter" idx="1"/>
          </p:nvPr>
        </p:nvPicPr>
        <p:blipFill>
          <a:blip r:embed="rId2"/>
          <a:srcRect/>
          <a:stretch>
            <a:fillRect/>
          </a:stretch>
        </p:blipFill>
        <p:spPr bwMode="auto">
          <a:xfrm>
            <a:off x="2428860" y="1519669"/>
            <a:ext cx="3143272" cy="4490389"/>
          </a:xfrm>
          <a:prstGeom prst="rect">
            <a:avLst/>
          </a:prstGeom>
          <a:noFill/>
        </p:spPr>
      </p:pic>
      <p:pic>
        <p:nvPicPr>
          <p:cNvPr id="4" name="Imagem 3"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439850"/>
          </a:xfrm>
        </p:spPr>
        <p:txBody>
          <a:bodyPr>
            <a:normAutofit fontScale="90000"/>
          </a:bodyPr>
          <a:lstStyle/>
          <a:p>
            <a:pPr lvl="0"/>
            <a:r>
              <a:rPr lang="pt-BR" sz="4400" dirty="0" smtClean="0"/>
              <a:t>Quem foi </a:t>
            </a:r>
            <a:r>
              <a:rPr lang="fr-FR" sz="4400" dirty="0" smtClean="0"/>
              <a:t>Alonzo Trévier </a:t>
            </a:r>
            <a:r>
              <a:rPr lang="pt-BR" sz="4400" b="1" dirty="0" smtClean="0"/>
              <a:t>Jones?</a:t>
            </a:r>
            <a:r>
              <a:rPr lang="pt-BR" dirty="0" smtClean="0"/>
              <a:t> 1850–1923</a:t>
            </a:r>
            <a:br>
              <a:rPr lang="pt-BR" dirty="0" smtClean="0"/>
            </a:br>
            <a:endParaRPr lang="pt-BR" dirty="0"/>
          </a:p>
        </p:txBody>
      </p:sp>
      <p:pic>
        <p:nvPicPr>
          <p:cNvPr id="4" name="Espaço Reservado para Conteúdo 3" descr="download.jpg"/>
          <p:cNvPicPr>
            <a:picLocks noGrp="1" noChangeAspect="1"/>
          </p:cNvPicPr>
          <p:nvPr>
            <p:ph sz="quarter" idx="1"/>
          </p:nvPr>
        </p:nvPicPr>
        <p:blipFill>
          <a:blip r:embed="rId2"/>
          <a:stretch>
            <a:fillRect/>
          </a:stretch>
        </p:blipFill>
        <p:spPr>
          <a:xfrm>
            <a:off x="2285984" y="1634094"/>
            <a:ext cx="3405232" cy="4295236"/>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439850"/>
          </a:xfrm>
        </p:spPr>
        <p:txBody>
          <a:bodyPr>
            <a:normAutofit fontScale="90000"/>
          </a:bodyPr>
          <a:lstStyle/>
          <a:p>
            <a:pPr lvl="0"/>
            <a:r>
              <a:rPr lang="pt-BR" sz="4400" dirty="0" smtClean="0"/>
              <a:t>Quem foi George Ide </a:t>
            </a:r>
            <a:r>
              <a:rPr lang="pt-BR" sz="4400" dirty="0" err="1" smtClean="0"/>
              <a:t>Butler</a:t>
            </a:r>
            <a:r>
              <a:rPr lang="pt-BR" sz="4400" dirty="0" smtClean="0"/>
              <a:t>?  </a:t>
            </a:r>
            <a:r>
              <a:rPr lang="pt-BR" dirty="0" smtClean="0"/>
              <a:t>1834-1918 </a:t>
            </a:r>
            <a:br>
              <a:rPr lang="pt-BR" dirty="0" smtClean="0"/>
            </a:br>
            <a:endParaRPr lang="pt-BR" dirty="0"/>
          </a:p>
        </p:txBody>
      </p:sp>
      <p:pic>
        <p:nvPicPr>
          <p:cNvPr id="4" name="Espaço Reservado para Conteúdo 3" descr="Butler.jpg"/>
          <p:cNvPicPr>
            <a:picLocks noGrp="1" noChangeAspect="1"/>
          </p:cNvPicPr>
          <p:nvPr>
            <p:ph sz="quarter" idx="1"/>
          </p:nvPr>
        </p:nvPicPr>
        <p:blipFill>
          <a:blip r:embed="rId2"/>
          <a:stretch>
            <a:fillRect/>
          </a:stretch>
        </p:blipFill>
        <p:spPr>
          <a:xfrm>
            <a:off x="2428861" y="1209624"/>
            <a:ext cx="3164122" cy="5076896"/>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439850"/>
          </a:xfrm>
        </p:spPr>
        <p:txBody>
          <a:bodyPr>
            <a:normAutofit fontScale="90000"/>
          </a:bodyPr>
          <a:lstStyle/>
          <a:p>
            <a:r>
              <a:rPr lang="pt-BR" sz="4000" dirty="0" smtClean="0"/>
              <a:t>Quem foi </a:t>
            </a:r>
            <a:r>
              <a:rPr lang="pt-BR" sz="4000" dirty="0" err="1" smtClean="0"/>
              <a:t>Uriah</a:t>
            </a:r>
            <a:r>
              <a:rPr lang="pt-BR" sz="4000" dirty="0" smtClean="0"/>
              <a:t> Smith? </a:t>
            </a:r>
            <a:r>
              <a:rPr lang="pt-BR" dirty="0" smtClean="0"/>
              <a:t>1832 – 1903</a:t>
            </a:r>
            <a:r>
              <a:rPr lang="pt-BR" b="1" dirty="0" smtClean="0"/>
              <a:t/>
            </a:r>
            <a:br>
              <a:rPr lang="pt-BR" b="1" dirty="0" smtClean="0"/>
            </a:br>
            <a:r>
              <a:rPr lang="pt-BR" dirty="0" smtClean="0"/>
              <a:t/>
            </a:r>
            <a:br>
              <a:rPr lang="pt-BR" dirty="0" smtClean="0"/>
            </a:br>
            <a:endParaRPr lang="pt-BR" dirty="0"/>
          </a:p>
        </p:txBody>
      </p:sp>
      <p:pic>
        <p:nvPicPr>
          <p:cNvPr id="4" name="Espaço Reservado para Conteúdo 3" descr="Uriah_Smith.jpg"/>
          <p:cNvPicPr>
            <a:picLocks noGrp="1" noChangeAspect="1"/>
          </p:cNvPicPr>
          <p:nvPr>
            <p:ph sz="quarter" idx="1"/>
          </p:nvPr>
        </p:nvPicPr>
        <p:blipFill>
          <a:blip r:embed="rId2"/>
          <a:stretch>
            <a:fillRect/>
          </a:stretch>
        </p:blipFill>
        <p:spPr>
          <a:xfrm>
            <a:off x="2285984" y="1315561"/>
            <a:ext cx="3571900" cy="5102714"/>
          </a:xfrm>
        </p:spPr>
      </p:pic>
      <p:pic>
        <p:nvPicPr>
          <p:cNvPr id="5" name="Imagem 4" descr="download (6).jpg"/>
          <p:cNvPicPr>
            <a:picLocks noChangeAspect="1"/>
          </p:cNvPicPr>
          <p:nvPr/>
        </p:nvPicPr>
        <p:blipFill>
          <a:blip r:embed="rId3"/>
          <a:stretch>
            <a:fillRect/>
          </a:stretch>
        </p:blipFill>
        <p:spPr>
          <a:xfrm>
            <a:off x="7929586" y="5670334"/>
            <a:ext cx="1214414" cy="118766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316</TotalTime>
  <Words>1690</Words>
  <Application>Microsoft Office PowerPoint</Application>
  <PresentationFormat>Apresentação na tela (4:3)</PresentationFormat>
  <Paragraphs>65</Paragraphs>
  <Slides>32</Slides>
  <Notes>0</Notes>
  <HiddenSlides>0</HiddenSlides>
  <MMClips>0</MMClips>
  <ScaleCrop>false</ScaleCrop>
  <HeadingPairs>
    <vt:vector size="4" baseType="variant">
      <vt:variant>
        <vt:lpstr>Tema</vt:lpstr>
      </vt:variant>
      <vt:variant>
        <vt:i4>1</vt:i4>
      </vt:variant>
      <vt:variant>
        <vt:lpstr>Títulos de slides</vt:lpstr>
      </vt:variant>
      <vt:variant>
        <vt:i4>32</vt:i4>
      </vt:variant>
    </vt:vector>
  </HeadingPairs>
  <TitlesOfParts>
    <vt:vector size="33" baseType="lpstr">
      <vt:lpstr>Balcão Envidraçado</vt:lpstr>
      <vt:lpstr>Confissão Pública</vt:lpstr>
      <vt:lpstr>Slide 2</vt:lpstr>
      <vt:lpstr>Método de estudo</vt:lpstr>
      <vt:lpstr>Tema do Grande Conflito </vt:lpstr>
      <vt:lpstr>Yom Kippur</vt:lpstr>
      <vt:lpstr>Quem foi Ellet Joseph  Waggoner? 1855- 1916 </vt:lpstr>
      <vt:lpstr>Quem foi Alonzo Trévier Jones? 1850–1923 </vt:lpstr>
      <vt:lpstr>Quem foi George Ide Butler?  1834-1918  </vt:lpstr>
      <vt:lpstr>Quem foi Uriah Smith? 1832 – 1903  </vt:lpstr>
      <vt:lpstr>Herança protestante</vt:lpstr>
      <vt:lpstr> </vt:lpstr>
      <vt:lpstr>Slide 12</vt:lpstr>
      <vt:lpstr>Slide 13</vt:lpstr>
      <vt:lpstr>assembléia geral de 1883 </vt:lpstr>
      <vt:lpstr>Slide 15</vt:lpstr>
      <vt:lpstr>Slide 16</vt:lpstr>
      <vt:lpstr>Slide 17</vt:lpstr>
      <vt:lpstr>William H. Healey, pastor na Califórnia, no fim de setembro de 1888. </vt:lpstr>
      <vt:lpstr>Essa informação soou como uma afronta a Butler</vt:lpstr>
      <vt:lpstr>Carta de 39 p. para Ellen White</vt:lpstr>
      <vt:lpstr>Slide 21</vt:lpstr>
      <vt:lpstr>Reunião Ministerial 10-17/10/1888 </vt:lpstr>
      <vt:lpstr>Assembléia de Mineápolis</vt:lpstr>
      <vt:lpstr>Slide 24</vt:lpstr>
      <vt:lpstr>Slide 25</vt:lpstr>
      <vt:lpstr>Slide 26</vt:lpstr>
      <vt:lpstr>Confissão!</vt:lpstr>
      <vt:lpstr>Confissão!</vt:lpstr>
      <vt:lpstr>Confissão!</vt:lpstr>
      <vt:lpstr>Confissão!</vt:lpstr>
      <vt:lpstr>Confissão!</vt:lpstr>
      <vt:lpstr>Referências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Confissão Pública</dc:title>
  <dc:creator>Maycon Bruno</dc:creator>
  <cp:lastModifiedBy>Maycon Bruno</cp:lastModifiedBy>
  <cp:revision>29</cp:revision>
  <dcterms:created xsi:type="dcterms:W3CDTF">2016-12-04T19:50:57Z</dcterms:created>
  <dcterms:modified xsi:type="dcterms:W3CDTF">2016-12-13T17:06:32Z</dcterms:modified>
</cp:coreProperties>
</file>