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318" r:id="rId3"/>
    <p:sldId id="293" r:id="rId4"/>
    <p:sldId id="298" r:id="rId5"/>
    <p:sldId id="301" r:id="rId6"/>
    <p:sldId id="302" r:id="rId7"/>
    <p:sldId id="304" r:id="rId8"/>
    <p:sldId id="308" r:id="rId9"/>
    <p:sldId id="309" r:id="rId10"/>
    <p:sldId id="311" r:id="rId11"/>
    <p:sldId id="312" r:id="rId12"/>
    <p:sldId id="313" r:id="rId13"/>
    <p:sldId id="314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331" r:id="rId22"/>
    <p:sldId id="332" r:id="rId23"/>
    <p:sldId id="341" r:id="rId24"/>
    <p:sldId id="333" r:id="rId25"/>
    <p:sldId id="335" r:id="rId26"/>
    <p:sldId id="342" r:id="rId27"/>
    <p:sldId id="336" r:id="rId28"/>
    <p:sldId id="33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94610" autoAdjust="0"/>
  </p:normalViewPr>
  <p:slideViewPr>
    <p:cSldViewPr>
      <p:cViewPr varScale="1">
        <p:scale>
          <a:sx n="69" d="100"/>
          <a:sy n="6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A726-2D02-4201-87F6-37DE670A0BFB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2B92-BB04-4F3F-A9A0-1485CE864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4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42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1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15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3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85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73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65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1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55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24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335F-54BE-492A-870C-C3C4FB960FF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E42B-6A21-4C8D-88D6-ED52CE08E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3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 descr="C:\Users\Dawerson\Documents\Assuntos Gerais 2016\Assuntos divesos em pastas 2014\Novos Dados IEST 2015\Power Point. Michelson Borges\JPEG\RevelacoesApocalipse_4\Slide5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5" t="14353"/>
          <a:stretch/>
        </p:blipFill>
        <p:spPr bwMode="auto">
          <a:xfrm>
            <a:off x="4067944" y="476672"/>
            <a:ext cx="4536504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556792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Porque eles O amavam?</a:t>
            </a:r>
            <a:endParaRPr lang="pt-BR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20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“Se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bem que o vento seja invisível,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seus efeitos são vistos e sentidos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Assim a obra do Espírito sobre a alma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revelar-se-á em cada 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ato</a:t>
            </a:r>
            <a:r>
              <a:rPr lang="pt-BR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daquele que lhe experimentou o poder salvador. Quando o Espírito de Deus toma posse do coração, transforma a vida. Os pensamentos pecaminosos são afastados, renunciadas as más ações; o amor, a humildade, a paz tomam o lugar da ira, da inveja e da contenda. A alegria substitui a tristeza, e o semblante reflete a luz do Céu. </a:t>
            </a:r>
            <a:r>
              <a:rPr lang="pt-BR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Ninguém vê a mão que suspende o fardo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nem a luz que desce das cortes celestiais. A bênção vem quando, pela fé, a alma se entrega a Deus. Então, aquele poder que olho algum pode discernir,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cria um novo ser à imagem de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Deus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 </a:t>
            </a: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600" b="1" i="1" dirty="0" smtClean="0">
                <a:latin typeface="Georgia" pitchFamily="18" charset="0"/>
              </a:rPr>
              <a:t>(</a:t>
            </a:r>
            <a:r>
              <a:rPr lang="pt-BR" sz="2600" b="1" i="1" dirty="0">
                <a:latin typeface="Georgia" pitchFamily="18" charset="0"/>
              </a:rPr>
              <a:t>O Desejado de Todas as Nações, pág. </a:t>
            </a:r>
            <a:r>
              <a:rPr lang="pt-BR" sz="2600" b="1" i="1" dirty="0" smtClean="0">
                <a:latin typeface="Georgia" pitchFamily="18" charset="0"/>
              </a:rPr>
              <a:t>173). </a:t>
            </a:r>
            <a:endParaRPr lang="pt-BR" sz="26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“Enquanto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Jesus falava, alguns raios da verdade penetraram no espírito do príncipe. A enternecedora, subjugante influência do Espírito Santo impressionou-lhe o coração. Todavia, não compreendeu plenamente as palavras do Salvador.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Não ficou tão impressionado com a necessidade do novo nascimento, como acerca da maneira por que esse se havia de realizar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Admirado, disse: "Como pode ser isso?“”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600" b="1" i="1" dirty="0" smtClean="0">
                <a:latin typeface="Georgia" pitchFamily="18" charset="0"/>
              </a:rPr>
              <a:t>(</a:t>
            </a:r>
            <a:r>
              <a:rPr lang="pt-BR" sz="2600" b="1" i="1" dirty="0">
                <a:latin typeface="Georgia" pitchFamily="18" charset="0"/>
              </a:rPr>
              <a:t>O Desejado de Todas as Nações, pág. 173). </a:t>
            </a:r>
          </a:p>
        </p:txBody>
      </p:sp>
    </p:spTree>
    <p:extLst>
      <p:ext uri="{BB962C8B-B14F-4D97-AF65-F5344CB8AC3E}">
        <p14:creationId xmlns:p14="http://schemas.microsoft.com/office/powerpoint/2010/main" val="4248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79208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8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“"</a:t>
            </a:r>
            <a:r>
              <a:rPr lang="pt-BR" sz="48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Tu és mestre de Israel, e não sabes isto?" perguntou Jesus.” </a:t>
            </a:r>
            <a:endParaRPr lang="pt-BR" sz="4800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sz="4000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400" b="1" i="1" dirty="0" smtClean="0">
                <a:latin typeface="Georgia" pitchFamily="18" charset="0"/>
              </a:rPr>
              <a:t>(</a:t>
            </a:r>
            <a:r>
              <a:rPr lang="pt-BR" sz="2400" b="1" i="1" dirty="0">
                <a:latin typeface="Georgia" pitchFamily="18" charset="0"/>
              </a:rPr>
              <a:t>O Desejado de Todas as Nações, pág. 173).  </a:t>
            </a:r>
          </a:p>
        </p:txBody>
      </p:sp>
    </p:spTree>
    <p:extLst>
      <p:ext uri="{BB962C8B-B14F-4D97-AF65-F5344CB8AC3E}">
        <p14:creationId xmlns:p14="http://schemas.microsoft.com/office/powerpoint/2010/main" val="10811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“Suas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palavras encerravam a lição de que,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em lugar de sentir-se irritado</a:t>
            </a:r>
            <a:r>
              <a:rPr lang="pt-BR" b="1" dirty="0">
                <a:latin typeface="Georgia" pitchFamily="18" charset="0"/>
              </a:rPr>
              <a:t>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com as positivas palavras da verdade, Nicodemos deveria ter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 si mesmo opinião muito humilde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em vista de sua ignorância espiritual. Não obstante, Cristo falava com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tão solene dignidade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e tanto o olhar como a inflexão da voz exprimiam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tão sincero amor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que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Nicodemos não se ofendeu ao compreender sua humilhante condição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  <a:r>
              <a:rPr lang="pt-BR" dirty="0">
                <a:latin typeface="Georgia" pitchFamily="18" charset="0"/>
              </a:rPr>
              <a:t> </a:t>
            </a:r>
            <a:endParaRPr lang="pt-BR" dirty="0" smtClean="0"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600" b="1" i="1" dirty="0" smtClean="0">
                <a:latin typeface="Georgia" pitchFamily="18" charset="0"/>
              </a:rPr>
              <a:t>(</a:t>
            </a:r>
            <a:r>
              <a:rPr lang="pt-BR" sz="2600" b="1" i="1" dirty="0">
                <a:latin typeface="Georgia" pitchFamily="18" charset="0"/>
              </a:rPr>
              <a:t>O Desejado de Todas as Nações, pág. 173). </a:t>
            </a:r>
          </a:p>
        </p:txBody>
      </p:sp>
    </p:spTree>
    <p:extLst>
      <p:ext uri="{BB962C8B-B14F-4D97-AF65-F5344CB8AC3E}">
        <p14:creationId xmlns:p14="http://schemas.microsoft.com/office/powerpoint/2010/main" val="3660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0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“Mas 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todos nós somos como o imundo, e todas as nossas justiças como trapo da imundícia; e todos nós murchamos como a folha, e as nossas iniqüidades como um vento nos arrebatam</a:t>
            </a:r>
            <a:r>
              <a:rPr lang="pt-BR" sz="40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  <a:endParaRPr lang="pt-BR" sz="4000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4000" b="1" i="1" dirty="0" smtClean="0">
                <a:latin typeface="Georgia" pitchFamily="18" charset="0"/>
              </a:rPr>
              <a:t> </a:t>
            </a:r>
            <a:r>
              <a:rPr lang="pt-BR" sz="2800" b="1" i="1" dirty="0" smtClean="0">
                <a:latin typeface="Georgia" pitchFamily="18" charset="0"/>
              </a:rPr>
              <a:t>(Isaías 64: 6).</a:t>
            </a:r>
            <a:endParaRPr lang="pt-BR" sz="2800" b="1" i="1" dirty="0">
              <a:latin typeface="Georgia" pitchFamily="18" charset="0"/>
            </a:endParaRPr>
          </a:p>
          <a:p>
            <a:pPr marL="0" indent="0" algn="ctr">
              <a:buNone/>
            </a:pPr>
            <a:endParaRPr lang="pt-BR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83264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4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“Cria </a:t>
            </a:r>
            <a:r>
              <a:rPr lang="pt-BR" sz="44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em mim, ó Deus, um coração puro, e renova em mim um espírito reto</a:t>
            </a:r>
            <a:r>
              <a:rPr lang="pt-BR" sz="44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ctr">
              <a:buNone/>
            </a:pPr>
            <a:endParaRPr lang="pt-BR" sz="40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800" b="1" i="1" dirty="0" smtClean="0">
                <a:latin typeface="Georgia" pitchFamily="18" charset="0"/>
              </a:rPr>
              <a:t>(Salmos 51: 10).</a:t>
            </a:r>
            <a:endParaRPr lang="pt-BR" sz="2800" b="1" i="1" dirty="0">
              <a:latin typeface="Georgia" pitchFamily="18" charset="0"/>
            </a:endParaRPr>
          </a:p>
          <a:p>
            <a:pPr marL="0" indent="0"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747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0" indent="0" algn="ctr">
              <a:buNone/>
            </a:pPr>
            <a:r>
              <a:rPr lang="pt-BR" sz="36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“E </a:t>
            </a:r>
            <a:r>
              <a:rPr lang="pt-BR" sz="36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dar-vos-ei um coração novo, e porei dentro de vós um espírito novo; e tirarei da vossa carne o coração de pedra, e vos darei um coração de </a:t>
            </a:r>
            <a:r>
              <a:rPr lang="pt-BR" sz="36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carne. E </a:t>
            </a:r>
            <a:r>
              <a:rPr lang="pt-BR" sz="36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porei dentro de vós o meu Espírito, e farei que andeis nos meus estatutos, e guardeis os meus juízos, e os observeis</a:t>
            </a:r>
            <a:r>
              <a:rPr lang="pt-BR" sz="36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ctr">
              <a:buNone/>
            </a:pPr>
            <a:endParaRPr lang="pt-BR" sz="36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800" b="1" i="1" dirty="0" smtClean="0">
                <a:latin typeface="Georgia" pitchFamily="18" charset="0"/>
              </a:rPr>
              <a:t>(Ezequiel 36: 26 e 27).</a:t>
            </a:r>
            <a:endParaRPr lang="pt-BR" sz="2800" b="1" i="1" dirty="0">
              <a:latin typeface="Georgia" pitchFamily="18" charset="0"/>
            </a:endParaRPr>
          </a:p>
          <a:p>
            <a:pPr marL="0" indent="0"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139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40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“Nicodemos 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lera essas passagens com o 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espírito obscurecido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; agora, porém, 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começava a compreender-lhes a significação</a:t>
            </a:r>
            <a:r>
              <a:rPr lang="pt-BR" sz="40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.(...). 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No conceito dos homens, sua vida fora justa e digna de honra; em presença de Cristo, no entanto,</a:t>
            </a:r>
            <a:r>
              <a:rPr lang="pt-BR" sz="4000" dirty="0">
                <a:latin typeface="Georgia" pitchFamily="18" charset="0"/>
              </a:rPr>
              <a:t> 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sentia que seu coração era impuro, sua vida destituída de santidade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40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Nicodemos estava sendo atraído para Cristo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Ao explicar-lhe o Salvador o que dizia respeito ao novo nascimento, 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anelava experimentar essa mudança em si mesmo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Por que meio poderia isso realizar-se? Jesus respondeu à não formulada pergunta: </a:t>
            </a:r>
            <a:r>
              <a:rPr lang="pt-BR" sz="4000" dirty="0">
                <a:latin typeface="Georgia" pitchFamily="18" charset="0"/>
              </a:rPr>
              <a:t>"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Como Moisés levantou a serpente no deserto, assim importa que o Filho do homem seja levantado</a:t>
            </a:r>
            <a:r>
              <a:rPr lang="pt-BR" sz="40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; para que todo aquele que nEle crê não pereça, mas tenha a vida eterna". João 3:14 e 15</a:t>
            </a:r>
            <a:r>
              <a:rPr lang="pt-BR" sz="40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just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b="1" i="1" dirty="0" smtClean="0">
                <a:latin typeface="Georgia" pitchFamily="18" charset="0"/>
              </a:rPr>
              <a:t>(</a:t>
            </a:r>
            <a:r>
              <a:rPr lang="pt-BR" b="1" i="1" dirty="0">
                <a:latin typeface="Georgia" pitchFamily="18" charset="0"/>
              </a:rPr>
              <a:t>O Desejado de Todas as Nações, pág. </a:t>
            </a:r>
            <a:r>
              <a:rPr lang="pt-BR" b="1" i="1" dirty="0" smtClean="0">
                <a:latin typeface="Georgia" pitchFamily="18" charset="0"/>
              </a:rPr>
              <a:t>174). </a:t>
            </a:r>
            <a:endParaRPr lang="pt-BR" b="1" i="1" dirty="0">
              <a:latin typeface="Georgia" pitchFamily="18" charset="0"/>
            </a:endParaRPr>
          </a:p>
          <a:p>
            <a:pPr marL="0" indent="0" algn="just">
              <a:buNone/>
            </a:pPr>
            <a:endParaRPr lang="pt-BR" b="1" i="1" dirty="0" smtClean="0">
              <a:latin typeface="Georgia" pitchFamily="18" charset="0"/>
            </a:endParaRPr>
          </a:p>
          <a:p>
            <a:pPr marL="0" indent="0" algn="just">
              <a:buNone/>
            </a:pPr>
            <a:endParaRPr lang="pt-BR" i="1" dirty="0">
              <a:latin typeface="Georgia" pitchFamily="18" charset="0"/>
            </a:endParaRPr>
          </a:p>
          <a:p>
            <a:pPr marL="0" indent="0" algn="just">
              <a:buNone/>
            </a:pPr>
            <a:endParaRPr lang="pt-BR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awerson\Desktop\Pastas Diversas aqui. 2017\DAWERSONAFONSO\Fundos para Slides\Imagenes Clasicas ASD\0817093x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8" r="16190" b="60526"/>
          <a:stretch/>
        </p:blipFill>
        <p:spPr bwMode="auto">
          <a:xfrm>
            <a:off x="3995936" y="908720"/>
            <a:ext cx="453650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-171400"/>
            <a:ext cx="3816424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A Serpente </a:t>
            </a:r>
          </a:p>
          <a:p>
            <a:pPr marL="0" indent="0" algn="ctr">
              <a:buNone/>
            </a:pPr>
            <a:r>
              <a:rPr lang="pt-BR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No </a:t>
            </a:r>
          </a:p>
          <a:p>
            <a:pPr marL="0" indent="0" algn="ctr">
              <a:buNone/>
            </a:pPr>
            <a:r>
              <a:rPr lang="pt-BR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Deserto</a:t>
            </a:r>
            <a:endParaRPr lang="pt-BR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7992888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“Era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um símbolo de Cristo. 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Como a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imagem feita à semelhança das serpentes destruidoras era erguida para cura deles,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assim Alguém nascido "em semelhança da carne do pecado" (Rom. 8:3), havia de lhes ser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Redentor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(...)</a:t>
            </a:r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Cumpria-lhes olhar, e viver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just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just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400" b="1" i="1" dirty="0">
                <a:latin typeface="Georgia" pitchFamily="18" charset="0"/>
              </a:rPr>
              <a:t>(O Desejado de Todas as Nações, </a:t>
            </a:r>
            <a:r>
              <a:rPr lang="pt-BR" sz="2400" b="1" i="1" dirty="0" smtClean="0">
                <a:latin typeface="Georgia" pitchFamily="18" charset="0"/>
              </a:rPr>
              <a:t>págs. 174 e 175). </a:t>
            </a:r>
            <a:endParaRPr lang="pt-BR" sz="2400" b="1" i="1" dirty="0">
              <a:latin typeface="Georgia" pitchFamily="18" charset="0"/>
            </a:endParaRPr>
          </a:p>
          <a:p>
            <a:pPr marL="0" indent="0" algn="ctr">
              <a:buNone/>
            </a:pPr>
            <a:endParaRPr lang="pt-BR" sz="2400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2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C:\Users\Dawerson\Desktop\Pastas Diversas aqui. 2017\DAWERSONAFONSO\Fundos para Slides\Imagenes Clasicas ASD\0817093x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4"/>
          <a:stretch/>
        </p:blipFill>
        <p:spPr bwMode="auto">
          <a:xfrm>
            <a:off x="3923928" y="548680"/>
            <a:ext cx="468139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395536" y="1124744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Porque Nicodemos amou Jesus?</a:t>
            </a:r>
          </a:p>
          <a:p>
            <a:pPr algn="ctr"/>
            <a:endParaRPr lang="pt-BR" sz="2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(João 3: </a:t>
            </a:r>
            <a:r>
              <a:rPr lang="pt-BR" sz="24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1- 21</a:t>
            </a:r>
            <a:r>
              <a:rPr lang="pt-BR" sz="24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pt-BR" sz="24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“Não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é por meio de debates e discussões que a alma é iluminada. Devemos olhar e viver. Nicodemos recebeu a lição, e levou-a consigo. Examinou as Escrituras de maneira nova,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não para a discussão de uma teoria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mas a fim de receber vida para a alma.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Começou a ver o reino de Deus, ao submeter-se à direção do Espírito Santo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just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400" b="1" i="1" dirty="0">
                <a:latin typeface="Georgia" pitchFamily="18" charset="0"/>
              </a:rPr>
              <a:t>(O Desejado de Todas as Nações, pág. 175).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7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48680"/>
            <a:ext cx="7920880" cy="576064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Como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Nicodemos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devemos estar prontos a entrar na vida pela mesma maneira que o maior dos pecadores. Além de Cristo "nenhum outro nome há, dado entre os homens, pelo qual devamos ser salvos". Atos 4:12. Mediante a fé, recebemos a graça de Deus; </a:t>
            </a:r>
            <a:r>
              <a:rPr lang="pt-BR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mas a fé não é nosso Salvador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Ela não obtém nada.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É a mão que se apega a Cristo e se apodera de Seus méritos, o remédio contra o pecado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</a:t>
            </a:r>
          </a:p>
          <a:p>
            <a:pPr marL="0" indent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pt-BR" dirty="0" smtClean="0">
                <a:latin typeface="Georgia" pitchFamily="18" charset="0"/>
              </a:rPr>
              <a:t> </a:t>
            </a:r>
            <a:r>
              <a:rPr lang="pt-BR" sz="2600" b="1" i="1" dirty="0">
                <a:solidFill>
                  <a:srgbClr val="000000"/>
                </a:solidFill>
                <a:latin typeface="Georgia"/>
              </a:rPr>
              <a:t>(O Desejado de Todas as Nações, pág. 175). </a:t>
            </a:r>
            <a:endParaRPr lang="pt-BR" sz="26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pt-BR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76064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t-BR" sz="111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“Como</a:t>
            </a:r>
            <a:r>
              <a:rPr lang="pt-BR" sz="111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então, nos havemos de salvar? </a:t>
            </a:r>
            <a:r>
              <a:rPr lang="pt-BR" sz="111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– (...) A </a:t>
            </a:r>
            <a:r>
              <a:rPr lang="pt-BR" sz="111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luz que irradia da cruz revela o amor de Deus. Seu amor atrai-nos a Ele mesmo. Se não resistirmos a essa atração</a:t>
            </a:r>
            <a:r>
              <a:rPr lang="pt-BR" sz="111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</a:t>
            </a:r>
            <a:r>
              <a:rPr lang="pt-BR" sz="11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pt-BR" sz="11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seremos levados ao pé da cruz em arrependimento pelos pecados que crucificaram o Salvador</a:t>
            </a:r>
            <a:r>
              <a:rPr lang="pt-BR" sz="111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</a:t>
            </a:r>
            <a:r>
              <a:rPr lang="pt-BR" sz="11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pt-BR" sz="111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Então o Espírito de Deus, mediante a fé, produz uma nova vida na alma. </a:t>
            </a:r>
            <a:endParaRPr lang="pt-BR" sz="11100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just">
              <a:buNone/>
            </a:pPr>
            <a:endParaRPr lang="pt-BR" sz="11100" dirty="0">
              <a:latin typeface="Georgia" pitchFamily="18" charset="0"/>
            </a:endParaRPr>
          </a:p>
          <a:p>
            <a:pPr marL="0" indent="0" algn="r">
              <a:buNone/>
            </a:pPr>
            <a:r>
              <a:rPr lang="pt-BR" sz="8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(Continua).</a:t>
            </a:r>
            <a:endParaRPr lang="pt-BR" sz="86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pt-BR" sz="11100" b="1" dirty="0" smtClean="0">
              <a:ln>
                <a:solidFill>
                  <a:srgbClr val="C00000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sz="11200" b="1" dirty="0">
              <a:latin typeface="Georgia" pitchFamily="18" charset="0"/>
            </a:endParaRPr>
          </a:p>
          <a:p>
            <a:pPr marL="0" indent="0" algn="ctr">
              <a:buNone/>
            </a:pPr>
            <a:endParaRPr lang="pt-BR" sz="60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76064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t-BR" sz="3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Os 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pensamentos e desejos são postos </a:t>
            </a:r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em obediência à vontade de Cristo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. O coração, o espírito, são novamente criados à imagem dAquele que opera em nós para sujeitar a Si mesmo todas as coisas</a:t>
            </a:r>
            <a:r>
              <a:rPr lang="pt-BR" sz="36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. Então a lei de Deus é escrita na mente e no coração, e podemos dizer com Cristo: "Deleito-Me em fazer a Tua vontade, ó Deus Meu". Sal. 40:8.” </a:t>
            </a:r>
          </a:p>
          <a:p>
            <a:pPr marL="0" lvl="0" indent="0" algn="ctr">
              <a:buNone/>
            </a:pPr>
            <a:endParaRPr lang="pt-BR" sz="1500" b="1" dirty="0">
              <a:solidFill>
                <a:prstClr val="black"/>
              </a:solidFill>
              <a:latin typeface="Georgia" pitchFamily="18" charset="0"/>
            </a:endParaRPr>
          </a:p>
          <a:p>
            <a:pPr marL="0" lvl="0" indent="0" algn="ctr">
              <a:buNone/>
            </a:pPr>
            <a:r>
              <a:rPr lang="pt-BR" sz="2400" b="1" dirty="0">
                <a:solidFill>
                  <a:prstClr val="black"/>
                </a:solidFill>
                <a:latin typeface="Georgia" pitchFamily="18" charset="0"/>
              </a:rPr>
              <a:t>(O Desejado de Todas as Nações, </a:t>
            </a:r>
            <a:r>
              <a:rPr lang="pt-BR" sz="2400" b="1" dirty="0" smtClean="0">
                <a:solidFill>
                  <a:prstClr val="black"/>
                </a:solidFill>
                <a:latin typeface="Georgia" pitchFamily="18" charset="0"/>
              </a:rPr>
              <a:t>pág. 175 e 176</a:t>
            </a:r>
            <a:r>
              <a:rPr lang="pt-BR" sz="2400" b="1" dirty="0">
                <a:solidFill>
                  <a:prstClr val="black"/>
                </a:solidFill>
                <a:latin typeface="Georgia" pitchFamily="18" charset="0"/>
              </a:rPr>
              <a:t>).  </a:t>
            </a:r>
          </a:p>
          <a:p>
            <a:pPr marL="0" indent="0" algn="ctr">
              <a:buNone/>
            </a:pPr>
            <a:endParaRPr lang="pt-BR" sz="11200" b="1" dirty="0">
              <a:latin typeface="Georgia" pitchFamily="18" charset="0"/>
            </a:endParaRPr>
          </a:p>
          <a:p>
            <a:pPr marL="0" indent="0" algn="ctr">
              <a:buNone/>
            </a:pPr>
            <a:endParaRPr lang="pt-BR" sz="60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</p:spPr>
        <p:txBody>
          <a:bodyPr/>
          <a:lstStyle/>
          <a:p>
            <a:pPr marL="0" indent="0" algn="just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“No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próprio início de Seu ministério, abriu a verdade a um membro do Sinédrio, ao espírito mais apto a receber, a um designado mestre do povo.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Os guias de Israel, porém, não receberam de bom grado a luz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Nicodemos ocultou a verdade no coração, e por três anos pouco foi, aparentemente, o fruto.”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just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400" b="1" i="1" dirty="0" smtClean="0">
                <a:latin typeface="Georgia" pitchFamily="18" charset="0"/>
              </a:rPr>
              <a:t>(</a:t>
            </a:r>
            <a:r>
              <a:rPr lang="pt-BR" sz="2400" b="1" i="1" dirty="0">
                <a:latin typeface="Georgia" pitchFamily="18" charset="0"/>
              </a:rPr>
              <a:t>O Desejado de Todas as Nações, </a:t>
            </a:r>
            <a:r>
              <a:rPr lang="pt-BR" sz="2400" b="1" i="1" dirty="0" smtClean="0">
                <a:latin typeface="Georgia" pitchFamily="18" charset="0"/>
              </a:rPr>
              <a:t>pág. 176</a:t>
            </a:r>
            <a:r>
              <a:rPr lang="pt-BR" sz="2400" b="1" i="1" dirty="0">
                <a:latin typeface="Georgia" pitchFamily="18" charset="0"/>
              </a:rPr>
              <a:t>). </a:t>
            </a:r>
            <a:endParaRPr lang="pt-BR" sz="2400" b="1" i="1" dirty="0" smtClean="0">
              <a:latin typeface="Georgia" pitchFamily="18" charset="0"/>
            </a:endParaRPr>
          </a:p>
          <a:p>
            <a:pPr marL="0" indent="0" algn="ctr">
              <a:buNone/>
            </a:pPr>
            <a:endParaRPr lang="pt-BR" sz="2400" b="1" dirty="0">
              <a:latin typeface="Georgia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92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48680"/>
            <a:ext cx="792088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“Depois </a:t>
            </a:r>
            <a:r>
              <a:rPr lang="pt-BR" sz="28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da ascensão do Senhor, quando os discípulos foram dispersos pela perseguição, </a:t>
            </a:r>
            <a:r>
              <a:rPr lang="pt-BR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Nicodemos tomou ousadamente a dianteira</a:t>
            </a:r>
            <a:r>
              <a:rPr lang="pt-BR" sz="28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Empregou sua fortuna na manutenção da igreja infante, que os judeus haviam esperado fosse extirpada com a morte de Cristo. </a:t>
            </a:r>
            <a:r>
              <a:rPr lang="pt-BR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No tempo de perigo aquele que tão cauteloso e duvidoso fora, mostrou-se firme como a rocha, animando a fé dos discípulos, e fornecendo meios para levar avante a obra do evangelho</a:t>
            </a:r>
            <a:r>
              <a:rPr lang="pt-BR" sz="2800" dirty="0">
                <a:latin typeface="Georgia" pitchFamily="18" charset="0"/>
              </a:rPr>
              <a:t>. </a:t>
            </a:r>
            <a:endParaRPr lang="pt-BR" sz="2800" dirty="0" smtClean="0">
              <a:latin typeface="Georgia" pitchFamily="18" charset="0"/>
            </a:endParaRPr>
          </a:p>
          <a:p>
            <a:pPr marL="0" indent="0" algn="just">
              <a:buNone/>
            </a:pPr>
            <a:endParaRPr lang="pt-BR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r">
              <a:buNone/>
            </a:pPr>
            <a:r>
              <a:rPr lang="pt-BR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(Continua).</a:t>
            </a:r>
            <a:endParaRPr lang="pt-BR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7992888" cy="576064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Foi 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desdenhado e perseguido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pt-BR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pelos que lhe haviam tributado reverência em outros tempos. Tornou-se </a:t>
            </a:r>
            <a:r>
              <a:rPr lang="pt-BR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pobre em bens </a:t>
            </a:r>
            <a:r>
              <a:rPr lang="pt-BR" sz="40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itchFamily="18" charset="0"/>
              </a:rPr>
              <a:t>deste mundo; todavia, não vacilou na fé que tivera seu início naquela conferência noturna com Jesus.” </a:t>
            </a:r>
            <a:endParaRPr lang="pt-BR" sz="4000" b="1" i="1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Georgia" pitchFamily="18" charset="0"/>
            </a:endParaRPr>
          </a:p>
          <a:p>
            <a:pPr marL="0" lvl="0" indent="0" algn="ctr">
              <a:buNone/>
            </a:pPr>
            <a:endParaRPr lang="pt-BR" b="1" i="1" dirty="0">
              <a:solidFill>
                <a:prstClr val="black"/>
              </a:solidFill>
              <a:latin typeface="Georgia" pitchFamily="18" charset="0"/>
            </a:endParaRPr>
          </a:p>
          <a:p>
            <a:pPr marL="0" lvl="0" indent="0" algn="ctr">
              <a:buNone/>
            </a:pPr>
            <a:r>
              <a:rPr lang="pt-BR" sz="2400" b="1" i="1" dirty="0">
                <a:solidFill>
                  <a:prstClr val="black"/>
                </a:solidFill>
                <a:latin typeface="Georgia" pitchFamily="18" charset="0"/>
              </a:rPr>
              <a:t>(O Desejado de Todas as Nações, pág. 177). </a:t>
            </a:r>
          </a:p>
          <a:p>
            <a:pPr marL="0" lvl="0" indent="0">
              <a:buNone/>
            </a:pPr>
            <a:endParaRPr lang="pt-BR" sz="2800" i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“Nicodemos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relatou a João a história daquela entrevista, e por sua pena foi ela registrada para instrução de milhões.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As verdades aí ensinadas são tão importantes hoje em dia como naquela solene noite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na sombria montanha, quando o príncipe judeu foi aprender, com o humilde Mestre da Galiléia, o caminho da vida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just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Georgia" pitchFamily="18" charset="0"/>
              </a:rPr>
              <a:t> </a:t>
            </a:r>
            <a:r>
              <a:rPr lang="pt-BR" sz="2400" b="1" i="1" dirty="0">
                <a:latin typeface="Georgia" pitchFamily="18" charset="0"/>
              </a:rPr>
              <a:t>(O Desejado de Todas as Nações, pág. 177).  </a:t>
            </a:r>
          </a:p>
        </p:txBody>
      </p:sp>
    </p:spTree>
    <p:extLst>
      <p:ext uri="{BB962C8B-B14F-4D97-AF65-F5344CB8AC3E}">
        <p14:creationId xmlns:p14="http://schemas.microsoft.com/office/powerpoint/2010/main" val="35356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48680"/>
            <a:ext cx="7920880" cy="5832648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pt-BR" sz="36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“Religião </a:t>
            </a:r>
            <a:r>
              <a:rPr lang="pt-BR" sz="36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não é limitar-se a formas e cerimônias exteriores. A religião que vem de Deus é a única que leva a Ele. Para O servirmos devidamente, </a:t>
            </a:r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é mister nascermos do divino Espírito</a:t>
            </a:r>
            <a:r>
              <a:rPr lang="pt-BR" sz="3600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.(...) </a:t>
            </a:r>
            <a:r>
              <a:rPr lang="pt-BR" sz="36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Comunicar-nos-á </a:t>
            </a:r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voluntária obediência</a:t>
            </a:r>
            <a:r>
              <a:rPr lang="pt-BR" sz="36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pt-BR" sz="3600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a todos os Seus reclamos. Esse é o verdadeiro culto. É o fruto da operação do Espírito Santo. </a:t>
            </a:r>
            <a:endParaRPr lang="pt-BR" sz="3600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lvl="0" indent="0" algn="ctr">
              <a:buNone/>
            </a:pPr>
            <a:endParaRPr lang="pt-BR" sz="3600" b="1" i="1" dirty="0">
              <a:solidFill>
                <a:prstClr val="black"/>
              </a:solidFill>
              <a:latin typeface="Georgia" pitchFamily="18" charset="0"/>
            </a:endParaRPr>
          </a:p>
          <a:p>
            <a:pPr marL="0" lvl="0" indent="0" algn="ctr">
              <a:buNone/>
            </a:pPr>
            <a:r>
              <a:rPr lang="pt-BR" sz="2800" b="1" i="1" dirty="0" smtClean="0">
                <a:solidFill>
                  <a:prstClr val="black"/>
                </a:solidFill>
                <a:latin typeface="Georgia" pitchFamily="18" charset="0"/>
              </a:rPr>
              <a:t>(</a:t>
            </a:r>
            <a:r>
              <a:rPr lang="pt-BR" sz="2800" b="1" i="1" dirty="0">
                <a:solidFill>
                  <a:prstClr val="black"/>
                </a:solidFill>
                <a:latin typeface="Georgia" pitchFamily="18" charset="0"/>
              </a:rPr>
              <a:t>O Desejado de Todas as Nações, pág. 189). </a:t>
            </a:r>
          </a:p>
          <a:p>
            <a:pPr marL="0" lvl="0" indent="0" algn="just">
              <a:buNone/>
            </a:pPr>
            <a:endParaRPr lang="pt-BR" sz="3600" i="1" dirty="0">
              <a:solidFill>
                <a:prstClr val="black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endParaRPr lang="pt-BR" sz="36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620688"/>
            <a:ext cx="7920880" cy="56166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“Nicodemos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ocupava posição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 alta confiança na nação judaica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Possuía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esmerada educação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e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era dotado de talentos acima do comum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sendo igualmente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membro honrado do conselho nacional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Fora, juntamente com outros, agitado pelos ensinos de Jesus. Se bem que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rico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instruído e honrado,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sentira-se estranhamente atraído</a:t>
            </a:r>
            <a:r>
              <a:rPr lang="pt-BR" dirty="0">
                <a:latin typeface="Georgia" pitchFamily="18" charset="0"/>
              </a:rPr>
              <a:t>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pelo humilde Nazareno. As lições saídas dos lábios do Salvador o haviam impressionado grandemente, e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desejara conhecer mais acerca dessas maravilhosas verdades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600" b="1" i="1" dirty="0" smtClean="0">
                <a:latin typeface="Georgia" pitchFamily="18" charset="0"/>
              </a:rPr>
              <a:t>(</a:t>
            </a:r>
            <a:r>
              <a:rPr lang="pt-BR" sz="2600" b="1" i="1" dirty="0">
                <a:latin typeface="Georgia" pitchFamily="18" charset="0"/>
              </a:rPr>
              <a:t>O Desejado de Todas as Nações, pág. </a:t>
            </a:r>
            <a:r>
              <a:rPr lang="pt-BR" sz="2600" b="1" i="1" dirty="0" smtClean="0">
                <a:latin typeface="Georgia" pitchFamily="18" charset="0"/>
              </a:rPr>
              <a:t>167). </a:t>
            </a: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Desejava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grandemente uma entrevista com Jesus, mas recuava ante a idéia de O procurar abertamente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Seria demasiado humilhante, para um príncipe judeu, reconhecer-se em afinidade com um mestre ainda tão pouco conhecido</a:t>
            </a:r>
            <a:r>
              <a:rPr lang="pt-BR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 chegasse sua visita ao conhecimento do Sinédrio, isso lhe atrairia o desprezo e as acusações do mesmo</a:t>
            </a:r>
            <a:r>
              <a:rPr lang="pt-BR" dirty="0">
                <a:ln>
                  <a:solidFill>
                    <a:srgbClr val="C00000"/>
                  </a:solidFill>
                </a:ln>
                <a:latin typeface="Georgia" pitchFamily="18" charset="0"/>
              </a:rPr>
              <a:t>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Decidiu-se por uma entrevista em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segredo 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(...).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Sabendo, depois de indagar especialmente, o lugar de retiro do Salvador, no Monte das Oliveiras,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esperou até que a cidade silenciasse no sono, indo então em busca dEle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ctr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800" b="1" i="1" dirty="0">
                <a:latin typeface="Georgia" pitchFamily="18" charset="0"/>
              </a:rPr>
              <a:t>(O Desejado de Todas as Nações, pág. 168). </a:t>
            </a:r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9516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688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“Nicodemos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fora ter com o Senhor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pensando em entrar com Ele em discussão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, mas Jesus expôs-lhe os princípios fundamentais da verdade. Disse a Nicodemos: Não é tanto de conhecimento teórico que precisas,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mas de regeneração espiritual</a:t>
            </a:r>
            <a:r>
              <a:rPr lang="pt-BR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Não necessitas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satisfazer tua curiosidade</a:t>
            </a:r>
            <a:r>
              <a:rPr lang="pt-BR" dirty="0">
                <a:latin typeface="Georgia" pitchFamily="18" charset="0"/>
              </a:rPr>
              <a:t>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mas ter um novo coração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É mister que recebas nova vida de cima, antes de te ser possível apreciar as coisas celestiais. Antes que se verifique essa mudança, tornando novas todas as coisas,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nenhum salvador proveito tem para ti o discutir comigo Minha autoridade ou missão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800" b="1" i="1" dirty="0" smtClean="0">
                <a:latin typeface="Georgia" pitchFamily="18" charset="0"/>
              </a:rPr>
              <a:t>(</a:t>
            </a:r>
            <a:r>
              <a:rPr lang="pt-BR" sz="2800" b="1" i="1" dirty="0">
                <a:latin typeface="Georgia" pitchFamily="18" charset="0"/>
              </a:rPr>
              <a:t>O Desejado de Todas as Nações, pág. </a:t>
            </a:r>
            <a:r>
              <a:rPr lang="pt-BR" sz="2800" b="1" i="1" dirty="0" smtClean="0">
                <a:latin typeface="Georgia" pitchFamily="18" charset="0"/>
              </a:rPr>
              <a:t>171). </a:t>
            </a:r>
          </a:p>
          <a:p>
            <a:pPr marL="0" indent="0">
              <a:buNone/>
            </a:pP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0058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8640"/>
            <a:ext cx="7920880" cy="58326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t-BR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Nicodemos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ouvira a pregação de João Batista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quanto ao arrependimento e ao batismo, e indicando ao povo Aquele que havia de batizar com o Espírito Santo. 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(...)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Todavia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, a perscrutadora mensagem do Batista deixara de nele operar a convicção do pecado</a:t>
            </a:r>
            <a:r>
              <a:rPr lang="pt-BR" b="1" dirty="0">
                <a:latin typeface="Georgia" pitchFamily="18" charset="0"/>
              </a:rPr>
              <a:t>. </a:t>
            </a:r>
            <a:r>
              <a:rPr lang="pt-BR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Fariseu estrito, orgulhava-se de suas boas obras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(...)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sentia-se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certo do favor de </a:t>
            </a:r>
            <a:r>
              <a:rPr lang="pt-BR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Deus</a:t>
            </a: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</a:t>
            </a: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600" b="1" i="1" dirty="0" smtClean="0">
                <a:latin typeface="Georgia" pitchFamily="18" charset="0"/>
              </a:rPr>
              <a:t> (O Desejado de Todas as Nações, pág. 171). </a:t>
            </a:r>
            <a:endParaRPr lang="pt-BR" sz="26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“Colhido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de improviso, respondeu a Cristo em palavras plenas de ironia: "Como pode um homem nascer, sendo velho?"  João 3:4.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Como muitos outros, quando uma incisiva verdade lhes fere a consciência, revelou o fato de que o homem natural não recebe as coisas que são do Espírito de Deus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Não há nele nada que corresponda às coisas espirituais; pois estas se discernem espiritualmente.”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600" b="1" i="1" dirty="0" smtClean="0">
                <a:latin typeface="Georgia" pitchFamily="18" charset="0"/>
              </a:rPr>
              <a:t>(</a:t>
            </a:r>
            <a:r>
              <a:rPr lang="pt-BR" sz="2600" b="1" i="1" dirty="0">
                <a:latin typeface="Georgia" pitchFamily="18" charset="0"/>
              </a:rPr>
              <a:t>O Desejado de Todas as Nações, pág. 171). </a:t>
            </a:r>
          </a:p>
        </p:txBody>
      </p:sp>
    </p:spTree>
    <p:extLst>
      <p:ext uri="{BB962C8B-B14F-4D97-AF65-F5344CB8AC3E}">
        <p14:creationId xmlns:p14="http://schemas.microsoft.com/office/powerpoint/2010/main" val="27786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“A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vida cristã não é uma modificação ou melhoramento da antiga, mas uma transformação da natureza.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Tem lugar a morte do eu e do pecado, e uma vida toda nova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 Essa mudança só se pode efetuar mediante a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eficaz operação do Espírito Santo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.”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800" b="1" i="1" dirty="0" smtClean="0">
                <a:latin typeface="Georgia" pitchFamily="18" charset="0"/>
              </a:rPr>
              <a:t>(</a:t>
            </a:r>
            <a:r>
              <a:rPr lang="pt-BR" sz="2800" b="1" i="1" dirty="0">
                <a:latin typeface="Georgia" pitchFamily="18" charset="0"/>
              </a:rPr>
              <a:t>O Desejado de Todas as Nações, pág. 172). </a:t>
            </a:r>
          </a:p>
        </p:txBody>
      </p:sp>
    </p:spTree>
    <p:extLst>
      <p:ext uri="{BB962C8B-B14F-4D97-AF65-F5344CB8AC3E}">
        <p14:creationId xmlns:p14="http://schemas.microsoft.com/office/powerpoint/2010/main" val="568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“Nicodemos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continuava perplexo,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e Jesus empregou o vento para ilustrar 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o que desejava dizer: "O vento assopra onde quer, e ouves a sua voz; mas não sabes de onde vem, nem para onde vai; </a:t>
            </a:r>
            <a:r>
              <a:rPr lang="pt-BR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assim é todo aquele que é nascido do Espírito</a:t>
            </a:r>
            <a:r>
              <a:rPr lang="pt-BR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". João 3:8.” </a:t>
            </a:r>
            <a:endParaRPr lang="pt-BR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0" indent="0" algn="ctr">
              <a:buNone/>
            </a:pPr>
            <a:endParaRPr lang="pt-BR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400" b="1" i="1" dirty="0" smtClean="0">
                <a:latin typeface="Georgia" pitchFamily="18" charset="0"/>
              </a:rPr>
              <a:t>(</a:t>
            </a:r>
            <a:r>
              <a:rPr lang="pt-BR" sz="2400" b="1" i="1" dirty="0">
                <a:latin typeface="Georgia" pitchFamily="18" charset="0"/>
              </a:rPr>
              <a:t>O Desejado de Todas as Nações, pág. 172). </a:t>
            </a:r>
          </a:p>
        </p:txBody>
      </p:sp>
    </p:spTree>
    <p:extLst>
      <p:ext uri="{BB962C8B-B14F-4D97-AF65-F5344CB8AC3E}">
        <p14:creationId xmlns:p14="http://schemas.microsoft.com/office/powerpoint/2010/main" val="17619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2030</Words>
  <Application>Microsoft Office PowerPoint</Application>
  <PresentationFormat>Apresentação na tela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Dawerson</dc:creator>
  <cp:lastModifiedBy>Dawerson</cp:lastModifiedBy>
  <cp:revision>138</cp:revision>
  <dcterms:created xsi:type="dcterms:W3CDTF">2016-04-01T13:28:23Z</dcterms:created>
  <dcterms:modified xsi:type="dcterms:W3CDTF">2017-10-30T20:03:24Z</dcterms:modified>
</cp:coreProperties>
</file>