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256" r:id="rId2"/>
    <p:sldId id="266" r:id="rId3"/>
    <p:sldId id="273" r:id="rId4"/>
    <p:sldId id="275" r:id="rId5"/>
    <p:sldId id="277" r:id="rId6"/>
    <p:sldId id="276" r:id="rId7"/>
    <p:sldId id="341" r:id="rId8"/>
    <p:sldId id="352" r:id="rId9"/>
    <p:sldId id="390" r:id="rId10"/>
    <p:sldId id="344" r:id="rId11"/>
    <p:sldId id="345" r:id="rId12"/>
    <p:sldId id="355" r:id="rId13"/>
    <p:sldId id="403" r:id="rId14"/>
    <p:sldId id="402" r:id="rId15"/>
    <p:sldId id="404" r:id="rId16"/>
    <p:sldId id="407" r:id="rId17"/>
    <p:sldId id="405" r:id="rId18"/>
    <p:sldId id="406" r:id="rId19"/>
    <p:sldId id="413" r:id="rId20"/>
    <p:sldId id="408" r:id="rId21"/>
    <p:sldId id="410" r:id="rId22"/>
    <p:sldId id="411" r:id="rId23"/>
    <p:sldId id="412" r:id="rId24"/>
    <p:sldId id="414" r:id="rId25"/>
    <p:sldId id="417" r:id="rId26"/>
    <p:sldId id="429" r:id="rId27"/>
    <p:sldId id="430" r:id="rId28"/>
    <p:sldId id="415" r:id="rId29"/>
    <p:sldId id="416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354" r:id="rId42"/>
    <p:sldId id="432" r:id="rId43"/>
    <p:sldId id="357" r:id="rId44"/>
    <p:sldId id="431" r:id="rId45"/>
    <p:sldId id="433" r:id="rId46"/>
    <p:sldId id="446" r:id="rId47"/>
    <p:sldId id="434" r:id="rId48"/>
    <p:sldId id="441" r:id="rId49"/>
    <p:sldId id="435" r:id="rId50"/>
    <p:sldId id="436" r:id="rId51"/>
    <p:sldId id="437" r:id="rId52"/>
    <p:sldId id="438" r:id="rId53"/>
    <p:sldId id="439" r:id="rId54"/>
    <p:sldId id="440" r:id="rId55"/>
    <p:sldId id="447" r:id="rId56"/>
    <p:sldId id="442" r:id="rId57"/>
    <p:sldId id="443" r:id="rId58"/>
    <p:sldId id="444" r:id="rId59"/>
    <p:sldId id="359" r:id="rId60"/>
    <p:sldId id="449" r:id="rId61"/>
    <p:sldId id="451" r:id="rId62"/>
    <p:sldId id="360" r:id="rId63"/>
    <p:sldId id="450" r:id="rId64"/>
    <p:sldId id="361" r:id="rId65"/>
    <p:sldId id="353" r:id="rId66"/>
    <p:sldId id="362" r:id="rId67"/>
    <p:sldId id="363" r:id="rId68"/>
    <p:sldId id="364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400" r:id="rId77"/>
    <p:sldId id="399" r:id="rId78"/>
    <p:sldId id="365" r:id="rId79"/>
    <p:sldId id="366" r:id="rId80"/>
    <p:sldId id="367" r:id="rId81"/>
    <p:sldId id="368" r:id="rId82"/>
    <p:sldId id="369" r:id="rId83"/>
    <p:sldId id="370" r:id="rId84"/>
    <p:sldId id="350" r:id="rId85"/>
    <p:sldId id="351" r:id="rId86"/>
    <p:sldId id="281" r:id="rId87"/>
    <p:sldId id="300" r:id="rId88"/>
    <p:sldId id="307" r:id="rId89"/>
    <p:sldId id="308" r:id="rId90"/>
    <p:sldId id="309" r:id="rId91"/>
    <p:sldId id="310" r:id="rId92"/>
    <p:sldId id="311" r:id="rId93"/>
    <p:sldId id="312" r:id="rId94"/>
    <p:sldId id="278" r:id="rId95"/>
    <p:sldId id="322" r:id="rId96"/>
    <p:sldId id="343" r:id="rId97"/>
    <p:sldId id="321" r:id="rId98"/>
    <p:sldId id="323" r:id="rId99"/>
    <p:sldId id="324" r:id="rId100"/>
    <p:sldId id="325" r:id="rId101"/>
    <p:sldId id="326" r:id="rId102"/>
    <p:sldId id="327" r:id="rId103"/>
    <p:sldId id="328" r:id="rId104"/>
    <p:sldId id="329" r:id="rId105"/>
    <p:sldId id="330" r:id="rId106"/>
    <p:sldId id="331" r:id="rId107"/>
    <p:sldId id="333" r:id="rId108"/>
    <p:sldId id="332" r:id="rId109"/>
    <p:sldId id="334" r:id="rId110"/>
    <p:sldId id="335" r:id="rId111"/>
    <p:sldId id="336" r:id="rId112"/>
    <p:sldId id="303" r:id="rId113"/>
    <p:sldId id="269" r:id="rId114"/>
    <p:sldId id="270" r:id="rId115"/>
    <p:sldId id="271" r:id="rId116"/>
    <p:sldId id="272" r:id="rId117"/>
    <p:sldId id="371" r:id="rId118"/>
    <p:sldId id="261" r:id="rId119"/>
    <p:sldId id="262" r:id="rId120"/>
    <p:sldId id="372" r:id="rId121"/>
    <p:sldId id="380" r:id="rId122"/>
    <p:sldId id="382" r:id="rId123"/>
    <p:sldId id="383" r:id="rId124"/>
    <p:sldId id="384" r:id="rId125"/>
    <p:sldId id="387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88889" autoAdjust="0"/>
  </p:normalViewPr>
  <p:slideViewPr>
    <p:cSldViewPr>
      <p:cViewPr>
        <p:scale>
          <a:sx n="60" d="100"/>
          <a:sy n="60" d="100"/>
        </p:scale>
        <p:origin x="-15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625FC-D96C-48EC-82F9-D41E86A8633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B3005-365D-4EB3-8769-84F72AFC7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pergunta</a:t>
            </a:r>
            <a:r>
              <a:rPr lang="en-US" dirty="0" smtClean="0"/>
              <a:t> é: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preciso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meu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imuológico</a:t>
            </a:r>
            <a:r>
              <a:rPr lang="en-US" dirty="0" smtClean="0"/>
              <a:t> a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trabalho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enfraquecido</a:t>
            </a:r>
            <a:r>
              <a:rPr lang="en-US" dirty="0" smtClean="0"/>
              <a:t>, mal </a:t>
            </a:r>
            <a:r>
              <a:rPr lang="en-US" dirty="0" err="1" smtClean="0"/>
              <a:t>habilitado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vacina</a:t>
            </a:r>
            <a:r>
              <a:rPr lang="en-US" baseline="0" dirty="0" smtClean="0"/>
              <a:t> é, </a:t>
            </a:r>
            <a:r>
              <a:rPr lang="en-US" baseline="0" dirty="0" err="1" smtClean="0"/>
              <a:t>realmente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solução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B3005-365D-4EB3-8769-84F72AFC7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vacinas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vacina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sarampo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contra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rubéola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contra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caxumba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MMR, contra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febre amarela, BCG) são contra-indicadas em gestantes.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FUNASA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/2001 -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B3005-365D-4EB3-8769-84F72AFC72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Liofilizado</a:t>
            </a:r>
            <a:r>
              <a:rPr lang="en-US" dirty="0" smtClean="0"/>
              <a:t> = </a:t>
            </a:r>
            <a:r>
              <a:rPr lang="en-US" dirty="0" err="1" smtClean="0"/>
              <a:t>desidratado</a:t>
            </a:r>
            <a:r>
              <a:rPr lang="en-US" dirty="0" smtClean="0"/>
              <a:t>, </a:t>
            </a:r>
            <a:r>
              <a:rPr lang="en-US" dirty="0" err="1" smtClean="0"/>
              <a:t>congelob</a:t>
            </a:r>
            <a:r>
              <a:rPr lang="en-US" dirty="0" smtClean="0"/>
              <a:t> </a:t>
            </a:r>
            <a:r>
              <a:rPr lang="en-US" dirty="0" err="1" smtClean="0"/>
              <a:t>vacuo</a:t>
            </a:r>
            <a:r>
              <a:rPr lang="en-US" dirty="0" smtClean="0"/>
              <a:t> ado</a:t>
            </a:r>
            <a:r>
              <a:rPr lang="en-US" baseline="0" dirty="0" smtClean="0"/>
              <a:t>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B3005-365D-4EB3-8769-84F72AFC72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adversos</a:t>
            </a:r>
            <a:r>
              <a:rPr lang="en-US" dirty="0" smtClean="0"/>
              <a:t> </a:t>
            </a:r>
            <a:r>
              <a:rPr lang="en-US" dirty="0" err="1" smtClean="0"/>
              <a:t>pós</a:t>
            </a:r>
            <a:r>
              <a:rPr lang="en-US" dirty="0" smtClean="0"/>
              <a:t> </a:t>
            </a:r>
            <a:r>
              <a:rPr lang="en-US" dirty="0" err="1" smtClean="0"/>
              <a:t>vacinação</a:t>
            </a:r>
            <a:r>
              <a:rPr lang="en-US" dirty="0" smtClean="0"/>
              <a:t> EAPV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B3005-365D-4EB3-8769-84F72AFC729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Antes de </a:t>
            </a:r>
            <a:r>
              <a:rPr lang="en-US" dirty="0" err="1" smtClean="0"/>
              <a:t>decidir</a:t>
            </a:r>
            <a:r>
              <a:rPr lang="en-US" dirty="0" smtClean="0"/>
              <a:t> se </a:t>
            </a:r>
            <a:r>
              <a:rPr lang="en-US" dirty="0" err="1" smtClean="0"/>
              <a:t>irão</a:t>
            </a:r>
            <a:r>
              <a:rPr lang="en-US" dirty="0" smtClean="0"/>
              <a:t> </a:t>
            </a:r>
            <a:r>
              <a:rPr lang="en-US" dirty="0" err="1" smtClean="0"/>
              <a:t>vacinar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filhos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</a:t>
            </a:r>
            <a:r>
              <a:rPr lang="en-US" dirty="0" err="1" smtClean="0"/>
              <a:t>conhecer</a:t>
            </a:r>
            <a:r>
              <a:rPr lang="en-US" dirty="0" smtClean="0"/>
              <a:t> as </a:t>
            </a:r>
            <a:r>
              <a:rPr lang="en-US" dirty="0" err="1" smtClean="0"/>
              <a:t>doenças</a:t>
            </a:r>
            <a:r>
              <a:rPr lang="en-US" dirty="0" smtClean="0"/>
              <a:t> contra as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estarão</a:t>
            </a:r>
            <a:r>
              <a:rPr lang="en-US" dirty="0" smtClean="0"/>
              <a:t> </a:t>
            </a:r>
            <a:r>
              <a:rPr lang="en-US" dirty="0" err="1" smtClean="0"/>
              <a:t>vacinando</a:t>
            </a:r>
            <a:r>
              <a:rPr lang="en-US" dirty="0" smtClean="0"/>
              <a:t>. </a:t>
            </a:r>
            <a:r>
              <a:rPr lang="en-US" dirty="0" err="1" smtClean="0"/>
              <a:t>Conhecendo</a:t>
            </a:r>
            <a:r>
              <a:rPr lang="en-US" dirty="0" smtClean="0"/>
              <a:t>-as,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decidir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necessidade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vacinar</a:t>
            </a:r>
            <a:r>
              <a:rPr lang="en-US" baseline="0" dirty="0" smtClean="0"/>
              <a:t> contra </a:t>
            </a:r>
            <a:r>
              <a:rPr lang="en-US" baseline="0" dirty="0" err="1" smtClean="0"/>
              <a:t>doença</a:t>
            </a:r>
            <a:r>
              <a:rPr lang="en-US" baseline="0" dirty="0" smtClean="0"/>
              <a:t> X e 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B3005-365D-4EB3-8769-84F72AFC7298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DDED-3374-4C31-817F-638D9D7B7B9D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EE20-35D0-4BCE-BA4D-DF7EF505B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frs.org.br/portal/pagina/noticias-impresso.php?idn=1913" TargetMode="External"/><Relationship Id="rId2" Type="http://schemas.openxmlformats.org/officeDocument/2006/relationships/hyperlink" Target="https://go2.thetruthaboutvaccines.com/docuseries/episode-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59025"/>
            <a:ext cx="7772400" cy="1984375"/>
          </a:xfrm>
        </p:spPr>
        <p:txBody>
          <a:bodyPr>
            <a:noAutofit/>
          </a:bodyPr>
          <a:lstStyle/>
          <a:p>
            <a:r>
              <a:rPr lang="en-US" sz="16600" dirty="0" err="1" smtClean="0">
                <a:latin typeface="Aparajita" pitchFamily="34" charset="0"/>
                <a:cs typeface="Aparajita" pitchFamily="34" charset="0"/>
              </a:rPr>
              <a:t>Vacinas</a:t>
            </a:r>
            <a:endParaRPr lang="en-US" sz="16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Os mecanismos de ação das vacinas são diferentes, variando segundo seus componentes antigênicos, que se</a:t>
            </a:r>
            <a:br>
              <a:rPr lang="pt-BR" sz="2800" b="1" dirty="0" smtClean="0"/>
            </a:br>
            <a:r>
              <a:rPr lang="pt-BR" sz="2800" b="1" dirty="0" smtClean="0"/>
              <a:t>apresentam sob a forma de: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- </a:t>
            </a:r>
            <a:r>
              <a:rPr lang="pt-BR" b="1" dirty="0" smtClean="0"/>
              <a:t>suspensão de bactérias vivas atenuadas </a:t>
            </a:r>
            <a:r>
              <a:rPr lang="pt-BR" dirty="0" smtClean="0"/>
              <a:t>(BCG, por exemplo);</a:t>
            </a:r>
          </a:p>
          <a:p>
            <a:pPr>
              <a:buNone/>
            </a:pPr>
            <a:r>
              <a:rPr lang="pt-BR" dirty="0" smtClean="0"/>
              <a:t>- </a:t>
            </a:r>
            <a:r>
              <a:rPr lang="pt-BR" b="1" dirty="0" smtClean="0"/>
              <a:t>suspensão de bactérias mortas ou avirulentas </a:t>
            </a:r>
            <a:r>
              <a:rPr lang="pt-BR" dirty="0" smtClean="0"/>
              <a:t>(vacinas contra a coqueluche e a febre tifóide, por exemplo);</a:t>
            </a:r>
          </a:p>
          <a:p>
            <a:pPr>
              <a:buNone/>
            </a:pPr>
            <a:r>
              <a:rPr lang="pt-BR" dirty="0" smtClean="0"/>
              <a:t>- </a:t>
            </a:r>
            <a:r>
              <a:rPr lang="pt-BR" b="1" dirty="0" smtClean="0"/>
              <a:t>componentes das bactérias </a:t>
            </a:r>
            <a:r>
              <a:rPr lang="pt-BR" dirty="0" smtClean="0"/>
              <a:t>(polissacarídeos da cápsula dos meningococos dos grupos A e C, por exemplo);</a:t>
            </a:r>
          </a:p>
          <a:p>
            <a:pPr>
              <a:buNone/>
            </a:pPr>
            <a:r>
              <a:rPr lang="pt-BR" dirty="0" smtClean="0"/>
              <a:t>- </a:t>
            </a:r>
            <a:r>
              <a:rPr lang="pt-BR" b="1" dirty="0" smtClean="0"/>
              <a:t>toxinas obtidas em cultura de bactérias</a:t>
            </a:r>
            <a:r>
              <a:rPr lang="pt-BR" dirty="0" smtClean="0"/>
              <a:t>, submetidas a modificações químicas ou pelo calor (toxóides diftérico </a:t>
            </a:r>
            <a:r>
              <a:rPr lang="en-US" dirty="0" smtClean="0"/>
              <a:t>e </a:t>
            </a:r>
            <a:r>
              <a:rPr lang="en-US" dirty="0" err="1" smtClean="0"/>
              <a:t>tetânico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pt-BR" dirty="0" smtClean="0"/>
              <a:t>- </a:t>
            </a:r>
            <a:r>
              <a:rPr lang="pt-BR" b="1" dirty="0" smtClean="0"/>
              <a:t>vírus vivos atenuados </a:t>
            </a:r>
            <a:r>
              <a:rPr lang="pt-BR" dirty="0" smtClean="0"/>
              <a:t>(vacina oral contra a poliomielite e vacinas contra o sarampo (MMR) e a febre amarela, por </a:t>
            </a:r>
            <a:r>
              <a:rPr lang="en-US" dirty="0" err="1" smtClean="0"/>
              <a:t>exemplo</a:t>
            </a:r>
            <a:r>
              <a:rPr lang="en-US" dirty="0" smtClean="0"/>
              <a:t>);</a:t>
            </a:r>
          </a:p>
          <a:p>
            <a:pPr>
              <a:buFontTx/>
              <a:buChar char="-"/>
            </a:pPr>
            <a:r>
              <a:rPr lang="pt-BR" b="1" dirty="0" smtClean="0"/>
              <a:t>vírus inativados </a:t>
            </a:r>
            <a:r>
              <a:rPr lang="pt-BR" dirty="0" smtClean="0"/>
              <a:t>(vacina contra a raiva, por exemplo);</a:t>
            </a:r>
          </a:p>
          <a:p>
            <a:pPr>
              <a:buFontTx/>
              <a:buChar char="-"/>
            </a:pPr>
            <a:r>
              <a:rPr lang="pt-BR" b="1" dirty="0" smtClean="0"/>
              <a:t>frações de vírus </a:t>
            </a:r>
            <a:r>
              <a:rPr lang="pt-BR" dirty="0" smtClean="0"/>
              <a:t>(vacina contra a hepatite B, constituída pelo antígeno de superfície do vírus, por exemplo).</a:t>
            </a:r>
          </a:p>
          <a:p>
            <a:pPr algn="r">
              <a:buNone/>
            </a:pPr>
            <a:r>
              <a:rPr lang="pt-BR" sz="2300" b="1" i="1" dirty="0" smtClean="0"/>
              <a:t>Funasa</a:t>
            </a:r>
            <a:endParaRPr lang="en-US" sz="2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pt-BR" b="1" dirty="0" smtClean="0"/>
              <a:t>ROTA VÍRUS – 2 E 4 MESES </a:t>
            </a:r>
          </a:p>
          <a:p>
            <a:r>
              <a:rPr lang="pt-BR" dirty="0" smtClean="0"/>
              <a:t>Idade mínima: 1 mês e 15 dias </a:t>
            </a:r>
          </a:p>
          <a:p>
            <a:r>
              <a:rPr lang="pt-BR" dirty="0" smtClean="0"/>
              <a:t>Idade máxima: 7 meses e 29 dias </a:t>
            </a:r>
          </a:p>
          <a:p>
            <a:r>
              <a:rPr lang="pt-BR" dirty="0" smtClean="0"/>
              <a:t>Quantidade de dose possui o frasco: unidose </a:t>
            </a:r>
          </a:p>
          <a:p>
            <a:r>
              <a:rPr lang="en-US" dirty="0" err="1" smtClean="0"/>
              <a:t>Diluição</a:t>
            </a:r>
            <a:r>
              <a:rPr lang="en-US" dirty="0" smtClean="0"/>
              <a:t>: ( ) </a:t>
            </a:r>
            <a:r>
              <a:rPr lang="en-US" dirty="0" err="1" smtClean="0"/>
              <a:t>Sim</a:t>
            </a:r>
            <a:r>
              <a:rPr lang="en-US" dirty="0" smtClean="0"/>
              <a:t> ( x )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Prevenção de gastrointerites (diarreias)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As reações mais comuns são: gases e alteração da cor ou consistência das fezes por períodos breves na primeira semana após a vacina. Reações alérgicas aos componentes da vacina e ao látex são extremamente raras. 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VACINA INATIVADA CONTRA POLIOMIELITE – VIP – 2, 4 E 6 MESES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2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4 anos 11 meses e 29 dias </a:t>
            </a:r>
          </a:p>
          <a:p>
            <a:r>
              <a:rPr lang="pt-BR" dirty="0" smtClean="0"/>
              <a:t>Quantidade de dose que possui o frasco: 10 doses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Poliomielite 1, 2 e 3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local da injeção: dor; inchaço; sensibilidade; sistema nervoso central: irritabilidade; cansaço; febre de 39°C ou mais. 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pt-BR" b="1" dirty="0" smtClean="0"/>
              <a:t>PNEUMOCÓCICA 10 VALENTE – 2, 4 E 12 MESES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2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4 anos 11 meses e 29 dias </a:t>
            </a:r>
          </a:p>
          <a:p>
            <a:r>
              <a:rPr lang="pt-BR" dirty="0" smtClean="0"/>
              <a:t>Quantidade de dose possui o frasco: unidose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Pneumonia, meningite, otite media aguda.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Mais comumente: sonolência, perda de apetite, dor, vermelhidão e inchaço no local da injeção, febre (≥ 38°C por via retal), irritabilidade. - Comumente: rigidez no local da injeção, febre (&gt; 39°C por via retal). - Incomumente: diarréia, vômito, hematoma, hemorragia e nódulo (pequeno caroço) no local da injeção, febre (&gt; 40°C por via retal)*, choro anormal. - Raramente: convulsões causadas pela febre, rash (erupção cutânea). 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 anchor="ctr">
            <a:normAutofit fontScale="850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pt-BR" b="1" dirty="0" smtClean="0"/>
              <a:t>MENINGOCÓCICA C - 3, 5 E 12 MESES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3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1 ano 11 meses e 29 dias </a:t>
            </a:r>
          </a:p>
          <a:p>
            <a:r>
              <a:rPr lang="pt-BR" dirty="0" smtClean="0"/>
              <a:t>Quantidade de dose possui o frasco: unidose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bactéria Neisseria meningitidis do sorogrupo C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A maioria dos eventos foram registrados no dia da vacinação e nos dias posteriores, por três dias, no mínimo, até um máximo de 6 dias. Eventos adversos locais descritos são: rubor, edema, endurecimento e hipersensibilidade/dor na região em que a vacina foi aplicada. Em crianças menores há relatos de febre, choro, irritabilidade, sonolência ou comprometimento do sono, anorexia, diarreia e vômitos. 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pt-BR" b="1" dirty="0" smtClean="0"/>
              <a:t>VACINA ORAL CONTRA POLIOMIELITE – VOP – 15 MESES E 4 ANOS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15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4 anos 11 meses e 29 dias </a:t>
            </a:r>
          </a:p>
          <a:p>
            <a:r>
              <a:rPr lang="pt-BR" dirty="0" smtClean="0"/>
              <a:t>Quantidade de dose possui o frasco: 25 doses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Poliomielite 1 e 3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poliomielite associada à vacina – doença aguda febril, que causa déficit motor flácido de intensidade variável, geralmente assimétrico (notificar e investigar, tratamento de suporte, encaminhar aos centros de referência, continuar a vacinação com vacina inativada). 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HEPATITE A – 15 MESES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12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1 ano 11 meses e 29 dias </a:t>
            </a:r>
          </a:p>
          <a:p>
            <a:r>
              <a:rPr lang="pt-BR" dirty="0" smtClean="0"/>
              <a:t>Quantidade de dose possui o frasco: unidose </a:t>
            </a:r>
          </a:p>
          <a:p>
            <a:r>
              <a:rPr lang="en-US" b="1" dirty="0" err="1" smtClean="0"/>
              <a:t>Doenças</a:t>
            </a:r>
            <a:r>
              <a:rPr lang="en-US" b="1" dirty="0" smtClean="0"/>
              <a:t> </a:t>
            </a:r>
            <a:r>
              <a:rPr lang="en-US" b="1" dirty="0" err="1" smtClean="0"/>
              <a:t>imunopreveníveis</a:t>
            </a:r>
            <a:r>
              <a:rPr lang="en-US" b="1" dirty="0" smtClean="0"/>
              <a:t>: </a:t>
            </a:r>
            <a:r>
              <a:rPr lang="en-US" dirty="0" err="1" smtClean="0"/>
              <a:t>Hepatite</a:t>
            </a:r>
            <a:r>
              <a:rPr lang="en-US" dirty="0" smtClean="0"/>
              <a:t> A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no local da injeção: dor, vermelhidão e nódulo. - sistêmicas como: dor de cabeça, distúrbios gastrintestinais (dor de barriga, diarréia, náusea, vômito), dores musculares e nas juntas, distúrbios de comportamento (diminuição do apetite, insônia, irritabilidade), febre e fraqueza.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76200"/>
            <a:ext cx="8686800" cy="66294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</a:t>
            </a:r>
            <a:r>
              <a:rPr lang="en-US" sz="2800" b="1" dirty="0" smtClean="0"/>
              <a:t>TRÍPLICE VIRAL – 12 MESES</a:t>
            </a:r>
            <a:endParaRPr lang="en-US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r>
              <a:rPr lang="en-US" sz="2000" dirty="0" err="1" smtClean="0"/>
              <a:t>Idade</a:t>
            </a:r>
            <a:r>
              <a:rPr lang="en-US" sz="2000" dirty="0" smtClean="0"/>
              <a:t> </a:t>
            </a:r>
            <a:r>
              <a:rPr lang="en-US" sz="2000" dirty="0" err="1" smtClean="0"/>
              <a:t>mínima</a:t>
            </a:r>
            <a:r>
              <a:rPr lang="en-US" sz="2000" dirty="0" smtClean="0"/>
              <a:t>: 12 </a:t>
            </a:r>
            <a:r>
              <a:rPr lang="en-US" sz="2000" dirty="0" err="1" smtClean="0"/>
              <a:t>meses</a:t>
            </a:r>
            <a:r>
              <a:rPr lang="en-US" sz="2000" dirty="0" smtClean="0"/>
              <a:t> </a:t>
            </a:r>
          </a:p>
          <a:p>
            <a:r>
              <a:rPr lang="pt-BR" sz="2000" dirty="0" smtClean="0"/>
              <a:t>Idade máxima: 49 anos 11 meses e 29 dias </a:t>
            </a:r>
          </a:p>
          <a:p>
            <a:r>
              <a:rPr lang="pt-BR" sz="2000" dirty="0" smtClean="0"/>
              <a:t>Quantidade de dose possui o frasco: unidose e multidoses </a:t>
            </a:r>
          </a:p>
          <a:p>
            <a:r>
              <a:rPr lang="pt-BR" sz="2000" b="1" dirty="0" smtClean="0"/>
              <a:t>Doenças imunopreveníveis: </a:t>
            </a:r>
            <a:r>
              <a:rPr lang="pt-BR" sz="2000" dirty="0" smtClean="0"/>
              <a:t>sarampo, caxumba e rubéola </a:t>
            </a:r>
          </a:p>
          <a:p>
            <a:r>
              <a:rPr lang="pt-BR" sz="2000" b="1" dirty="0" smtClean="0"/>
              <a:t>Efeitos adversos: </a:t>
            </a:r>
            <a:r>
              <a:rPr lang="pt-BR" sz="2000" dirty="0" smtClean="0"/>
              <a:t>Ardência, eritema, hiperestesia e enduração (notificar e investigar, não contraindica doses subsequentes); Linfadenopatia regional (notificar e investigar, não contraindica doses subsequentes); Nódulo, pápula e rubor (notificar e investigar, não contraindica doses subsequentes); Febre, cefaleia, irritabilidade, conjuntivite ou manifestações catarrais (notificar e investigar, não contraindica doses subsequentes); Exantema – duração de um a cinco dias (notificar e investigar, não contraindica doses subsequentes); </a:t>
            </a:r>
            <a:r>
              <a:rPr lang="pt-BR" sz="2000" b="1" dirty="0" smtClean="0"/>
              <a:t>Meningite</a:t>
            </a:r>
            <a:r>
              <a:rPr lang="pt-BR" sz="2000" dirty="0" smtClean="0"/>
              <a:t> (notificar e investigar, tratamento sintomático, contraindica dose subsequente); </a:t>
            </a:r>
            <a:r>
              <a:rPr lang="pt-BR" sz="2000" b="1" dirty="0" smtClean="0"/>
              <a:t>Reação anafilática</a:t>
            </a:r>
            <a:r>
              <a:rPr lang="pt-BR" sz="2000" dirty="0" smtClean="0"/>
              <a:t> (notificar e investigar, contraindica dose subsequente); Artralgias e artrites (notificar e investigar, tratamento sintomático, contraindica dose subsequente); </a:t>
            </a:r>
            <a:r>
              <a:rPr lang="pt-BR" sz="2000" b="1" dirty="0" smtClean="0"/>
              <a:t>Parotidite</a:t>
            </a:r>
            <a:r>
              <a:rPr lang="pt-BR" sz="2000" dirty="0" smtClean="0"/>
              <a:t> (notificar e investigar, tratamento sintomático, contraindica dose subsequente). </a:t>
            </a:r>
            <a:endParaRPr lang="en-US" sz="20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en-US" sz="4000" b="1" dirty="0" smtClean="0"/>
              <a:t>TETRAVIRAL – 15 MESES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15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1 ano 11 meses e 29 dias </a:t>
            </a:r>
          </a:p>
          <a:p>
            <a:r>
              <a:rPr lang="pt-BR" dirty="0" smtClean="0"/>
              <a:t>Quantidade de dose possui o frasco: unidose ou multidoses </a:t>
            </a:r>
          </a:p>
          <a:p>
            <a:r>
              <a:rPr lang="pt-BR" b="1" dirty="0" smtClean="0"/>
              <a:t>Doenças imunopreveníveis: sarampo, caxumba, rubéola e varicela.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Ardência, eritema, hiperestesia e enduração (notificar e investigar, não contraindica doses subsequentes); Linfadenopatia regional (notificar e investigar, não contraindica doses subsequentes); Nódulo, pápula e rubor (notificar e investigar, não contraindica doses subsequentes); Febre, cefaleia, irritabilidade, conjuntivite ou manifestações catarrais (notificar e investigar, não contraindica doses subsequentes); Exantema – duração de um a cinco dias (notificar e investigar, não contraindica doses subsequentes); </a:t>
            </a:r>
            <a:r>
              <a:rPr lang="pt-BR" b="1" dirty="0" smtClean="0"/>
              <a:t>Meningite</a:t>
            </a:r>
            <a:r>
              <a:rPr lang="pt-BR" dirty="0" smtClean="0"/>
              <a:t> (notificar e investigar, tratamento sintomático, contraindica dose subsequente); </a:t>
            </a:r>
            <a:r>
              <a:rPr lang="pt-BR" b="1" dirty="0" smtClean="0"/>
              <a:t>Reação anafilática </a:t>
            </a:r>
            <a:r>
              <a:rPr lang="pt-BR" dirty="0" smtClean="0"/>
              <a:t>(notificar e investigar, contraindica dose subsequente); Artralgias e artrites (notificar e investigar, tratamento sintomático, contraindica dose subsequente); </a:t>
            </a:r>
            <a:r>
              <a:rPr lang="pt-BR" b="1" dirty="0" smtClean="0"/>
              <a:t>Parotidite</a:t>
            </a:r>
            <a:r>
              <a:rPr lang="pt-BR" dirty="0" smtClean="0"/>
              <a:t> (notificar e investigar, tratamento sintomático, contraindica dose subsequente). 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 anchor="ctr">
            <a:normAutofit fontScale="925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pt-BR" b="1" dirty="0" smtClean="0"/>
              <a:t>TRÍPLICE BACTERIANA – 15 MESES E 4 ANOS</a:t>
            </a:r>
          </a:p>
          <a:p>
            <a:pPr marL="0" indent="0" algn="ctr">
              <a:buNone/>
            </a:pPr>
            <a:r>
              <a:rPr lang="pt-BR" b="1" dirty="0" smtClean="0"/>
              <a:t>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15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6 anos 11 meses e 29 dias </a:t>
            </a:r>
          </a:p>
          <a:p>
            <a:r>
              <a:rPr lang="pt-BR" dirty="0" smtClean="0"/>
              <a:t>Quantidade de dose possui o frasco: 10 doses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difteria, tétano e coqueluche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Rubor, calor, dor e endurecimento local (notificar as mais intensas); febre maior que 39,5°C (notificar); choro persistente (investigar relação com outras causas); Sonolência (até 3 dias); irritabilidade, vômito e anorexia (não notificar). 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INFLUENZA – 6 MESES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6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máxima</a:t>
            </a:r>
            <a:r>
              <a:rPr lang="en-US" dirty="0" smtClean="0"/>
              <a:t>: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</a:p>
          <a:p>
            <a:r>
              <a:rPr lang="pt-BR" dirty="0" smtClean="0"/>
              <a:t>Quantidade de dose possui o frasco: multidose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protege contra o vírus da influenza H1N1 </a:t>
            </a:r>
          </a:p>
          <a:p>
            <a:r>
              <a:rPr lang="pt-BR" b="1" dirty="0" smtClean="0"/>
              <a:t>Contraindicações: </a:t>
            </a:r>
            <a:r>
              <a:rPr lang="pt-BR" dirty="0" smtClean="0"/>
              <a:t>Praticamente todas as pessoas com mais de 6 meses de vida podem ser vacinadas contra a gripe. A principal </a:t>
            </a:r>
            <a:r>
              <a:rPr lang="pt-BR" b="1" dirty="0" smtClean="0"/>
              <a:t>contraindicação à vacinação contra a gripe é a alergia ao ovo</a:t>
            </a:r>
            <a:r>
              <a:rPr lang="pt-BR" dirty="0" smtClean="0"/>
              <a:t>. Como o preparo da vacina utiliza ovos de galinha, as pessoas alérgicas podem desenvolver reações.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Incomuns: dor de cabeça, febre, náuseas, tosse, irritação no olhos e dor muscular.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Composição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das </a:t>
            </a:r>
            <a:r>
              <a:rPr lang="en-US" dirty="0" err="1" smtClean="0"/>
              <a:t>vacinas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10200"/>
          </a:xfrm>
        </p:spPr>
        <p:txBody>
          <a:bodyPr anchor="ctr">
            <a:normAutofit fontScale="70000" lnSpcReduction="20000"/>
          </a:bodyPr>
          <a:lstStyle/>
          <a:p>
            <a:r>
              <a:rPr lang="pt-BR" dirty="0" smtClean="0"/>
              <a:t>O produto em que a vacina é apresentada contém, além do agente imunizante, os componentes a seguir especificados:</a:t>
            </a:r>
          </a:p>
          <a:p>
            <a:pPr lvl="1"/>
            <a:r>
              <a:rPr lang="pt-BR" dirty="0" smtClean="0"/>
              <a:t>a) </a:t>
            </a:r>
            <a:r>
              <a:rPr lang="pt-BR" b="1" dirty="0" smtClean="0"/>
              <a:t>líquido de suspensão: constituído geralmente por água destilada ou solução salina fisiológica, podendo conter </a:t>
            </a:r>
            <a:r>
              <a:rPr lang="pt-BR" sz="3400" b="1" dirty="0" smtClean="0"/>
              <a:t>proteínas e outros componentes originários dos meios de cultura ou das células utilizadas </a:t>
            </a:r>
            <a:r>
              <a:rPr lang="pt-BR" b="1" dirty="0" smtClean="0"/>
              <a:t>no processo de produção </a:t>
            </a:r>
            <a:r>
              <a:rPr lang="en-US" b="1" dirty="0" smtClean="0"/>
              <a:t>das </a:t>
            </a:r>
            <a:r>
              <a:rPr lang="en-US" b="1" dirty="0" err="1" smtClean="0"/>
              <a:t>vacinas</a:t>
            </a:r>
            <a:r>
              <a:rPr lang="en-US" dirty="0" smtClean="0"/>
              <a:t>;</a:t>
            </a:r>
          </a:p>
          <a:p>
            <a:pPr lvl="1"/>
            <a:r>
              <a:rPr lang="pt-BR" dirty="0" smtClean="0"/>
              <a:t>b) </a:t>
            </a:r>
            <a:r>
              <a:rPr lang="pt-BR" b="1" dirty="0" smtClean="0"/>
              <a:t>conservantes, estabilizadores e antibióticos: pequenas quantidades de </a:t>
            </a:r>
            <a:r>
              <a:rPr lang="pt-BR" sz="3400" b="1" dirty="0" smtClean="0"/>
              <a:t>substâncias antibióticas ou germicidas </a:t>
            </a:r>
            <a:r>
              <a:rPr lang="pt-BR" dirty="0" smtClean="0"/>
              <a:t>são incluídas na composição de vacinas para evitar o crescimento de contaminantes (bactérias e fungos);</a:t>
            </a:r>
          </a:p>
          <a:p>
            <a:pPr lvl="1"/>
            <a:r>
              <a:rPr lang="pt-BR" b="1" dirty="0" smtClean="0"/>
              <a:t>estabilizadores</a:t>
            </a:r>
            <a:r>
              <a:rPr lang="pt-BR" dirty="0" smtClean="0"/>
              <a:t> (nutrientes) são adicionados a vacinas constituídas por agentes infecciosos vivos atenuados. </a:t>
            </a:r>
            <a:r>
              <a:rPr lang="pt-BR" sz="3400" b="1" dirty="0" smtClean="0"/>
              <a:t>Reações alérgicas </a:t>
            </a:r>
            <a:r>
              <a:rPr lang="pt-BR" dirty="0" smtClean="0"/>
              <a:t>podem ocorrer se a pessoa vacinada for sensível a algum desses componentes;</a:t>
            </a:r>
          </a:p>
          <a:p>
            <a:pPr lvl="1"/>
            <a:r>
              <a:rPr lang="pt-BR" dirty="0" smtClean="0"/>
              <a:t>c) </a:t>
            </a:r>
            <a:r>
              <a:rPr lang="pt-BR" b="1" dirty="0" smtClean="0"/>
              <a:t>adjuvantes: </a:t>
            </a:r>
            <a:r>
              <a:rPr lang="pt-BR" sz="3400" b="1" dirty="0" smtClean="0"/>
              <a:t>compostos contendo alumínio </a:t>
            </a:r>
            <a:r>
              <a:rPr lang="pt-BR" b="1" dirty="0" smtClean="0"/>
              <a:t>são comumente utilizados </a:t>
            </a:r>
            <a:r>
              <a:rPr lang="pt-BR" sz="3400" b="1" dirty="0" smtClean="0"/>
              <a:t>para aumentar o poder imunogênico </a:t>
            </a:r>
            <a:r>
              <a:rPr lang="pt-BR" dirty="0" smtClean="0"/>
              <a:t>de algumas vacinas</a:t>
            </a:r>
            <a:r>
              <a:rPr lang="pt-BR" b="1" dirty="0" smtClean="0"/>
              <a:t>, amplificando o estímulo provocado por esses agentes imunizantes </a:t>
            </a:r>
            <a:r>
              <a:rPr lang="pt-BR" dirty="0" smtClean="0"/>
              <a:t>(toxóide tetânico e toxóide diftérico,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).</a:t>
            </a:r>
          </a:p>
          <a:p>
            <a:pPr lvl="1" algn="r">
              <a:buNone/>
            </a:pPr>
            <a:r>
              <a:rPr lang="en-US" b="1" i="1" dirty="0" err="1" smtClean="0"/>
              <a:t>Funasa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 smtClean="0"/>
              <a:t>VACINA QUADRIVALENTE CONTRA PAPILOMA VÍRUS HUMANO – 9 ANOS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9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13 anos 11 meses e 29 dias </a:t>
            </a:r>
          </a:p>
          <a:p>
            <a:r>
              <a:rPr lang="pt-BR" dirty="0" smtClean="0"/>
              <a:t>Quantidade de dose possui o frasco: unidose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imunização ativa contra os tipos de HPV 6, 11, 16 e 18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vermelhidão no local da injeção, hematomas, prurido (coceira), inchaço e dor local. Pode ocorrer uma inflamação local chamada celulite e, nesse caso, um serviço de saúde deverá ser procurado; dor de cabeça; febre; náuseas. 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VACINAS DISPONÍVEIS NA REDE PÚBLICA – CALENDÁRIO DO ADOLESCENTE – 11 A 19 ANOS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dT – UMA DOSE A CADA 10 ANOS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7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máxima:49 anos 11 meses e 29 dias </a:t>
            </a:r>
          </a:p>
          <a:p>
            <a:r>
              <a:rPr lang="pt-BR" dirty="0" smtClean="0"/>
              <a:t>Quantidade de dose possui o frasco: 10 doses </a:t>
            </a:r>
          </a:p>
          <a:p>
            <a:r>
              <a:rPr lang="pt-BR" b="1" dirty="0" smtClean="0"/>
              <a:t>Doenças imunopreveníveis: </a:t>
            </a:r>
            <a:r>
              <a:rPr lang="pt-BR" dirty="0" smtClean="0"/>
              <a:t>tétano e difteria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Efeitos adversos:</a:t>
            </a:r>
            <a:r>
              <a:rPr lang="pt-BR" dirty="0" smtClean="0"/>
              <a:t> Dor, edema, eritema e febre (notificar e investigar eventos muito intensos); </a:t>
            </a:r>
            <a:r>
              <a:rPr lang="pt-BR" b="1" dirty="0" smtClean="0"/>
              <a:t>reação anafilática </a:t>
            </a:r>
            <a:r>
              <a:rPr lang="pt-BR" dirty="0" smtClean="0"/>
              <a:t>(notificar e investigar, contraindica doses subsequentes); </a:t>
            </a:r>
            <a:r>
              <a:rPr lang="pt-BR" b="1" dirty="0" smtClean="0"/>
              <a:t>Síndrome de Guillain Barré </a:t>
            </a:r>
            <a:r>
              <a:rPr lang="pt-BR" dirty="0" smtClean="0"/>
              <a:t>– extremamente rara (notificar e investigar, tratamento especializado, contraindica doses subsequentes); </a:t>
            </a:r>
            <a:r>
              <a:rPr lang="pt-BR" b="1" dirty="0" smtClean="0"/>
              <a:t>Neuropatia periférica </a:t>
            </a:r>
            <a:r>
              <a:rPr lang="pt-BR" dirty="0" smtClean="0"/>
              <a:t>(notificar e investigar, tratamento especializado, contraindica doses subsequentes). 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anchor="ctr">
            <a:normAutofit/>
          </a:bodyPr>
          <a:lstStyle/>
          <a:p>
            <a:r>
              <a:rPr lang="en-US" sz="4800" dirty="0" err="1" smtClean="0"/>
              <a:t>Fatos</a:t>
            </a:r>
            <a:r>
              <a:rPr lang="en-US" sz="4800" dirty="0" smtClean="0"/>
              <a:t> </a:t>
            </a:r>
            <a:r>
              <a:rPr lang="en-US" sz="4800" dirty="0" err="1" smtClean="0"/>
              <a:t>sobre</a:t>
            </a:r>
            <a:r>
              <a:rPr lang="en-US" sz="4800" dirty="0" smtClean="0"/>
              <a:t> </a:t>
            </a:r>
            <a:r>
              <a:rPr lang="en-US" sz="4800" dirty="0" err="1" smtClean="0"/>
              <a:t>vacinas</a:t>
            </a:r>
            <a:endParaRPr lang="en-US" sz="4800" dirty="0" smtClean="0"/>
          </a:p>
          <a:p>
            <a:pPr lvl="1"/>
            <a:r>
              <a:rPr lang="en-US" sz="4400" dirty="0" err="1" smtClean="0"/>
              <a:t>Componentes</a:t>
            </a:r>
            <a:endParaRPr lang="en-US" sz="4400" dirty="0" smtClean="0"/>
          </a:p>
          <a:p>
            <a:pPr lvl="1"/>
            <a:r>
              <a:rPr lang="en-US" sz="4400" dirty="0" err="1" smtClean="0"/>
              <a:t>Ativação</a:t>
            </a:r>
            <a:r>
              <a:rPr lang="en-US" sz="4400" dirty="0" smtClean="0"/>
              <a:t> </a:t>
            </a:r>
            <a:r>
              <a:rPr lang="en-US" sz="4400" dirty="0" err="1" smtClean="0"/>
              <a:t>microglial</a:t>
            </a:r>
            <a:r>
              <a:rPr lang="en-US" sz="4400" dirty="0" smtClean="0"/>
              <a:t> e </a:t>
            </a:r>
            <a:r>
              <a:rPr lang="en-US" sz="4400" dirty="0" err="1" smtClean="0"/>
              <a:t>autismo</a:t>
            </a:r>
            <a:r>
              <a:rPr lang="en-US" sz="4400" dirty="0" smtClean="0"/>
              <a:t>  </a:t>
            </a:r>
            <a:endParaRPr lang="en-US" sz="44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Sarampo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anchor="ctr">
            <a:normAutofit/>
          </a:bodyPr>
          <a:lstStyle/>
          <a:p>
            <a:r>
              <a:rPr lang="pt-BR" dirty="0" smtClean="0"/>
              <a:t>Enfatiza-se o fato de que a vacina diminuiu a incidência de sarampo em nível mundial.</a:t>
            </a:r>
          </a:p>
          <a:p>
            <a:r>
              <a:rPr lang="pt-BR" dirty="0" smtClean="0"/>
              <a:t>Mas não é exposto o fato de maiores riscos de ser hospitalizado, ter convulsões epilépticas, alergias, câncer, doenças cardiovasculares, porque suprime a habilidade do corpo de se defender contra estas doenças, quando o indivíduo é exposto a elas na infância. </a:t>
            </a:r>
            <a:endParaRPr lang="en-US" dirty="0" smtClean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Algumas vacinas que não estimulam o sistema imunológico por si, é necessário acrescentar alumínio</a:t>
            </a:r>
            <a:endParaRPr lang="en-US" dirty="0" smtClean="0"/>
          </a:p>
          <a:p>
            <a:r>
              <a:rPr lang="pt-BR" dirty="0" smtClean="0"/>
              <a:t>Pólio, vacinas para gripe e DTP são vírus inativados, mortos.</a:t>
            </a:r>
            <a:endParaRPr lang="en-US" dirty="0" smtClean="0"/>
          </a:p>
          <a:p>
            <a:r>
              <a:rPr lang="en-US" dirty="0" smtClean="0"/>
              <a:t>MMR, </a:t>
            </a:r>
            <a:r>
              <a:rPr lang="en-US" dirty="0" err="1" smtClean="0"/>
              <a:t>parotidite</a:t>
            </a:r>
            <a:r>
              <a:rPr lang="en-US" dirty="0" smtClean="0"/>
              <a:t>, </a:t>
            </a:r>
            <a:r>
              <a:rPr lang="en-US" dirty="0" err="1" smtClean="0"/>
              <a:t>catapora</a:t>
            </a:r>
            <a:r>
              <a:rPr lang="en-US" dirty="0" smtClean="0"/>
              <a:t>, </a:t>
            </a:r>
            <a:r>
              <a:rPr lang="en-US" dirty="0" err="1" smtClean="0"/>
              <a:t>rubéola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compostas</a:t>
            </a:r>
            <a:r>
              <a:rPr lang="en-US" dirty="0" smtClean="0"/>
              <a:t> de </a:t>
            </a:r>
            <a:r>
              <a:rPr lang="en-US" dirty="0" err="1" smtClean="0"/>
              <a:t>vírus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evolução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quantidade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pt-BR" dirty="0" smtClean="0"/>
              <a:t>Em 1968 havia 3 vacinas diferentes para estarmos completamente vacinados. </a:t>
            </a:r>
          </a:p>
          <a:p>
            <a:pPr lvl="0"/>
            <a:r>
              <a:rPr lang="pt-BR" dirty="0" smtClean="0"/>
              <a:t>Agora, nos EUA, 69 injeções diferentes, de 16 vacinas do nascimento até aos 18 anos.</a:t>
            </a:r>
            <a:endParaRPr lang="en-US" dirty="0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Questionamento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pt-BR" dirty="0" smtClean="0"/>
              <a:t>As crianças são mais saudáveis hoje em dia, com tantas vacinas?</a:t>
            </a:r>
            <a:endParaRPr lang="en-US" dirty="0" smtClean="0"/>
          </a:p>
          <a:p>
            <a:pPr lvl="0"/>
            <a:r>
              <a:rPr lang="pt-BR" dirty="0" smtClean="0"/>
              <a:t>Aumentaram as incidências de autismo, diabetes I, doenças autoimunes, desordens inflamatórias intestinais, asma, dificuldades de aprendizagem, artrite reumatoide, epilepsia.</a:t>
            </a:r>
          </a:p>
          <a:p>
            <a:r>
              <a:rPr lang="pt-BR" dirty="0" smtClean="0"/>
              <a:t>Em 1989 começaram diferentes doenças infantis, e tudo indica que é consequência do uso do Timerosal (etil-mercúrio) e alumínio e outros adjuvantes.</a:t>
            </a:r>
            <a:endParaRPr lang="en-US" dirty="0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Vacinação e autismo nas mídias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pt-BR" dirty="0" smtClean="0"/>
              <a:t>A sociedade de risco midiatizada, o movimento antivacinação e o risco do autismo - Ciência &amp; Saúde Coletiva, vol. 20, núm. 2, febrero, 2015, pp. 607-616. Associação Brasileira de Pós-Graduação em Saúde Coletiva - </a:t>
            </a:r>
            <a:r>
              <a:rPr lang="en-US" dirty="0" smtClean="0"/>
              <a:t>Rio de Janeiro, </a:t>
            </a:r>
            <a:r>
              <a:rPr lang="en-US" dirty="0" err="1" smtClean="0"/>
              <a:t>Brasil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 anchor="ctr">
            <a:normAutofit lnSpcReduction="10000"/>
          </a:bodyPr>
          <a:lstStyle/>
          <a:p>
            <a:pPr marL="0" indent="457200">
              <a:buNone/>
            </a:pPr>
            <a:r>
              <a:rPr lang="pt-BR" dirty="0" smtClean="0"/>
              <a:t>Ha quase tres decadas ja se percebem destaques na midia sobre eventos adversos ligados a </a:t>
            </a:r>
            <a:r>
              <a:rPr lang="en-US" dirty="0" err="1" smtClean="0"/>
              <a:t>imunizacao</a:t>
            </a:r>
            <a:r>
              <a:rPr lang="en-US" dirty="0" smtClean="0"/>
              <a:t> contra a </a:t>
            </a:r>
            <a:r>
              <a:rPr lang="en-US" dirty="0" err="1" smtClean="0"/>
              <a:t>Difteria</a:t>
            </a:r>
            <a:r>
              <a:rPr lang="en-US" dirty="0" smtClean="0"/>
              <a:t>/</a:t>
            </a:r>
            <a:r>
              <a:rPr lang="en-US" dirty="0" err="1" smtClean="0"/>
              <a:t>tetano</a:t>
            </a:r>
            <a:r>
              <a:rPr lang="en-US" dirty="0" smtClean="0"/>
              <a:t>/</a:t>
            </a:r>
            <a:r>
              <a:rPr lang="en-US" dirty="0" err="1" smtClean="0"/>
              <a:t>coqueluche</a:t>
            </a:r>
            <a:r>
              <a:rPr lang="en-US" dirty="0" smtClean="0"/>
              <a:t>, a </a:t>
            </a:r>
            <a:r>
              <a:rPr lang="en-US" dirty="0" err="1" smtClean="0"/>
              <a:t>hepatite</a:t>
            </a:r>
            <a:r>
              <a:rPr lang="en-US" dirty="0" smtClean="0"/>
              <a:t> B e, </a:t>
            </a:r>
            <a:r>
              <a:rPr lang="en-US" dirty="0" err="1" smtClean="0"/>
              <a:t>principalmente</a:t>
            </a:r>
            <a:r>
              <a:rPr lang="en-US" dirty="0" smtClean="0"/>
              <a:t>, a </a:t>
            </a: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triplice</a:t>
            </a:r>
            <a:r>
              <a:rPr lang="en-US" dirty="0" smtClean="0"/>
              <a:t> </a:t>
            </a:r>
            <a:r>
              <a:rPr lang="pt-BR" dirty="0" smtClean="0"/>
              <a:t>(MMR em paises de lingua inglesa), que talvez tenham influenciado a “aversao filosofica” dos pais que aderiram ao movimento antivacinacao.</a:t>
            </a:r>
          </a:p>
          <a:p>
            <a:pPr marL="0" indent="457200">
              <a:buNone/>
            </a:pPr>
            <a:r>
              <a:rPr lang="pt-BR" dirty="0" smtClean="0"/>
              <a:t>Talvez o tema mais polemico e de maior </a:t>
            </a:r>
            <a:r>
              <a:rPr lang="en-US" dirty="0" err="1" smtClean="0"/>
              <a:t>repercussao</a:t>
            </a:r>
            <a:r>
              <a:rPr lang="en-US" dirty="0" smtClean="0"/>
              <a:t>, </a:t>
            </a:r>
            <a:r>
              <a:rPr lang="en-US" dirty="0" err="1" smtClean="0"/>
              <a:t>embora</a:t>
            </a:r>
            <a:r>
              <a:rPr lang="en-US" dirty="0" smtClean="0"/>
              <a:t> </a:t>
            </a:r>
            <a:r>
              <a:rPr lang="en-US" dirty="0" err="1" smtClean="0"/>
              <a:t>suficientemente</a:t>
            </a:r>
            <a:r>
              <a:rPr lang="en-US" dirty="0" smtClean="0"/>
              <a:t> </a:t>
            </a:r>
            <a:r>
              <a:rPr lang="en-US" dirty="0" err="1" smtClean="0"/>
              <a:t>estudado</a:t>
            </a:r>
            <a:r>
              <a:rPr lang="en-US" dirty="0" smtClean="0"/>
              <a:t> </a:t>
            </a:r>
            <a:r>
              <a:rPr lang="pt-BR" dirty="0" smtClean="0"/>
              <a:t>ha mais de uma decada, envolva a associacao </a:t>
            </a:r>
            <a:r>
              <a:rPr lang="en-US" dirty="0" smtClean="0"/>
              <a:t>entre a </a:t>
            </a: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triplice</a:t>
            </a:r>
            <a:r>
              <a:rPr lang="en-US" dirty="0" smtClean="0"/>
              <a:t> contra </a:t>
            </a:r>
            <a:r>
              <a:rPr lang="en-US" dirty="0" err="1" smtClean="0"/>
              <a:t>sarampo</a:t>
            </a:r>
            <a:r>
              <a:rPr lang="en-US" dirty="0" smtClean="0"/>
              <a:t>, </a:t>
            </a:r>
            <a:r>
              <a:rPr lang="en-US" dirty="0" err="1" smtClean="0"/>
              <a:t>caxumba</a:t>
            </a:r>
            <a:r>
              <a:rPr lang="en-US" dirty="0" smtClean="0"/>
              <a:t> e </a:t>
            </a:r>
            <a:r>
              <a:rPr lang="en-US" dirty="0" err="1" smtClean="0"/>
              <a:t>rubeola</a:t>
            </a:r>
            <a:r>
              <a:rPr lang="en-US" dirty="0" smtClean="0"/>
              <a:t> (MMR) e o </a:t>
            </a:r>
            <a:r>
              <a:rPr lang="en-US" dirty="0" err="1" smtClean="0"/>
              <a:t>autismo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 anchor="ctr">
            <a:normAutofit fontScale="92500" lnSpcReduction="10000"/>
          </a:bodyPr>
          <a:lstStyle/>
          <a:p>
            <a:pPr marL="0" indent="457200">
              <a:buNone/>
            </a:pPr>
            <a:r>
              <a:rPr lang="pt-BR" dirty="0" smtClean="0"/>
              <a:t>Desde os trabalhos pioneiros de Kanner e</a:t>
            </a:r>
          </a:p>
          <a:p>
            <a:pPr>
              <a:buNone/>
            </a:pPr>
            <a:r>
              <a:rPr lang="pt-BR" dirty="0" smtClean="0"/>
              <a:t>Eisenberg publicados ha mais de meio seculo,</a:t>
            </a:r>
          </a:p>
          <a:p>
            <a:pPr>
              <a:buNone/>
            </a:pPr>
            <a:r>
              <a:rPr lang="pt-BR" b="1" u="sng" dirty="0" smtClean="0"/>
              <a:t>as manifestacoes relacionadas a sindrome crescem</a:t>
            </a:r>
          </a:p>
          <a:p>
            <a:pPr>
              <a:buNone/>
            </a:pPr>
            <a:r>
              <a:rPr lang="pt-BR" b="1" u="sng" dirty="0" smtClean="0"/>
              <a:t>em prevalencia, gracas aos instrumentos</a:t>
            </a:r>
          </a:p>
          <a:p>
            <a:pPr>
              <a:buNone/>
            </a:pPr>
            <a:r>
              <a:rPr lang="pt-BR" b="1" u="sng" dirty="0" smtClean="0"/>
              <a:t>de diagnostico e identificacao precoce</a:t>
            </a:r>
            <a:r>
              <a:rPr lang="pt-BR" dirty="0" smtClean="0"/>
              <a:t>. Os sinais</a:t>
            </a:r>
          </a:p>
          <a:p>
            <a:pPr>
              <a:buNone/>
            </a:pPr>
            <a:r>
              <a:rPr lang="pt-BR" dirty="0" smtClean="0"/>
              <a:t>usualmente aparecem no primeiro ano de vida e</a:t>
            </a:r>
          </a:p>
          <a:p>
            <a:pPr marL="0" indent="0">
              <a:buNone/>
            </a:pPr>
            <a:r>
              <a:rPr lang="pt-BR" dirty="0" smtClean="0"/>
              <a:t>sempre antes dos tres anos, epoca na qual e administrada a maioria das vacinas. A condicao e duas a quatro vezes mais prevalente em meninos, o</a:t>
            </a:r>
          </a:p>
          <a:p>
            <a:pPr>
              <a:buNone/>
            </a:pP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explicaria</a:t>
            </a:r>
            <a:r>
              <a:rPr lang="en-US" dirty="0" smtClean="0"/>
              <a:t> a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referida</a:t>
            </a:r>
            <a:r>
              <a:rPr lang="en-US" dirty="0" smtClean="0"/>
              <a:t> </a:t>
            </a:r>
            <a:r>
              <a:rPr lang="en-US" dirty="0" err="1" smtClean="0"/>
              <a:t>insuficiente</a:t>
            </a:r>
            <a:r>
              <a:rPr lang="en-US" dirty="0" smtClean="0"/>
              <a:t> </a:t>
            </a:r>
            <a:r>
              <a:rPr lang="en-US" dirty="0" err="1" smtClean="0"/>
              <a:t>imunizacao</a:t>
            </a:r>
            <a:endParaRPr lang="en-US" dirty="0" smtClean="0"/>
          </a:p>
          <a:p>
            <a:pPr>
              <a:buNone/>
            </a:pPr>
            <a:r>
              <a:rPr lang="pt-BR" dirty="0" smtClean="0"/>
              <a:t>destes, assim como a teoria que suporta os</a:t>
            </a:r>
          </a:p>
          <a:p>
            <a:pPr>
              <a:buNone/>
            </a:pPr>
            <a:r>
              <a:rPr lang="en-US" dirty="0" err="1" smtClean="0"/>
              <a:t>inibidores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testosterona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Excipientes</a:t>
            </a:r>
            <a:r>
              <a:rPr lang="en-US" dirty="0" smtClean="0"/>
              <a:t> e </a:t>
            </a:r>
            <a:r>
              <a:rPr lang="en-US" dirty="0" err="1" smtClean="0"/>
              <a:t>meios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562600"/>
          </a:xfrm>
        </p:spPr>
        <p:txBody>
          <a:bodyPr>
            <a:noAutofit/>
          </a:bodyPr>
          <a:lstStyle/>
          <a:p>
            <a:endParaRPr lang="en-US" sz="2100" dirty="0" smtClean="0"/>
          </a:p>
          <a:p>
            <a:r>
              <a:rPr lang="en-US" sz="2100" b="1" dirty="0" err="1" smtClean="0"/>
              <a:t>Conservantes</a:t>
            </a:r>
            <a:r>
              <a:rPr lang="en-US" sz="2100" dirty="0" smtClean="0"/>
              <a:t> –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prevenir</a:t>
            </a:r>
            <a:r>
              <a:rPr lang="en-US" sz="2100" dirty="0" smtClean="0"/>
              <a:t> </a:t>
            </a:r>
            <a:r>
              <a:rPr lang="en-US" sz="2100" dirty="0" err="1" smtClean="0"/>
              <a:t>contaminação</a:t>
            </a:r>
            <a:r>
              <a:rPr lang="en-US" sz="2100" dirty="0" smtClean="0"/>
              <a:t>. </a:t>
            </a:r>
            <a:r>
              <a:rPr lang="en-US" sz="2100" dirty="0" err="1" smtClean="0"/>
              <a:t>Exemplo</a:t>
            </a:r>
            <a:r>
              <a:rPr lang="en-US" sz="2100" dirty="0" smtClean="0"/>
              <a:t>: </a:t>
            </a:r>
            <a:r>
              <a:rPr lang="en-US" sz="2100" b="1" dirty="0" err="1" smtClean="0"/>
              <a:t>timerosal</a:t>
            </a:r>
            <a:r>
              <a:rPr lang="en-US" sz="2100" dirty="0" smtClean="0"/>
              <a:t> (</a:t>
            </a:r>
            <a:r>
              <a:rPr lang="en-US" sz="2100" dirty="0" err="1" smtClean="0"/>
              <a:t>etil-mercúrio</a:t>
            </a:r>
            <a:r>
              <a:rPr lang="en-US" sz="2100" dirty="0" smtClean="0"/>
              <a:t>).</a:t>
            </a:r>
          </a:p>
          <a:p>
            <a:r>
              <a:rPr lang="en-US" sz="2100" b="1" dirty="0" err="1" smtClean="0"/>
              <a:t>Adjuvantes</a:t>
            </a:r>
            <a:r>
              <a:rPr lang="en-US" sz="2100" dirty="0" smtClean="0"/>
              <a:t> – </a:t>
            </a:r>
            <a:r>
              <a:rPr lang="en-US" sz="2100" dirty="0" err="1" smtClean="0"/>
              <a:t>ajudam</a:t>
            </a:r>
            <a:r>
              <a:rPr lang="en-US" sz="2100" dirty="0" smtClean="0"/>
              <a:t> a </a:t>
            </a:r>
            <a:r>
              <a:rPr lang="en-US" sz="2100" dirty="0" err="1" smtClean="0"/>
              <a:t>estimular</a:t>
            </a:r>
            <a:r>
              <a:rPr lang="en-US" sz="2100" dirty="0" smtClean="0"/>
              <a:t> </a:t>
            </a:r>
            <a:r>
              <a:rPr lang="en-US" sz="2100" dirty="0" err="1" smtClean="0"/>
              <a:t>uma</a:t>
            </a:r>
            <a:r>
              <a:rPr lang="en-US" sz="2100" dirty="0" smtClean="0"/>
              <a:t> </a:t>
            </a:r>
            <a:r>
              <a:rPr lang="en-US" sz="2100" dirty="0" err="1" smtClean="0"/>
              <a:t>resposta</a:t>
            </a:r>
            <a:r>
              <a:rPr lang="en-US" sz="2100" dirty="0" smtClean="0"/>
              <a:t> </a:t>
            </a:r>
            <a:r>
              <a:rPr lang="en-US" sz="2100" dirty="0" err="1" smtClean="0"/>
              <a:t>imune</a:t>
            </a:r>
            <a:r>
              <a:rPr lang="en-US" sz="2100" dirty="0" smtClean="0"/>
              <a:t> </a:t>
            </a:r>
            <a:r>
              <a:rPr lang="en-US" sz="2100" dirty="0" err="1" smtClean="0"/>
              <a:t>mais</a:t>
            </a:r>
            <a:r>
              <a:rPr lang="en-US" sz="2100" dirty="0" smtClean="0"/>
              <a:t> forte. </a:t>
            </a:r>
            <a:r>
              <a:rPr lang="en-US" sz="2100" dirty="0" err="1" smtClean="0"/>
              <a:t>Exemplo</a:t>
            </a:r>
            <a:r>
              <a:rPr lang="en-US" sz="2100" dirty="0" smtClean="0"/>
              <a:t>: </a:t>
            </a:r>
            <a:r>
              <a:rPr lang="en-US" sz="2100" dirty="0" err="1" smtClean="0"/>
              <a:t>sai</a:t>
            </a:r>
            <a:r>
              <a:rPr lang="en-US" sz="2100" dirty="0" smtClean="0"/>
              <a:t> de </a:t>
            </a:r>
            <a:r>
              <a:rPr lang="en-US" sz="2100" b="1" dirty="0" err="1" smtClean="0"/>
              <a:t>alumínio</a:t>
            </a:r>
            <a:r>
              <a:rPr lang="en-US" sz="2100" dirty="0" smtClean="0"/>
              <a:t>.</a:t>
            </a:r>
          </a:p>
          <a:p>
            <a:r>
              <a:rPr lang="en-US" sz="2100" b="1" dirty="0" err="1" smtClean="0"/>
              <a:t>Estabilizadores</a:t>
            </a:r>
            <a:r>
              <a:rPr lang="en-US" sz="2100" b="1" dirty="0" smtClean="0"/>
              <a:t> </a:t>
            </a:r>
            <a:r>
              <a:rPr lang="en-US" sz="2100" dirty="0" smtClean="0"/>
              <a:t>– </a:t>
            </a:r>
            <a:r>
              <a:rPr lang="en-US" sz="2100" dirty="0" err="1" smtClean="0"/>
              <a:t>estabilizar</a:t>
            </a:r>
            <a:r>
              <a:rPr lang="en-US" sz="2100" dirty="0" smtClean="0"/>
              <a:t>, </a:t>
            </a:r>
            <a:r>
              <a:rPr lang="en-US" sz="2100" dirty="0" err="1" smtClean="0"/>
              <a:t>manter</a:t>
            </a:r>
            <a:r>
              <a:rPr lang="en-US" sz="2100" dirty="0" smtClean="0"/>
              <a:t> a </a:t>
            </a:r>
            <a:r>
              <a:rPr lang="en-US" sz="2100" dirty="0" err="1" smtClean="0"/>
              <a:t>vacina</a:t>
            </a:r>
            <a:r>
              <a:rPr lang="en-US" sz="2100" dirty="0" smtClean="0"/>
              <a:t> </a:t>
            </a:r>
            <a:r>
              <a:rPr lang="en-US" sz="2100" dirty="0" err="1" smtClean="0"/>
              <a:t>potente</a:t>
            </a:r>
            <a:r>
              <a:rPr lang="en-US" sz="2100" dirty="0" smtClean="0"/>
              <a:t> </a:t>
            </a:r>
            <a:r>
              <a:rPr lang="en-US" sz="2100" dirty="0" err="1" smtClean="0"/>
              <a:t>durante</a:t>
            </a:r>
            <a:r>
              <a:rPr lang="en-US" sz="2100" dirty="0" smtClean="0"/>
              <a:t> </a:t>
            </a:r>
            <a:r>
              <a:rPr lang="en-US" sz="2100" dirty="0" err="1" smtClean="0"/>
              <a:t>transporte</a:t>
            </a:r>
            <a:r>
              <a:rPr lang="en-US" sz="2100" dirty="0" smtClean="0"/>
              <a:t> e </a:t>
            </a:r>
            <a:r>
              <a:rPr lang="en-US" sz="2100" dirty="0" err="1" smtClean="0"/>
              <a:t>armazenamento</a:t>
            </a:r>
            <a:r>
              <a:rPr lang="en-US" sz="2100" dirty="0" smtClean="0"/>
              <a:t>. </a:t>
            </a:r>
            <a:r>
              <a:rPr lang="en-US" sz="2100" dirty="0" err="1" smtClean="0"/>
              <a:t>Exemplo</a:t>
            </a:r>
            <a:r>
              <a:rPr lang="en-US" sz="2100" dirty="0" smtClean="0"/>
              <a:t>: </a:t>
            </a:r>
            <a:r>
              <a:rPr lang="en-US" sz="2100" dirty="0" err="1" smtClean="0"/>
              <a:t>açucares</a:t>
            </a:r>
            <a:r>
              <a:rPr lang="en-US" sz="2100" dirty="0" smtClean="0"/>
              <a:t> </a:t>
            </a:r>
            <a:r>
              <a:rPr lang="en-US" sz="2100" dirty="0" err="1" smtClean="0"/>
              <a:t>ou</a:t>
            </a:r>
            <a:r>
              <a:rPr lang="en-US" sz="2100" dirty="0" smtClean="0"/>
              <a:t> </a:t>
            </a:r>
            <a:r>
              <a:rPr lang="en-US" sz="2100" dirty="0" err="1" smtClean="0"/>
              <a:t>gelatina</a:t>
            </a:r>
            <a:r>
              <a:rPr lang="en-US" sz="2100" dirty="0" smtClean="0"/>
              <a:t>. </a:t>
            </a:r>
          </a:p>
          <a:p>
            <a:r>
              <a:rPr lang="en-US" sz="2100" dirty="0" err="1" smtClean="0"/>
              <a:t>Outros</a:t>
            </a:r>
            <a:r>
              <a:rPr lang="en-US" sz="2100" dirty="0" smtClean="0"/>
              <a:t> </a:t>
            </a:r>
            <a:r>
              <a:rPr lang="en-US" sz="2100" dirty="0" err="1" smtClean="0"/>
              <a:t>são</a:t>
            </a:r>
            <a:r>
              <a:rPr lang="en-US" sz="2100" dirty="0" smtClean="0"/>
              <a:t> </a:t>
            </a:r>
            <a:r>
              <a:rPr lang="en-US" sz="2100" dirty="0" err="1" smtClean="0"/>
              <a:t>insignificantes</a:t>
            </a:r>
            <a:r>
              <a:rPr lang="en-US" sz="2100" dirty="0" smtClean="0"/>
              <a:t> </a:t>
            </a:r>
            <a:r>
              <a:rPr lang="en-US" sz="2100" dirty="0" err="1" smtClean="0"/>
              <a:t>quantidades</a:t>
            </a:r>
            <a:r>
              <a:rPr lang="en-US" sz="2100" dirty="0" smtClean="0"/>
              <a:t> de </a:t>
            </a:r>
            <a:r>
              <a:rPr lang="en-US" sz="2100" dirty="0" err="1" smtClean="0"/>
              <a:t>materiais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foram</a:t>
            </a:r>
            <a:r>
              <a:rPr lang="en-US" sz="2100" dirty="0" smtClean="0"/>
              <a:t> </a:t>
            </a:r>
            <a:r>
              <a:rPr lang="en-US" sz="2100" dirty="0" err="1" smtClean="0"/>
              <a:t>usados</a:t>
            </a:r>
            <a:r>
              <a:rPr lang="en-US" sz="2100" dirty="0" smtClean="0"/>
              <a:t> </a:t>
            </a:r>
            <a:r>
              <a:rPr lang="en-US" sz="2100" dirty="0" err="1" smtClean="0"/>
              <a:t>durante</a:t>
            </a:r>
            <a:r>
              <a:rPr lang="en-US" sz="2100" dirty="0" smtClean="0"/>
              <a:t> o </a:t>
            </a:r>
            <a:r>
              <a:rPr lang="en-US" sz="2100" dirty="0" err="1" smtClean="0"/>
              <a:t>processo</a:t>
            </a:r>
            <a:r>
              <a:rPr lang="en-US" sz="2100" dirty="0" smtClean="0"/>
              <a:t> de </a:t>
            </a:r>
            <a:r>
              <a:rPr lang="en-US" sz="2100" dirty="0" err="1" smtClean="0"/>
              <a:t>manufatura</a:t>
            </a:r>
            <a:r>
              <a:rPr lang="en-US" sz="2100" dirty="0" smtClean="0"/>
              <a:t>, e </a:t>
            </a:r>
            <a:r>
              <a:rPr lang="en-US" sz="2100" dirty="0" err="1" smtClean="0"/>
              <a:t>então</a:t>
            </a:r>
            <a:r>
              <a:rPr lang="en-US" sz="2100" dirty="0" smtClean="0"/>
              <a:t> </a:t>
            </a:r>
            <a:r>
              <a:rPr lang="en-US" sz="2100" dirty="0" err="1" smtClean="0"/>
              <a:t>removidos</a:t>
            </a:r>
            <a:r>
              <a:rPr lang="en-US" sz="2100" dirty="0" smtClean="0"/>
              <a:t>. Estes </a:t>
            </a:r>
            <a:r>
              <a:rPr lang="en-US" sz="2100" dirty="0" err="1" smtClean="0"/>
              <a:t>incluem</a:t>
            </a:r>
            <a:r>
              <a:rPr lang="en-US" sz="2100" dirty="0" smtClean="0"/>
              <a:t>: </a:t>
            </a:r>
          </a:p>
          <a:p>
            <a:r>
              <a:rPr lang="en-US" sz="2100" dirty="0" err="1" smtClean="0"/>
              <a:t>Materiais</a:t>
            </a:r>
            <a:r>
              <a:rPr lang="en-US" sz="2100" dirty="0" smtClean="0"/>
              <a:t> de </a:t>
            </a:r>
            <a:r>
              <a:rPr lang="en-US" sz="2100" dirty="0" err="1" smtClean="0"/>
              <a:t>cultura</a:t>
            </a:r>
            <a:r>
              <a:rPr lang="en-US" sz="2100" dirty="0" smtClean="0"/>
              <a:t> de </a:t>
            </a:r>
            <a:r>
              <a:rPr lang="en-US" sz="2100" dirty="0" err="1" smtClean="0"/>
              <a:t>células</a:t>
            </a:r>
            <a:r>
              <a:rPr lang="en-US" sz="2100" dirty="0" smtClean="0"/>
              <a:t>, </a:t>
            </a:r>
            <a:r>
              <a:rPr lang="en-US" sz="2100" dirty="0" err="1" smtClean="0"/>
              <a:t>usadas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crescer</a:t>
            </a:r>
            <a:r>
              <a:rPr lang="en-US" sz="2100" dirty="0" smtClean="0"/>
              <a:t> </a:t>
            </a:r>
            <a:r>
              <a:rPr lang="en-US" sz="2100" dirty="0" err="1" smtClean="0"/>
              <a:t>os</a:t>
            </a:r>
            <a:r>
              <a:rPr lang="en-US" sz="2100" dirty="0" smtClean="0"/>
              <a:t> </a:t>
            </a:r>
            <a:r>
              <a:rPr lang="en-US" sz="2100" dirty="0" err="1" smtClean="0"/>
              <a:t>antígenos</a:t>
            </a:r>
            <a:r>
              <a:rPr lang="en-US" sz="2100" dirty="0" smtClean="0"/>
              <a:t> das </a:t>
            </a:r>
            <a:r>
              <a:rPr lang="en-US" sz="2100" dirty="0" err="1" smtClean="0"/>
              <a:t>vacinas</a:t>
            </a:r>
            <a:r>
              <a:rPr lang="en-US" sz="2100" dirty="0" smtClean="0"/>
              <a:t>. </a:t>
            </a:r>
            <a:r>
              <a:rPr lang="en-US" sz="2100" dirty="0" err="1" smtClean="0"/>
              <a:t>Exemplo</a:t>
            </a:r>
            <a:r>
              <a:rPr lang="en-US" sz="2100" dirty="0" smtClean="0"/>
              <a:t>: </a:t>
            </a:r>
            <a:r>
              <a:rPr lang="en-US" sz="2100" b="1" dirty="0" err="1" smtClean="0"/>
              <a:t>proteína</a:t>
            </a:r>
            <a:r>
              <a:rPr lang="en-US" sz="2100" dirty="0" smtClean="0"/>
              <a:t> </a:t>
            </a:r>
            <a:r>
              <a:rPr lang="en-US" sz="2100" b="1" dirty="0" smtClean="0"/>
              <a:t>do</a:t>
            </a:r>
            <a:r>
              <a:rPr lang="en-US" sz="2100" dirty="0" smtClean="0"/>
              <a:t> </a:t>
            </a:r>
            <a:r>
              <a:rPr lang="en-US" sz="2100" b="1" dirty="0" err="1" smtClean="0"/>
              <a:t>ovo</a:t>
            </a:r>
            <a:r>
              <a:rPr lang="en-US" sz="2100" dirty="0" smtClean="0"/>
              <a:t>, </a:t>
            </a:r>
            <a:r>
              <a:rPr lang="en-US" sz="2100" dirty="0" err="1" smtClean="0"/>
              <a:t>várias</a:t>
            </a:r>
            <a:r>
              <a:rPr lang="en-US" sz="2100" dirty="0" smtClean="0"/>
              <a:t> </a:t>
            </a:r>
            <a:r>
              <a:rPr lang="en-US" sz="2100" dirty="0" err="1" smtClean="0"/>
              <a:t>meios</a:t>
            </a:r>
            <a:r>
              <a:rPr lang="en-US" sz="2100" dirty="0" smtClean="0"/>
              <a:t> de </a:t>
            </a:r>
            <a:r>
              <a:rPr lang="en-US" sz="2100" dirty="0" err="1" smtClean="0"/>
              <a:t>cultura</a:t>
            </a:r>
            <a:r>
              <a:rPr lang="en-US" sz="2100" dirty="0" smtClean="0"/>
              <a:t>.</a:t>
            </a:r>
          </a:p>
          <a:p>
            <a:r>
              <a:rPr lang="en-US" sz="2100" dirty="0" err="1" smtClean="0"/>
              <a:t>Ingredientes</a:t>
            </a:r>
            <a:r>
              <a:rPr lang="en-US" sz="2100" dirty="0" smtClean="0"/>
              <a:t> </a:t>
            </a:r>
            <a:r>
              <a:rPr lang="en-US" sz="2100" dirty="0" err="1" smtClean="0"/>
              <a:t>inativados</a:t>
            </a:r>
            <a:r>
              <a:rPr lang="en-US" sz="2100" dirty="0" smtClean="0"/>
              <a:t>, </a:t>
            </a:r>
            <a:r>
              <a:rPr lang="en-US" sz="2100" dirty="0" err="1" smtClean="0"/>
              <a:t>usados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matar</a:t>
            </a:r>
            <a:r>
              <a:rPr lang="en-US" sz="2100" dirty="0" smtClean="0"/>
              <a:t> </a:t>
            </a:r>
            <a:r>
              <a:rPr lang="en-US" sz="2100" dirty="0" err="1" smtClean="0"/>
              <a:t>vírus</a:t>
            </a:r>
            <a:r>
              <a:rPr lang="en-US" sz="2100" dirty="0" smtClean="0"/>
              <a:t>, </a:t>
            </a:r>
            <a:r>
              <a:rPr lang="en-US" sz="2100" dirty="0" err="1" smtClean="0"/>
              <a:t>ou</a:t>
            </a:r>
            <a:r>
              <a:rPr lang="en-US" sz="2100" dirty="0" smtClean="0"/>
              <a:t> </a:t>
            </a:r>
            <a:r>
              <a:rPr lang="en-US" sz="2100" dirty="0" err="1" smtClean="0"/>
              <a:t>toxinas</a:t>
            </a:r>
            <a:r>
              <a:rPr lang="en-US" sz="2100" dirty="0" smtClean="0"/>
              <a:t> </a:t>
            </a:r>
            <a:r>
              <a:rPr lang="en-US" sz="2100" dirty="0" err="1" smtClean="0"/>
              <a:t>inativadas</a:t>
            </a:r>
            <a:r>
              <a:rPr lang="en-US" sz="2100" dirty="0" smtClean="0"/>
              <a:t>. </a:t>
            </a:r>
            <a:r>
              <a:rPr lang="en-US" sz="2100" dirty="0" err="1" smtClean="0"/>
              <a:t>Exemplo</a:t>
            </a:r>
            <a:r>
              <a:rPr lang="en-US" sz="2100" dirty="0" smtClean="0"/>
              <a:t>: </a:t>
            </a:r>
            <a:r>
              <a:rPr lang="en-US" sz="2100" b="1" dirty="0" err="1" smtClean="0"/>
              <a:t>formaldeído</a:t>
            </a:r>
            <a:r>
              <a:rPr lang="en-US" sz="2100" b="1" dirty="0" smtClean="0"/>
              <a:t>.</a:t>
            </a:r>
            <a:r>
              <a:rPr lang="en-US" sz="2100" dirty="0" smtClean="0"/>
              <a:t> </a:t>
            </a:r>
          </a:p>
          <a:p>
            <a:r>
              <a:rPr lang="en-US" sz="2100" b="1" dirty="0" err="1" smtClean="0"/>
              <a:t>Antibióticos</a:t>
            </a:r>
            <a:r>
              <a:rPr lang="en-US" sz="2100" dirty="0" smtClean="0"/>
              <a:t>, </a:t>
            </a:r>
            <a:r>
              <a:rPr lang="en-US" sz="2100" dirty="0" err="1" smtClean="0"/>
              <a:t>usados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prevenir</a:t>
            </a:r>
            <a:r>
              <a:rPr lang="en-US" sz="2100" dirty="0" smtClean="0"/>
              <a:t> </a:t>
            </a:r>
            <a:r>
              <a:rPr lang="en-US" sz="2100" dirty="0" err="1" smtClean="0"/>
              <a:t>contaminação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</a:t>
            </a:r>
            <a:r>
              <a:rPr lang="en-US" sz="2100" dirty="0" err="1" smtClean="0"/>
              <a:t>bactéria</a:t>
            </a:r>
            <a:r>
              <a:rPr lang="en-US" sz="2100" dirty="0" smtClean="0"/>
              <a:t>. </a:t>
            </a:r>
            <a:r>
              <a:rPr lang="en-US" sz="2100" dirty="0" err="1" smtClean="0"/>
              <a:t>Exemplo</a:t>
            </a:r>
            <a:r>
              <a:rPr lang="en-US" sz="2100" dirty="0" smtClean="0"/>
              <a:t>: </a:t>
            </a:r>
            <a:r>
              <a:rPr lang="en-US" sz="2100" b="1" dirty="0" err="1" smtClean="0"/>
              <a:t>neomicina</a:t>
            </a:r>
            <a:r>
              <a:rPr lang="en-US" sz="2100" dirty="0" smtClean="0"/>
              <a:t>.  </a:t>
            </a:r>
            <a:r>
              <a:rPr lang="en-US" sz="1600" dirty="0" smtClean="0"/>
              <a:t>http://www.fda.gov/BiologicsBloodVaccines/Vaccines/ApprovedProducts/ucm093833.htm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 anchor="ctr">
            <a:normAutofit fontScale="92500" lnSpcReduction="10000"/>
          </a:bodyPr>
          <a:lstStyle/>
          <a:p>
            <a:pPr marL="0" indent="457200">
              <a:buNone/>
            </a:pPr>
            <a:r>
              <a:rPr lang="pt-BR" dirty="0" smtClean="0"/>
              <a:t>O democrata Robert F. Kennedy Jr, tambem se valendo da rede antivacinacao, publicou em 2005 o texto “Deadly Immunity”para dar suporte as suas causas, o que lhe custou muitas retificacoes em virtude de informacoes incorretas. </a:t>
            </a:r>
          </a:p>
          <a:p>
            <a:pPr marL="0" indent="457200">
              <a:buNone/>
            </a:pPr>
            <a:r>
              <a:rPr lang="pt-BR" dirty="0" smtClean="0"/>
              <a:t>Kennedy Jr. denunciara elevadas concentracoes de </a:t>
            </a:r>
            <a:r>
              <a:rPr lang="pt-BR" b="1" dirty="0" smtClean="0"/>
              <a:t>thimerosal </a:t>
            </a:r>
            <a:r>
              <a:rPr lang="pt-BR" dirty="0" smtClean="0"/>
              <a:t>(um conservante usado desde 1930) como fator de exposicao ao risco do autismo, </a:t>
            </a:r>
            <a:r>
              <a:rPr lang="en-US" dirty="0" err="1" smtClean="0"/>
              <a:t>apesar</a:t>
            </a:r>
            <a:r>
              <a:rPr lang="en-US" dirty="0" smtClean="0"/>
              <a:t> de </a:t>
            </a:r>
            <a:r>
              <a:rPr lang="en-US" dirty="0" err="1" smtClean="0"/>
              <a:t>ja</a:t>
            </a:r>
            <a:r>
              <a:rPr lang="en-US" dirty="0" smtClean="0"/>
              <a:t> se saber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b="1" dirty="0" err="1" smtClean="0"/>
              <a:t>nao</a:t>
            </a:r>
            <a:r>
              <a:rPr lang="en-US" b="1" dirty="0" smtClean="0"/>
              <a:t> se </a:t>
            </a:r>
            <a:r>
              <a:rPr lang="en-US" b="1" dirty="0" err="1" smtClean="0"/>
              <a:t>acumula</a:t>
            </a:r>
            <a:r>
              <a:rPr lang="en-US" b="1" dirty="0" smtClean="0"/>
              <a:t> </a:t>
            </a:r>
            <a:r>
              <a:rPr lang="pt-BR" b="1" dirty="0" smtClean="0"/>
              <a:t>no organismo</a:t>
            </a:r>
            <a:r>
              <a:rPr lang="pt-BR" dirty="0" smtClean="0"/>
              <a:t>, ao contrario de sua forma nociva – o metil mercurio. O Thimerosal havia sido retirado das preparacoes em 2001 e, apesar disso, a identificacao de novos casos de autismo se manteve em crescimento.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Alumínio</a:t>
            </a:r>
            <a:endParaRPr lang="en-US" sz="6600" dirty="0"/>
          </a:p>
        </p:txBody>
      </p:sp>
      <p:pic>
        <p:nvPicPr>
          <p:cNvPr id="4" name="Content Placeholder 3" descr="Ep. 2 Quantidade alumino existente por vacina 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1"/>
            <a:ext cx="8686800" cy="5257800"/>
          </a:xfr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É </a:t>
            </a:r>
            <a:r>
              <a:rPr lang="en-US" dirty="0" err="1" smtClean="0"/>
              <a:t>válido</a:t>
            </a:r>
            <a:r>
              <a:rPr lang="en-US" dirty="0" smtClean="0"/>
              <a:t> </a:t>
            </a:r>
            <a:r>
              <a:rPr lang="en-US" dirty="0" err="1" smtClean="0"/>
              <a:t>vacinar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Ep. 2 respostas imunológic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Síndrome</a:t>
            </a:r>
            <a:r>
              <a:rPr lang="en-US" dirty="0" smtClean="0"/>
              <a:t> de </a:t>
            </a:r>
            <a:r>
              <a:rPr lang="en-US" dirty="0" err="1" smtClean="0"/>
              <a:t>morte</a:t>
            </a:r>
            <a:r>
              <a:rPr lang="en-US" dirty="0" smtClean="0"/>
              <a:t> </a:t>
            </a:r>
            <a:r>
              <a:rPr lang="en-US" dirty="0" err="1" smtClean="0"/>
              <a:t>súbita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bebês</a:t>
            </a:r>
            <a:endParaRPr lang="en-US" dirty="0"/>
          </a:p>
        </p:txBody>
      </p:sp>
      <p:pic>
        <p:nvPicPr>
          <p:cNvPr id="4" name="Content Placeholder 3" descr="SIDS needs evaluation for vaccine postmort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8050085" cy="5257800"/>
          </a:xfr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Sarampo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mortal</a:t>
            </a:r>
            <a:endParaRPr lang="en-US" dirty="0"/>
          </a:p>
        </p:txBody>
      </p:sp>
      <p:pic>
        <p:nvPicPr>
          <p:cNvPr id="4" name="Content Placeholder 3" descr="Se coloca temor para vacinar, mas measles is not dead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524000"/>
            <a:ext cx="8050085" cy="5105400"/>
          </a:xfr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3255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Octovalente</a:t>
            </a:r>
            <a:r>
              <a:rPr lang="en-US" sz="3200" dirty="0" smtClean="0"/>
              <a:t> -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bebês</a:t>
            </a:r>
            <a:r>
              <a:rPr lang="en-US" sz="3200" dirty="0" smtClean="0"/>
              <a:t> de 2, 4 e 6 </a:t>
            </a:r>
            <a:r>
              <a:rPr lang="en-US" sz="3200" dirty="0" err="1" smtClean="0"/>
              <a:t>meses</a:t>
            </a:r>
            <a:r>
              <a:rPr lang="en-US" sz="3200" dirty="0" smtClean="0"/>
              <a:t> de </a:t>
            </a:r>
            <a:r>
              <a:rPr lang="en-US" sz="3200" dirty="0" err="1" smtClean="0"/>
              <a:t>idade</a:t>
            </a:r>
            <a:r>
              <a:rPr lang="en-US" sz="3200" dirty="0" smtClean="0"/>
              <a:t> – </a:t>
            </a:r>
            <a:r>
              <a:rPr lang="en-US" sz="3200" dirty="0" err="1" smtClean="0"/>
              <a:t>essa</a:t>
            </a:r>
            <a:r>
              <a:rPr lang="en-US" sz="3200" dirty="0" smtClean="0"/>
              <a:t> </a:t>
            </a:r>
            <a:r>
              <a:rPr lang="en-US" sz="3200" dirty="0" err="1" smtClean="0"/>
              <a:t>combinação</a:t>
            </a:r>
            <a:r>
              <a:rPr lang="en-US" sz="3200" dirty="0" smtClean="0"/>
              <a:t> </a:t>
            </a:r>
            <a:r>
              <a:rPr lang="en-US" sz="3200" dirty="0" err="1" smtClean="0"/>
              <a:t>nunca</a:t>
            </a:r>
            <a:r>
              <a:rPr lang="en-US" sz="3200" dirty="0" smtClean="0"/>
              <a:t> </a:t>
            </a:r>
            <a:r>
              <a:rPr lang="en-US" sz="3200" dirty="0" err="1" smtClean="0"/>
              <a:t>foi</a:t>
            </a:r>
            <a:r>
              <a:rPr lang="en-US" sz="3200" dirty="0" smtClean="0"/>
              <a:t> </a:t>
            </a:r>
            <a:r>
              <a:rPr lang="en-US" sz="3200" dirty="0" err="1" smtClean="0"/>
              <a:t>testada</a:t>
            </a:r>
            <a:r>
              <a:rPr lang="en-US" sz="3200" dirty="0" smtClean="0"/>
              <a:t> antes.</a:t>
            </a:r>
            <a:endParaRPr lang="en-US" sz="3200" dirty="0"/>
          </a:p>
        </p:txBody>
      </p:sp>
      <p:pic>
        <p:nvPicPr>
          <p:cNvPr id="6" name="Content Placeholder 5" descr="CDC combinação de 8 vacinas em 1, não testad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09" y="1447800"/>
            <a:ext cx="8755982" cy="5105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3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lendario de vacina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8600"/>
            <a:ext cx="7391399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BCG – contra </a:t>
            </a:r>
            <a:r>
              <a:rPr lang="en-US" dirty="0" err="1" smtClean="0"/>
              <a:t>tuberculose</a:t>
            </a:r>
            <a:r>
              <a:rPr lang="en-US" dirty="0" smtClean="0"/>
              <a:t> –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nascer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10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Composição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apresentação</a:t>
            </a:r>
            <a:endParaRPr lang="en-US" sz="18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A vacina contra a tuberculose é o BCG (bacilo de Calmette &amp; Guérin) liofilizado, obtido por atenuação do Mycobacterium bovis, apresentada em ampolas com </a:t>
            </a:r>
            <a:r>
              <a:rPr lang="pt-BR" sz="1800" b="1" u="sng" dirty="0" smtClean="0">
                <a:latin typeface="Andalus" pitchFamily="18" charset="-78"/>
                <a:cs typeface="Andalus" pitchFamily="18" charset="-78"/>
              </a:rPr>
              <a:t>múltiplas doses</a:t>
            </a: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Idade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aplicação</a:t>
            </a:r>
            <a:endParaRPr lang="en-US" sz="18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A partir do nascimento. ... na unidade neonatal.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Indicação</a:t>
            </a:r>
            <a:endParaRPr lang="en-US" sz="18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É indicada principalmente para prevenir as formas graves da tuberculose (miliar e meníngea) em crianças com menos de cinco anos de idade, mais freqüentes em menores de um ano.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Esquema</a:t>
            </a:r>
            <a:endParaRPr lang="en-US" sz="18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Esquema básico: uma dose, </a:t>
            </a:r>
            <a:r>
              <a:rPr lang="pt-BR" sz="1800" b="1" dirty="0" smtClean="0">
                <a:latin typeface="Andalus" pitchFamily="18" charset="-78"/>
                <a:cs typeface="Andalus" pitchFamily="18" charset="-78"/>
              </a:rPr>
              <a:t>o mais precocemente possível</a:t>
            </a: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pPr marL="0" indent="0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Revacinação: preferencialmente aos dez anos de idade.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Notas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0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Se a primeira dose for aplicada com seis anos de idade ou mais, não há necessidade de revacinação.</a:t>
            </a:r>
          </a:p>
          <a:p>
            <a:pPr marL="0" indent="0">
              <a:buNone/>
            </a:pPr>
            <a:r>
              <a:rPr lang="pt-BR" sz="1800" b="1" dirty="0" smtClean="0">
                <a:latin typeface="Andalus" pitchFamily="18" charset="-78"/>
                <a:cs typeface="Andalus" pitchFamily="18" charset="-78"/>
              </a:rPr>
              <a:t>Eventos adversos mais comuns</a:t>
            </a: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: Formação de abscesso e/ou ulceração, no local da aplicação; linfadenite regional.</a:t>
            </a:r>
            <a:endParaRPr lang="en-US" sz="1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Tuberculose</a:t>
            </a:r>
            <a:r>
              <a:rPr lang="en-US" dirty="0" smtClean="0"/>
              <a:t> – dose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nascer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anchor="ctr">
            <a:normAutofit fontScale="70000" lnSpcReduction="20000"/>
          </a:bodyPr>
          <a:lstStyle/>
          <a:p>
            <a:r>
              <a:rPr lang="pt-BR" sz="3600" dirty="0" smtClean="0"/>
              <a:t>A </a:t>
            </a:r>
            <a:r>
              <a:rPr lang="pt-BR" sz="3600" b="1" dirty="0" smtClean="0"/>
              <a:t>transmissão</a:t>
            </a:r>
            <a:r>
              <a:rPr lang="pt-BR" sz="3600" dirty="0" smtClean="0"/>
              <a:t> da tuberculose é direta, de pessoa a pessoa, portanto, a </a:t>
            </a:r>
            <a:r>
              <a:rPr lang="pt-BR" sz="3600" b="1" u="sng" dirty="0" smtClean="0"/>
              <a:t>aglomeração</a:t>
            </a:r>
            <a:r>
              <a:rPr lang="pt-BR" sz="3600" dirty="0" smtClean="0"/>
              <a:t> de pessoas é o principal fator de transmissão. </a:t>
            </a:r>
          </a:p>
          <a:p>
            <a:r>
              <a:rPr lang="pt-BR" sz="3600" dirty="0" smtClean="0"/>
              <a:t>A pessoa com tuberculose expele, ao falar, espirrar ou tossir, pequenas gotas de saliva que contêm o agente infeccioso e podem ser aspiradas por outro indivíduo, contaminando-o.</a:t>
            </a:r>
          </a:p>
          <a:p>
            <a:r>
              <a:rPr lang="pt-BR" sz="3600" b="1" dirty="0" smtClean="0"/>
              <a:t>Má alimentação</a:t>
            </a:r>
            <a:r>
              <a:rPr lang="pt-BR" sz="3600" dirty="0" smtClean="0"/>
              <a:t>, </a:t>
            </a:r>
            <a:r>
              <a:rPr lang="pt-BR" sz="3600" b="1" dirty="0" smtClean="0"/>
              <a:t>falta de higiene</a:t>
            </a:r>
            <a:r>
              <a:rPr lang="pt-BR" sz="3600" dirty="0" smtClean="0"/>
              <a:t>, </a:t>
            </a:r>
            <a:r>
              <a:rPr lang="pt-BR" sz="3600" b="1" dirty="0" smtClean="0"/>
              <a:t>tabagismo</a:t>
            </a:r>
            <a:r>
              <a:rPr lang="pt-BR" sz="3600" dirty="0" smtClean="0"/>
              <a:t>, </a:t>
            </a:r>
            <a:r>
              <a:rPr lang="pt-BR" sz="3600" b="1" dirty="0" smtClean="0"/>
              <a:t>alcoolismo ou qualquer outro fator que gere </a:t>
            </a:r>
            <a:r>
              <a:rPr lang="pt-BR" sz="4000" b="1" dirty="0" smtClean="0"/>
              <a:t>baixa resistência orgânica</a:t>
            </a:r>
            <a:r>
              <a:rPr lang="pt-BR" sz="3600" dirty="0" smtClean="0"/>
              <a:t>, também favorece o </a:t>
            </a:r>
            <a:r>
              <a:rPr lang="pt-BR" sz="3600" b="1" dirty="0" smtClean="0"/>
              <a:t>estabelecimento</a:t>
            </a:r>
            <a:r>
              <a:rPr lang="pt-BR" sz="3600" dirty="0" smtClean="0"/>
              <a:t> da tuberculose.</a:t>
            </a:r>
          </a:p>
          <a:p>
            <a:r>
              <a:rPr lang="pt-BR" sz="3600" dirty="0" smtClean="0"/>
              <a:t>A </a:t>
            </a:r>
            <a:r>
              <a:rPr lang="pt-BR" sz="3600" b="1" dirty="0" smtClean="0"/>
              <a:t>prevenção</a:t>
            </a:r>
            <a:r>
              <a:rPr lang="pt-BR" sz="3600" dirty="0" smtClean="0"/>
              <a:t> da tuberculose inclui </a:t>
            </a:r>
            <a:r>
              <a:rPr lang="pt-BR" sz="3600" b="1" u="sng" dirty="0" smtClean="0"/>
              <a:t>evitar</a:t>
            </a:r>
            <a:r>
              <a:rPr lang="pt-BR" sz="3600" u="sng" dirty="0" smtClean="0"/>
              <a:t> </a:t>
            </a:r>
            <a:r>
              <a:rPr lang="pt-BR" sz="3600" b="1" u="sng" dirty="0" smtClean="0"/>
              <a:t>aglomerações</a:t>
            </a:r>
            <a:r>
              <a:rPr lang="pt-BR" sz="3600" dirty="0" smtClean="0"/>
              <a:t>, especialmente em ambientes fechados, e </a:t>
            </a:r>
            <a:r>
              <a:rPr lang="pt-BR" sz="4000" b="1" u="sng" dirty="0" smtClean="0"/>
              <a:t>não</a:t>
            </a:r>
            <a:r>
              <a:rPr lang="pt-BR" sz="4000" u="sng" dirty="0" smtClean="0"/>
              <a:t> </a:t>
            </a:r>
            <a:r>
              <a:rPr lang="pt-BR" sz="4000" b="1" u="sng" dirty="0" smtClean="0"/>
              <a:t>utilizar</a:t>
            </a:r>
            <a:r>
              <a:rPr lang="pt-BR" sz="4000" u="sng" dirty="0" smtClean="0"/>
              <a:t> </a:t>
            </a:r>
            <a:r>
              <a:rPr lang="pt-BR" sz="4000" b="1" u="sng" dirty="0" smtClean="0"/>
              <a:t>objetos</a:t>
            </a:r>
            <a:r>
              <a:rPr lang="pt-BR" sz="4000" u="sng" dirty="0" smtClean="0"/>
              <a:t> </a:t>
            </a:r>
            <a:r>
              <a:rPr lang="pt-BR" sz="4000" b="1" u="sng" dirty="0" smtClean="0"/>
              <a:t>de</a:t>
            </a:r>
            <a:r>
              <a:rPr lang="pt-BR" sz="4000" u="sng" dirty="0" smtClean="0"/>
              <a:t> </a:t>
            </a:r>
            <a:r>
              <a:rPr lang="pt-BR" sz="4000" b="1" u="sng" dirty="0" smtClean="0"/>
              <a:t>pessoas</a:t>
            </a:r>
            <a:r>
              <a:rPr lang="pt-BR" sz="4000" u="sng" dirty="0" smtClean="0"/>
              <a:t> </a:t>
            </a:r>
            <a:r>
              <a:rPr lang="pt-BR" sz="4000" b="1" u="sng" dirty="0" smtClean="0"/>
              <a:t>contaminadas</a:t>
            </a:r>
            <a:r>
              <a:rPr lang="pt-BR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Excipiente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BCG - </a:t>
            </a:r>
            <a:r>
              <a:rPr lang="en-US" sz="3600" dirty="0" err="1" smtClean="0"/>
              <a:t>tuberculose</a:t>
            </a:r>
            <a:r>
              <a:rPr lang="en-US" sz="3600" dirty="0" smtClean="0"/>
              <a:t> (Tice): </a:t>
            </a:r>
            <a:r>
              <a:rPr lang="en-US" sz="3600" dirty="0" err="1" smtClean="0"/>
              <a:t>glicerina</a:t>
            </a:r>
            <a:r>
              <a:rPr lang="en-US" sz="3600" dirty="0" smtClean="0"/>
              <a:t>, </a:t>
            </a:r>
            <a:r>
              <a:rPr lang="en-US" sz="3600" dirty="0" err="1" smtClean="0"/>
              <a:t>asparagina</a:t>
            </a:r>
            <a:r>
              <a:rPr lang="en-US" sz="3600" dirty="0" smtClean="0"/>
              <a:t> (</a:t>
            </a:r>
            <a:r>
              <a:rPr lang="en-US" sz="3600" dirty="0" err="1" smtClean="0"/>
              <a:t>aminoácido</a:t>
            </a:r>
            <a:r>
              <a:rPr lang="en-US" sz="3600" dirty="0" smtClean="0"/>
              <a:t>), </a:t>
            </a:r>
            <a:r>
              <a:rPr lang="en-US" sz="3600" dirty="0" err="1" smtClean="0"/>
              <a:t>ácido</a:t>
            </a:r>
            <a:r>
              <a:rPr lang="en-US" sz="3600" dirty="0" smtClean="0"/>
              <a:t> </a:t>
            </a:r>
            <a:r>
              <a:rPr lang="en-US" sz="3600" dirty="0" err="1" smtClean="0"/>
              <a:t>cítrico</a:t>
            </a:r>
            <a:r>
              <a:rPr lang="en-US" sz="3600" dirty="0" smtClean="0"/>
              <a:t>, </a:t>
            </a:r>
            <a:r>
              <a:rPr lang="en-US" sz="3600" dirty="0" err="1" smtClean="0"/>
              <a:t>fosfato</a:t>
            </a:r>
            <a:r>
              <a:rPr lang="en-US" sz="3600" dirty="0" smtClean="0"/>
              <a:t> de </a:t>
            </a:r>
            <a:r>
              <a:rPr lang="en-US" sz="3600" dirty="0" err="1" smtClean="0"/>
              <a:t>potássio</a:t>
            </a:r>
            <a:r>
              <a:rPr lang="en-US" sz="3600" dirty="0" smtClean="0"/>
              <a:t>, </a:t>
            </a:r>
            <a:r>
              <a:rPr lang="en-US" sz="3600" dirty="0" err="1" smtClean="0"/>
              <a:t>sulfato</a:t>
            </a:r>
            <a:r>
              <a:rPr lang="en-US" sz="3600" dirty="0" smtClean="0"/>
              <a:t> de </a:t>
            </a:r>
            <a:r>
              <a:rPr lang="en-US" sz="3600" dirty="0" err="1" smtClean="0"/>
              <a:t>magnésio</a:t>
            </a:r>
            <a:r>
              <a:rPr lang="en-US" sz="3600" dirty="0" smtClean="0"/>
              <a:t>, </a:t>
            </a:r>
            <a:r>
              <a:rPr lang="en-US" sz="3600" dirty="0" err="1" smtClean="0"/>
              <a:t>citrato</a:t>
            </a:r>
            <a:r>
              <a:rPr lang="en-US" sz="3600" dirty="0" smtClean="0"/>
              <a:t> </a:t>
            </a:r>
            <a:r>
              <a:rPr lang="en-US" sz="3600" dirty="0" err="1" smtClean="0"/>
              <a:t>amônico</a:t>
            </a:r>
            <a:r>
              <a:rPr lang="en-US" sz="3600" dirty="0" smtClean="0"/>
              <a:t> de </a:t>
            </a:r>
            <a:r>
              <a:rPr lang="en-US" sz="3600" dirty="0" err="1" smtClean="0"/>
              <a:t>ferro</a:t>
            </a:r>
            <a:r>
              <a:rPr lang="en-US" sz="3600" dirty="0" smtClean="0"/>
              <a:t>, </a:t>
            </a:r>
            <a:r>
              <a:rPr lang="en-US" sz="3600" b="1" dirty="0" smtClean="0"/>
              <a:t>lactose</a:t>
            </a:r>
            <a:r>
              <a:rPr lang="en-US" sz="3600" dirty="0" smtClean="0"/>
              <a:t>.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91200" cy="1295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Hepatite</a:t>
            </a:r>
            <a:r>
              <a:rPr lang="en-US" sz="3600" dirty="0" smtClean="0"/>
              <a:t> B – </a:t>
            </a:r>
            <a:r>
              <a:rPr lang="en-US" sz="3600" b="1" dirty="0" err="1" smtClean="0"/>
              <a:t>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nascer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1a. dose </a:t>
            </a:r>
            <a:r>
              <a:rPr lang="en-US" sz="3600" b="1" dirty="0" err="1" smtClean="0"/>
              <a:t>monovalente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700" dirty="0" smtClean="0"/>
              <a:t>O PNI recomenda atualmente a </a:t>
            </a:r>
            <a:r>
              <a:rPr lang="pt-BR" sz="1700" u="sng" dirty="0" smtClean="0"/>
              <a:t>vacinação universal das crianças contra hepatite B</a:t>
            </a:r>
            <a:r>
              <a:rPr lang="pt-BR" sz="1700" dirty="0" smtClean="0"/>
              <a:t>. Quando não for aplicada na unidade neonatal, a vacina deve ser feita na primeira consulta ao serviço de saúde. Pode ser aplicada simultaneamente </a:t>
            </a:r>
            <a:r>
              <a:rPr lang="en-US" sz="1700" dirty="0" smtClean="0"/>
              <a:t>com a </a:t>
            </a:r>
            <a:r>
              <a:rPr lang="en-US" sz="1700" dirty="0" err="1" smtClean="0"/>
              <a:t>vacina</a:t>
            </a:r>
            <a:r>
              <a:rPr lang="en-US" sz="1700" dirty="0" smtClean="0"/>
              <a:t> BCG.</a:t>
            </a:r>
          </a:p>
          <a:p>
            <a:pPr marL="0" indent="0">
              <a:buNone/>
            </a:pPr>
            <a:r>
              <a:rPr lang="en-US" sz="1700" b="1" dirty="0" err="1" smtClean="0"/>
              <a:t>Composição</a:t>
            </a:r>
            <a:r>
              <a:rPr lang="en-US" sz="1700" b="1" dirty="0" smtClean="0"/>
              <a:t> e </a:t>
            </a:r>
            <a:r>
              <a:rPr lang="en-US" sz="1700" b="1" dirty="0" err="1" smtClean="0"/>
              <a:t>apresentação</a:t>
            </a:r>
            <a:endParaRPr lang="en-US" sz="1700" b="1" dirty="0" smtClean="0"/>
          </a:p>
          <a:p>
            <a:pPr marL="0" indent="0">
              <a:buNone/>
            </a:pPr>
            <a:r>
              <a:rPr lang="pt-BR" sz="1700" dirty="0" smtClean="0"/>
              <a:t>Há dois tipos de vacina contra hepatite B: a de primeira geração contém partículas virais obtidas do plasma de doadores do vírus, inativadas pelo formol; </a:t>
            </a:r>
            <a:r>
              <a:rPr lang="pt-BR" sz="1700" b="1" dirty="0" smtClean="0"/>
              <a:t>a de segunda geração é preparada por método de engenharia genética e obtida por tecnologia de recombinação do ADN (ácido desoxirribonucleico).</a:t>
            </a:r>
          </a:p>
          <a:p>
            <a:pPr marL="0" indent="0">
              <a:buNone/>
            </a:pPr>
            <a:r>
              <a:rPr lang="pt-BR" sz="1700" b="1" dirty="0" smtClean="0"/>
              <a:t>As duas vacinas utilizam hidróxido de </a:t>
            </a:r>
            <a:r>
              <a:rPr lang="pt-BR" sz="1700" b="1" u="sng" dirty="0" smtClean="0"/>
              <a:t>alumínio</a:t>
            </a:r>
            <a:r>
              <a:rPr lang="pt-BR" sz="1700" b="1" dirty="0" smtClean="0"/>
              <a:t> como adjuvante e o </a:t>
            </a:r>
            <a:r>
              <a:rPr lang="pt-BR" sz="1700" b="1" u="sng" dirty="0" smtClean="0"/>
              <a:t>timerosal</a:t>
            </a:r>
            <a:r>
              <a:rPr lang="pt-BR" sz="1700" b="1" dirty="0" smtClean="0"/>
              <a:t> como conservante</a:t>
            </a:r>
            <a:r>
              <a:rPr lang="pt-BR" sz="1700" dirty="0" smtClean="0"/>
              <a:t>.</a:t>
            </a:r>
          </a:p>
          <a:p>
            <a:pPr marL="0" indent="0">
              <a:buNone/>
            </a:pPr>
            <a:r>
              <a:rPr lang="pt-BR" sz="1700" dirty="0" smtClean="0"/>
              <a:t>O PNI recomenda atualmente apenas o uso da vacina recombinante, isto é, a obtida por engenharia genética.  As vacinas recombinantes licenciadas atualmente são produzidas a partir de leveduras (levedura de padeiro), nas quais se introduziu um plasmídio contendo o gene AgHBs. Contêm cinco a 40mg/ml de antígeno (AgHBs), </a:t>
            </a:r>
            <a:r>
              <a:rPr lang="pt-BR" sz="1700" b="1" dirty="0" smtClean="0"/>
              <a:t>adsorvidos em hidróxido de alumínio, utilizando-se o timerosal como conservante</a:t>
            </a:r>
            <a:r>
              <a:rPr lang="pt-BR" sz="1700" dirty="0" smtClean="0"/>
              <a:t>. </a:t>
            </a:r>
            <a:r>
              <a:rPr lang="pt-BR" sz="1700" b="1" dirty="0" smtClean="0"/>
              <a:t>Três doses dessa vacina</a:t>
            </a:r>
            <a:r>
              <a:rPr lang="pt-BR" sz="1700" dirty="0" smtClean="0"/>
              <a:t>, aplicadas por via intramuscular, induzem títulos protetores (&gt;10mUI/ml) em mais de 90% dos receptores adultos sadios e em mais de 95% dos lactentes, crianças e adolescentes de até 19 anos de idade. </a:t>
            </a:r>
            <a:endParaRPr lang="en-US" sz="1700" dirty="0" smtClean="0"/>
          </a:p>
          <a:p>
            <a:pPr marL="0" indent="0">
              <a:buNone/>
            </a:pPr>
            <a:r>
              <a:rPr lang="pt-BR" sz="1700" dirty="0" smtClean="0"/>
              <a:t>A vacina contra hepatite B é apresentada sob a forma líquida, em ampolas individuais ou frasco-ampolas com </a:t>
            </a:r>
            <a:r>
              <a:rPr lang="pt-BR" sz="1700" b="1" dirty="0" smtClean="0"/>
              <a:t>múltiplas</a:t>
            </a:r>
            <a:r>
              <a:rPr lang="pt-BR" sz="1700" dirty="0" smtClean="0"/>
              <a:t> </a:t>
            </a:r>
            <a:r>
              <a:rPr lang="pt-BR" sz="1700" b="1" dirty="0" smtClean="0"/>
              <a:t>doses</a:t>
            </a:r>
            <a:r>
              <a:rPr lang="pt-BR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 anchor="ctr">
            <a:normAutofit fontScale="92500"/>
          </a:bodyPr>
          <a:lstStyle/>
          <a:p>
            <a:r>
              <a:rPr lang="en-US" b="1" dirty="0" err="1" smtClean="0"/>
              <a:t>Idade</a:t>
            </a:r>
            <a:r>
              <a:rPr lang="en-US" b="1" dirty="0" smtClean="0"/>
              <a:t> de </a:t>
            </a:r>
            <a:r>
              <a:rPr lang="en-US" b="1" dirty="0" err="1" smtClean="0"/>
              <a:t>aplicação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pt-BR" dirty="0" smtClean="0"/>
              <a:t>Iniciar de preferência logo após o nascimento, nas primeiras 12 horas de vida, para evitar a transmissão vertical.</a:t>
            </a:r>
          </a:p>
          <a:p>
            <a:r>
              <a:rPr lang="pt-BR" dirty="0" smtClean="0"/>
              <a:t>Caso isso não tenha sido possível, iniciar o mais precocemente possível, na unidade neonatal ou na primeira visita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Posto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Eventos</a:t>
            </a:r>
            <a:r>
              <a:rPr lang="en-US" b="1" dirty="0" smtClean="0"/>
              <a:t> </a:t>
            </a:r>
            <a:r>
              <a:rPr lang="en-US" b="1" dirty="0" err="1" smtClean="0"/>
              <a:t>adversos</a:t>
            </a:r>
            <a:r>
              <a:rPr lang="en-US" b="1" dirty="0" smtClean="0"/>
              <a:t> </a:t>
            </a:r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comuns</a:t>
            </a:r>
            <a:r>
              <a:rPr lang="en-US" dirty="0" smtClean="0"/>
              <a:t> - </a:t>
            </a:r>
            <a:r>
              <a:rPr lang="pt-BR" dirty="0" smtClean="0"/>
              <a:t>Dor no local da injeção e febre baixa são os eventos adversos mais freqüentemente observados em crianças e adultos, ocorrendo em 1% a 6% dos vacinados. Mal-estar, cefaléia e fadiga podem ocorrer.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hlinkClick r:id="rId2"/>
              </a:rPr>
              <a:t>https://go2.thetruthaboutvaccines.com/docuseries/episode-1/#sthash.9jS0QrnQ.dpuf</a:t>
            </a:r>
            <a:endParaRPr lang="en-US" sz="2400" dirty="0" smtClean="0"/>
          </a:p>
          <a:p>
            <a:r>
              <a:rPr lang="en-US" sz="2400" dirty="0" smtClean="0"/>
              <a:t>Portfóliocoletiva.pdf – </a:t>
            </a:r>
            <a:r>
              <a:rPr lang="en-US" sz="2400" dirty="0" err="1" smtClean="0"/>
              <a:t>Curso</a:t>
            </a:r>
            <a:r>
              <a:rPr lang="en-US" sz="2400" dirty="0" smtClean="0"/>
              <a:t> de </a:t>
            </a:r>
            <a:r>
              <a:rPr lang="en-US" sz="2400" dirty="0" err="1" smtClean="0"/>
              <a:t>Enfermagem</a:t>
            </a:r>
            <a:r>
              <a:rPr lang="en-US" sz="2400" dirty="0" smtClean="0"/>
              <a:t> –UNIFOR</a:t>
            </a:r>
          </a:p>
          <a:p>
            <a:r>
              <a:rPr lang="en-US" sz="2400" dirty="0" smtClean="0"/>
              <a:t>Manual de </a:t>
            </a:r>
            <a:r>
              <a:rPr lang="en-US" sz="2400" dirty="0" err="1" smtClean="0"/>
              <a:t>Normas</a:t>
            </a:r>
            <a:r>
              <a:rPr lang="en-US" sz="2400" dirty="0" smtClean="0"/>
              <a:t> de </a:t>
            </a:r>
            <a:r>
              <a:rPr lang="en-US" sz="2400" dirty="0" err="1" smtClean="0"/>
              <a:t>Vacinação</a:t>
            </a:r>
            <a:r>
              <a:rPr lang="en-US" sz="2400" dirty="0" smtClean="0"/>
              <a:t>. Brasília, </a:t>
            </a:r>
            <a:r>
              <a:rPr lang="en-US" sz="2400" dirty="0" err="1" smtClean="0"/>
              <a:t>junho</a:t>
            </a:r>
            <a:r>
              <a:rPr lang="en-US" sz="2400" dirty="0" smtClean="0"/>
              <a:t> de 2001. </a:t>
            </a:r>
            <a:r>
              <a:rPr lang="pt-BR" sz="2400" dirty="0" smtClean="0"/>
              <a:t>Ministério da Saúde. Fundação Nacional de Saúde.</a:t>
            </a:r>
          </a:p>
          <a:p>
            <a:r>
              <a:rPr lang="en-US" sz="2400" dirty="0" smtClean="0"/>
              <a:t>Understanding How Vaccines Work - Last reviewed February 2013 =Adapted from the National Institute of Allergy and Infectious Diseases, Understanding Vaccines - </a:t>
            </a:r>
            <a:r>
              <a:rPr lang="en-US" sz="2400" i="1" dirty="0" smtClean="0"/>
              <a:t>http://www.niaid.nih.gov/topics/vaccines/ 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Vaccine </a:t>
            </a:r>
            <a:r>
              <a:rPr lang="en-US" sz="2400" b="1" dirty="0" err="1" smtClean="0"/>
              <a:t>Excipient</a:t>
            </a:r>
            <a:r>
              <a:rPr lang="en-US" sz="2400" b="1" dirty="0" smtClean="0"/>
              <a:t> &amp; Media Summary </a:t>
            </a:r>
            <a:r>
              <a:rPr lang="en-US" sz="2400" dirty="0" smtClean="0"/>
              <a:t>http://www.fda.gov/BiologicsBloodVaccines/Vaccines/ApprovedProducts/ucm093833.htm </a:t>
            </a:r>
          </a:p>
          <a:p>
            <a:r>
              <a:rPr lang="en-US" sz="2400" dirty="0" smtClean="0">
                <a:hlinkClick r:id="rId3"/>
              </a:rPr>
              <a:t>https://crfrs.org.br/portal/pagina/noticias-impresso.php?idn=1913</a:t>
            </a:r>
            <a:endParaRPr lang="en-US" sz="2400" dirty="0" smtClean="0"/>
          </a:p>
          <a:p>
            <a:r>
              <a:rPr lang="en-US" sz="2400" dirty="0" err="1" smtClean="0"/>
              <a:t>Autismo</a:t>
            </a:r>
            <a:r>
              <a:rPr lang="en-US" sz="2400" dirty="0" smtClean="0"/>
              <a:t> e </a:t>
            </a:r>
            <a:r>
              <a:rPr lang="en-US" sz="2400" dirty="0" err="1" smtClean="0"/>
              <a:t>vacinação</a:t>
            </a:r>
            <a:r>
              <a:rPr lang="en-US" sz="2400" dirty="0" smtClean="0"/>
              <a:t> - </a:t>
            </a:r>
            <a:r>
              <a:rPr lang="en-US" sz="2400" b="1" dirty="0" smtClean="0"/>
              <a:t>Eric </a:t>
            </a:r>
            <a:r>
              <a:rPr lang="en-US" sz="2400" b="1" dirty="0" err="1" smtClean="0"/>
              <a:t>Fombonne</a:t>
            </a:r>
            <a:r>
              <a:rPr lang="en-US" sz="2400" b="1" dirty="0" smtClean="0"/>
              <a:t>, MD, </a:t>
            </a:r>
            <a:r>
              <a:rPr lang="en-US" sz="2400" b="1" dirty="0" err="1" smtClean="0"/>
              <a:t>FRCPsych</a:t>
            </a:r>
            <a:r>
              <a:rPr lang="en-US" sz="2400" b="1" dirty="0" smtClean="0"/>
              <a:t> - </a:t>
            </a:r>
            <a:r>
              <a:rPr lang="en-US" sz="2400" dirty="0" smtClean="0"/>
              <a:t>McGill University e The Montreal Children’s Hospital, </a:t>
            </a:r>
            <a:r>
              <a:rPr lang="en-US" sz="2400" dirty="0" err="1" smtClean="0"/>
              <a:t>Canadá</a:t>
            </a:r>
            <a:r>
              <a:rPr lang="en-US" sz="2400" dirty="0" smtClean="0"/>
              <a:t>, </a:t>
            </a:r>
            <a:r>
              <a:rPr lang="en-US" sz="2400" dirty="0" err="1" smtClean="0"/>
              <a:t>Julho</a:t>
            </a:r>
            <a:r>
              <a:rPr lang="en-US" sz="2400" dirty="0" smtClean="0"/>
              <a:t> 2006</a:t>
            </a:r>
          </a:p>
          <a:p>
            <a:endParaRPr lang="en-US" sz="2400" dirty="0" smtClean="0"/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Hepatite</a:t>
            </a:r>
            <a:r>
              <a:rPr lang="en-US" dirty="0" smtClean="0"/>
              <a:t> B – viral –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nascer</a:t>
            </a:r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228600" y="1524000"/>
            <a:ext cx="8534400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As formas de </a:t>
            </a:r>
            <a:r>
              <a:rPr lang="pt-BR" sz="2200" b="1" dirty="0" smtClean="0"/>
              <a:t>transmissão</a:t>
            </a:r>
            <a:r>
              <a:rPr lang="pt-BR" sz="2200" dirty="0" smtClean="0"/>
              <a:t> do vírus B são: </a:t>
            </a:r>
            <a:r>
              <a:rPr lang="pt-BR" sz="2200" b="1" dirty="0" smtClean="0"/>
              <a:t>sexual</a:t>
            </a:r>
            <a:r>
              <a:rPr lang="pt-BR" sz="2200" dirty="0" smtClean="0"/>
              <a:t>, </a:t>
            </a:r>
            <a:r>
              <a:rPr lang="pt-BR" sz="2200" b="1" dirty="0" smtClean="0"/>
              <a:t>sanguínea</a:t>
            </a:r>
            <a:r>
              <a:rPr lang="pt-BR" sz="2200" dirty="0" smtClean="0"/>
              <a:t> e </a:t>
            </a:r>
            <a:r>
              <a:rPr lang="pt-BR" sz="2200" b="1" dirty="0" smtClean="0"/>
              <a:t>vertical</a:t>
            </a:r>
            <a:r>
              <a:rPr lang="pt-BR" sz="2200" dirty="0" smtClean="0"/>
              <a:t>. Pode ser transmitida de pessoa a pessoa por meio do contato com sêmen, saliva e secreções vaginais durante relação sexual desprotegida.</a:t>
            </a:r>
          </a:p>
          <a:p>
            <a:r>
              <a:rPr lang="pt-BR" sz="2200" dirty="0" smtClean="0"/>
              <a:t>A </a:t>
            </a:r>
            <a:r>
              <a:rPr lang="pt-BR" sz="2200" b="1" dirty="0" smtClean="0"/>
              <a:t>transmissão</a:t>
            </a:r>
            <a:r>
              <a:rPr lang="pt-BR" sz="2200" dirty="0" smtClean="0"/>
              <a:t> </a:t>
            </a:r>
            <a:r>
              <a:rPr lang="pt-BR" sz="2200" b="1" dirty="0" smtClean="0"/>
              <a:t>sanguínea</a:t>
            </a:r>
            <a:r>
              <a:rPr lang="pt-BR" sz="2200" dirty="0" smtClean="0"/>
              <a:t> ocorre por meio do </a:t>
            </a:r>
            <a:r>
              <a:rPr lang="pt-BR" sz="2200" b="1" dirty="0" smtClean="0"/>
              <a:t>compartilhamento</a:t>
            </a:r>
            <a:r>
              <a:rPr lang="pt-BR" sz="2200" dirty="0" smtClean="0"/>
              <a:t> de </a:t>
            </a:r>
            <a:r>
              <a:rPr lang="pt-BR" sz="2200" b="1" dirty="0" smtClean="0"/>
              <a:t>seringas</a:t>
            </a:r>
            <a:r>
              <a:rPr lang="pt-BR" sz="2200" dirty="0" smtClean="0"/>
              <a:t> com </a:t>
            </a:r>
            <a:r>
              <a:rPr lang="pt-BR" sz="2200" b="1" dirty="0" smtClean="0"/>
              <a:t>sangue</a:t>
            </a:r>
            <a:r>
              <a:rPr lang="pt-BR" sz="2200" dirty="0" smtClean="0"/>
              <a:t> </a:t>
            </a:r>
            <a:r>
              <a:rPr lang="pt-BR" sz="2200" b="1" dirty="0" smtClean="0"/>
              <a:t>contaminado</a:t>
            </a:r>
            <a:r>
              <a:rPr lang="pt-BR" sz="2200" dirty="0" smtClean="0"/>
              <a:t>, que é uma prática comum entre usuários de drogas injetáveis, em </a:t>
            </a:r>
            <a:r>
              <a:rPr lang="pt-BR" sz="2200" b="1" dirty="0" smtClean="0"/>
              <a:t>acidentes</a:t>
            </a:r>
            <a:r>
              <a:rPr lang="pt-BR" sz="2200" dirty="0" smtClean="0"/>
              <a:t> </a:t>
            </a:r>
            <a:r>
              <a:rPr lang="pt-BR" sz="2200" b="1" dirty="0" smtClean="0"/>
              <a:t>com</a:t>
            </a:r>
            <a:r>
              <a:rPr lang="pt-BR" sz="2200" dirty="0" smtClean="0"/>
              <a:t> </a:t>
            </a:r>
            <a:r>
              <a:rPr lang="pt-BR" sz="2200" b="1" dirty="0" smtClean="0"/>
              <a:t>material</a:t>
            </a:r>
            <a:r>
              <a:rPr lang="pt-BR" sz="2200" dirty="0" smtClean="0"/>
              <a:t> </a:t>
            </a:r>
            <a:r>
              <a:rPr lang="pt-BR" sz="2200" b="1" dirty="0" smtClean="0"/>
              <a:t>perfurante</a:t>
            </a:r>
            <a:r>
              <a:rPr lang="pt-BR" sz="2200" dirty="0" smtClean="0"/>
              <a:t> </a:t>
            </a:r>
            <a:r>
              <a:rPr lang="pt-BR" sz="2200" b="1" dirty="0" smtClean="0"/>
              <a:t>contaminado</a:t>
            </a:r>
            <a:r>
              <a:rPr lang="pt-BR" sz="2200" dirty="0" smtClean="0"/>
              <a:t>, entre trabalhadores da área da saúde, por meio de pequenos ferimentos presentes na pele e nas mucosas, hemodiálise, por transfusão de sangue - principalmente quando a contaminação acontece do doador de sangue para o receptor. </a:t>
            </a:r>
          </a:p>
          <a:p>
            <a:r>
              <a:rPr lang="pt-BR" sz="2200" dirty="0" smtClean="0"/>
              <a:t>A </a:t>
            </a:r>
            <a:r>
              <a:rPr lang="pt-BR" sz="2200" b="1" dirty="0" smtClean="0"/>
              <a:t>transmissão</a:t>
            </a:r>
            <a:r>
              <a:rPr lang="pt-BR" sz="2200" dirty="0" smtClean="0"/>
              <a:t> </a:t>
            </a:r>
            <a:r>
              <a:rPr lang="pt-BR" sz="2200" b="1" dirty="0" smtClean="0"/>
              <a:t>vertical</a:t>
            </a:r>
            <a:r>
              <a:rPr lang="pt-BR" sz="2200" dirty="0" smtClean="0"/>
              <a:t> </a:t>
            </a:r>
            <a:r>
              <a:rPr lang="pt-BR" sz="2200" b="1" dirty="0" smtClean="0"/>
              <a:t>se dá quando a contaminação acontece de mãe portadora do vírus B para a criança, que se dá durante o parto</a:t>
            </a:r>
            <a:r>
              <a:rPr lang="pt-BR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b="1" dirty="0" smtClean="0"/>
              <a:t>Prevenção</a:t>
            </a:r>
            <a:r>
              <a:rPr lang="pt-BR" dirty="0" smtClean="0"/>
              <a:t>: </a:t>
            </a:r>
            <a:r>
              <a:rPr lang="pt-BR" b="1" u="sng" dirty="0" smtClean="0"/>
              <a:t>todas as crianças devem receber a primeira dose da vacina contra a hepatite B no nascimento e devem completar a série de </a:t>
            </a:r>
            <a:r>
              <a:rPr lang="pt-BR" sz="3500" b="1" u="sng" dirty="0" smtClean="0"/>
              <a:t>três </a:t>
            </a:r>
            <a:r>
              <a:rPr lang="pt-BR" b="1" u="sng" dirty="0" smtClean="0"/>
              <a:t>vacinas até os </a:t>
            </a:r>
            <a:r>
              <a:rPr lang="pt-BR" sz="3500" b="1" u="sng" dirty="0" smtClean="0"/>
              <a:t>seis meses</a:t>
            </a:r>
            <a:r>
              <a:rPr lang="pt-BR" dirty="0" smtClean="0"/>
              <a:t>. Jovens menores de 19 anos que não foram vacinados devem atualizar suas vacinas. Pessoas com alto risco de contaminação, incluindo profissionais da saúde e aqueles que moram com alguém que tem hepatite B precisam se vacinar. </a:t>
            </a:r>
          </a:p>
          <a:p>
            <a:r>
              <a:rPr lang="pt-BR" b="1" dirty="0" smtClean="0"/>
              <a:t>Recém-nascidos cujas mães estão infectadas com hepatite B devem receber uma imunização especial</a:t>
            </a:r>
            <a:r>
              <a:rPr lang="pt-BR" dirty="0" smtClean="0"/>
              <a:t>, que inclui imunoglobulina contra hepatite B e vacinação contra hepatite B nas primeiras 12 horas de vida.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pt-BR" sz="2600" b="1" u="sng" dirty="0" smtClean="0"/>
              <a:t>todas as crianças</a:t>
            </a:r>
            <a:r>
              <a:rPr lang="pt-BR" sz="2600" u="sng" dirty="0" smtClean="0"/>
              <a:t> devem receber a primeira dose da vacina contra a hepatite B no nascimento e devem completar a </a:t>
            </a:r>
            <a:r>
              <a:rPr lang="pt-BR" sz="2600" b="1" u="sng" dirty="0" smtClean="0"/>
              <a:t>série de três vacinas até os seis meses</a:t>
            </a:r>
            <a:endParaRPr lang="en-US" sz="2600" b="1" dirty="0"/>
          </a:p>
        </p:txBody>
      </p:sp>
      <p:pic>
        <p:nvPicPr>
          <p:cNvPr id="4" name="Content Placeholder 3" descr="ep. 2 Quantidade de aluminio em vacina Hepatite 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371600"/>
            <a:ext cx="805008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E, se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a </a:t>
            </a:r>
            <a:r>
              <a:rPr lang="en-US" dirty="0" err="1" smtClean="0"/>
              <a:t>vacina</a:t>
            </a:r>
            <a:r>
              <a:rPr lang="en-US" dirty="0" smtClean="0"/>
              <a:t>, e me </a:t>
            </a:r>
            <a:r>
              <a:rPr lang="en-US" dirty="0" err="1" smtClean="0"/>
              <a:t>contaminar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BR" sz="4000" dirty="0" smtClean="0"/>
              <a:t>A vacina ou a imunoglobulina contra a hepatite B (HBIG) pode ajudar a prevenir a infecção se </a:t>
            </a:r>
            <a:r>
              <a:rPr lang="pt-BR" sz="4000" b="1" dirty="0" smtClean="0"/>
              <a:t>aplicada até 24 horas após a exposição</a:t>
            </a:r>
            <a:r>
              <a:rPr lang="pt-BR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b="1" dirty="0" smtClean="0"/>
              <a:t>2 </a:t>
            </a:r>
            <a:r>
              <a:rPr lang="en-US" b="1" dirty="0" err="1" smtClean="0"/>
              <a:t>meses</a:t>
            </a:r>
            <a:r>
              <a:rPr lang="en-US" b="1" dirty="0" smtClean="0"/>
              <a:t> – 1a. dose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pentavalente</a:t>
            </a:r>
            <a:r>
              <a:rPr lang="en-US" dirty="0" smtClean="0"/>
              <a:t> 2, 4, 6 </a:t>
            </a:r>
            <a:r>
              <a:rPr lang="en-US" dirty="0" err="1" smtClean="0"/>
              <a:t>meses</a:t>
            </a:r>
            <a:r>
              <a:rPr lang="en-US" dirty="0" smtClean="0"/>
              <a:t>:</a:t>
            </a:r>
          </a:p>
          <a:p>
            <a:pPr marL="971550" lvl="1" indent="-514350"/>
            <a:r>
              <a:rPr lang="en-US" dirty="0" smtClean="0"/>
              <a:t>DTP (</a:t>
            </a:r>
            <a:r>
              <a:rPr lang="en-US" dirty="0" err="1" smtClean="0"/>
              <a:t>difteria</a:t>
            </a:r>
            <a:r>
              <a:rPr lang="en-US" dirty="0" smtClean="0"/>
              <a:t>, </a:t>
            </a:r>
            <a:r>
              <a:rPr lang="en-US" dirty="0" err="1" smtClean="0"/>
              <a:t>tétano</a:t>
            </a:r>
            <a:r>
              <a:rPr lang="en-US" dirty="0" smtClean="0"/>
              <a:t> e </a:t>
            </a:r>
            <a:r>
              <a:rPr lang="en-US" dirty="0" err="1" smtClean="0"/>
              <a:t>coqueluche</a:t>
            </a:r>
            <a:r>
              <a:rPr lang="en-US" dirty="0" smtClean="0"/>
              <a:t>)</a:t>
            </a:r>
          </a:p>
          <a:p>
            <a:pPr marL="971550" lvl="1" indent="-514350"/>
            <a:r>
              <a:rPr lang="en-US" dirty="0" err="1" smtClean="0"/>
              <a:t>Hib</a:t>
            </a:r>
            <a:r>
              <a:rPr lang="en-US" dirty="0" smtClean="0"/>
              <a:t> (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b)</a:t>
            </a:r>
          </a:p>
          <a:p>
            <a:pPr marL="971550" lvl="1" indent="-514350"/>
            <a:r>
              <a:rPr lang="en-US" dirty="0" err="1" smtClean="0"/>
              <a:t>Hepatite</a:t>
            </a:r>
            <a:r>
              <a:rPr lang="en-US" dirty="0" smtClean="0"/>
              <a:t>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inativada</a:t>
            </a:r>
            <a:r>
              <a:rPr lang="en-US" dirty="0" smtClean="0"/>
              <a:t> </a:t>
            </a:r>
            <a:r>
              <a:rPr lang="en-US" dirty="0" err="1" smtClean="0"/>
              <a:t>poliomielite</a:t>
            </a:r>
            <a:r>
              <a:rPr lang="en-US" dirty="0" smtClean="0"/>
              <a:t> VIP 2, 4, 6 </a:t>
            </a:r>
            <a:r>
              <a:rPr lang="en-US" dirty="0" err="1" smtClean="0"/>
              <a:t>meses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Vacina</a:t>
            </a:r>
            <a:r>
              <a:rPr lang="en-US" dirty="0" smtClean="0"/>
              <a:t> oral de </a:t>
            </a:r>
            <a:r>
              <a:rPr lang="en-US" dirty="0" err="1" smtClean="0"/>
              <a:t>rotavírus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VORH 2, 4 </a:t>
            </a:r>
            <a:r>
              <a:rPr lang="en-US" dirty="0" err="1" smtClean="0"/>
              <a:t>meses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pneumocócica</a:t>
            </a:r>
            <a:r>
              <a:rPr lang="en-US" dirty="0" smtClean="0"/>
              <a:t> 10 (</a:t>
            </a:r>
            <a:r>
              <a:rPr lang="en-US" dirty="0" err="1" smtClean="0"/>
              <a:t>conjugada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pneumococos</a:t>
            </a:r>
            <a:r>
              <a:rPr lang="en-US" dirty="0" smtClean="0"/>
              <a:t> – pneumonia e </a:t>
            </a:r>
            <a:r>
              <a:rPr lang="en-US" dirty="0" err="1" smtClean="0"/>
              <a:t>meningite</a:t>
            </a:r>
            <a:r>
              <a:rPr lang="en-US" dirty="0" smtClean="0"/>
              <a:t>) 2, 4 </a:t>
            </a:r>
            <a:r>
              <a:rPr lang="en-US" dirty="0" err="1" smtClean="0"/>
              <a:t>meses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DTP - 2, 4, 6 e 15 </a:t>
            </a:r>
            <a:r>
              <a:rPr lang="en-US" dirty="0" err="1" smtClean="0"/>
              <a:t>meses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 err="1" smtClean="0"/>
              <a:t>Composição</a:t>
            </a:r>
            <a:r>
              <a:rPr lang="en-US" sz="4000" dirty="0" smtClean="0"/>
              <a:t> e </a:t>
            </a:r>
            <a:r>
              <a:rPr lang="en-US" sz="4000" dirty="0" err="1" smtClean="0"/>
              <a:t>apresentação</a:t>
            </a:r>
            <a:r>
              <a:rPr lang="en-US" sz="4000" dirty="0" smtClean="0"/>
              <a:t> - </a:t>
            </a:r>
            <a:r>
              <a:rPr lang="pt-BR" sz="4000" dirty="0" smtClean="0"/>
              <a:t>A vacina tríplice DTP contém toxóide diftérico, toxóide tetânico e Bordetella pertussis inativada em suspensão, tendo como </a:t>
            </a:r>
            <a:r>
              <a:rPr lang="pt-BR" sz="4100" b="1" dirty="0" smtClean="0"/>
              <a:t>adjuvante hidróxido ou fosfato de alumínio</a:t>
            </a:r>
            <a:r>
              <a:rPr lang="pt-BR" sz="4000" dirty="0" smtClean="0"/>
              <a:t>, sendo apresentada sob a forma liquida em ampola ou frascoampola com dose única, ou frasco-ampola com </a:t>
            </a:r>
            <a:r>
              <a:rPr lang="pt-BR" sz="4200" b="1" dirty="0" smtClean="0"/>
              <a:t>múltiplas doses</a:t>
            </a:r>
            <a:r>
              <a:rPr lang="pt-BR" sz="4000" dirty="0" smtClean="0"/>
              <a:t>.</a:t>
            </a:r>
          </a:p>
          <a:p>
            <a:pPr marL="0" indent="0">
              <a:buNone/>
            </a:pPr>
            <a:r>
              <a:rPr lang="en-US" sz="4000" b="1" dirty="0" err="1" smtClean="0"/>
              <a:t>Idade</a:t>
            </a:r>
            <a:r>
              <a:rPr lang="en-US" sz="4000" dirty="0" smtClean="0"/>
              <a:t> de </a:t>
            </a:r>
            <a:r>
              <a:rPr lang="en-US" sz="4000" dirty="0" err="1" smtClean="0"/>
              <a:t>aplicação</a:t>
            </a:r>
            <a:r>
              <a:rPr lang="en-US" sz="4000" dirty="0" smtClean="0"/>
              <a:t> - </a:t>
            </a:r>
            <a:r>
              <a:rPr lang="pt-BR" sz="4000" dirty="0" smtClean="0"/>
              <a:t>A partir de dois meses.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adversos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900" dirty="0" smtClean="0"/>
              <a:t>Dor, vermelhidão e enduração locais; febre, </a:t>
            </a:r>
            <a:r>
              <a:rPr lang="pt-BR" sz="2400" b="1" dirty="0" smtClean="0"/>
              <a:t>mal-estar geral e irritabilidade nas primeiras 24 a 48 horas</a:t>
            </a:r>
            <a:r>
              <a:rPr lang="pt-BR" sz="1900" dirty="0" smtClean="0"/>
              <a:t>. Com menor freqüência podem </a:t>
            </a:r>
            <a:r>
              <a:rPr lang="pt-BR" sz="2400" b="1" u="sng" dirty="0" smtClean="0"/>
              <a:t>ocorrer sonolência, choro prolongado e incontrolável, convulsões e síndrome hipotônicohiporresponsiva</a:t>
            </a:r>
            <a:r>
              <a:rPr lang="pt-BR" sz="2400" dirty="0" smtClean="0"/>
              <a:t> </a:t>
            </a:r>
            <a:r>
              <a:rPr lang="pt-BR" sz="1900" u="sng" dirty="0" smtClean="0"/>
              <a:t>(hipotonia, sudorese fria e diminuição de resposta a estímulos).</a:t>
            </a:r>
          </a:p>
          <a:p>
            <a:pPr marL="0" indent="0">
              <a:buNone/>
            </a:pPr>
            <a:r>
              <a:rPr lang="en-US" sz="2000" b="1" dirty="0" smtClean="0"/>
              <a:t>Contra-</a:t>
            </a:r>
            <a:r>
              <a:rPr lang="en-US" sz="2000" b="1" dirty="0" err="1" smtClean="0"/>
              <a:t>indicações</a:t>
            </a:r>
            <a:endParaRPr lang="en-US" sz="2000" b="1" dirty="0" smtClean="0"/>
          </a:p>
          <a:p>
            <a:pPr marL="0" indent="0">
              <a:buNone/>
            </a:pPr>
            <a:r>
              <a:rPr lang="pt-BR" sz="1900" dirty="0" smtClean="0"/>
              <a:t>A aplicação da vacina tríplice DTP é contra-indicada em crianças que tenham apresentado após a aplicação de dose anterior:</a:t>
            </a:r>
          </a:p>
          <a:p>
            <a:pPr marL="0" indent="0">
              <a:buNone/>
            </a:pPr>
            <a:r>
              <a:rPr lang="pt-BR" sz="1900" dirty="0" smtClean="0"/>
              <a:t>a) </a:t>
            </a:r>
            <a:r>
              <a:rPr lang="pt-BR" sz="1900" b="1" dirty="0" smtClean="0"/>
              <a:t>reação anafilática sistêmica grave (hipotensão, choque, dificuldade respiratória);</a:t>
            </a:r>
          </a:p>
          <a:p>
            <a:pPr marL="0" indent="0">
              <a:buNone/>
            </a:pPr>
            <a:r>
              <a:rPr lang="pt-BR" sz="1900" dirty="0" smtClean="0"/>
              <a:t>b) </a:t>
            </a:r>
            <a:r>
              <a:rPr lang="pt-BR" sz="1900" b="1" dirty="0" smtClean="0"/>
              <a:t>encefalopatia nos primeiros sete dias após a vacinação</a:t>
            </a:r>
            <a:r>
              <a:rPr lang="pt-BR" sz="1900" dirty="0" smtClean="0"/>
              <a:t>.</a:t>
            </a:r>
          </a:p>
          <a:p>
            <a:pPr marL="0" indent="0">
              <a:buNone/>
            </a:pPr>
            <a:r>
              <a:rPr lang="en-US" sz="1900" b="1" dirty="0" err="1" smtClean="0"/>
              <a:t>Notas</a:t>
            </a:r>
            <a:r>
              <a:rPr lang="en-US" sz="1900" b="1" dirty="0" smtClean="0"/>
              <a:t>:</a:t>
            </a:r>
          </a:p>
          <a:p>
            <a:r>
              <a:rPr lang="pt-BR" sz="2000" dirty="0" smtClean="0"/>
              <a:t>2) Não devem ser administradas doses subseqüentes da </a:t>
            </a:r>
            <a:r>
              <a:rPr lang="pt-BR" sz="2000" b="1" dirty="0" smtClean="0"/>
              <a:t>vacina contra a coqueluche </a:t>
            </a:r>
            <a:r>
              <a:rPr lang="pt-BR" sz="2000" dirty="0" smtClean="0"/>
              <a:t>às crianças em que se manifestou </a:t>
            </a:r>
            <a:r>
              <a:rPr lang="pt-BR" sz="2800" b="1" dirty="0" smtClean="0"/>
              <a:t>encefalopatia</a:t>
            </a:r>
            <a:r>
              <a:rPr lang="pt-BR" sz="2000" dirty="0" smtClean="0"/>
              <a:t> nos primeiros sete dias após a vacinação, mesmo que a responsabilidade da mesma pelo evento não possa ser estabelecida. O esquema vacinal básico será completado com DT.</a:t>
            </a:r>
            <a:endParaRPr lang="en-US" sz="19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Encefalopatia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dirty="0" err="1" smtClean="0"/>
              <a:t>Termo</a:t>
            </a:r>
            <a:r>
              <a:rPr lang="en-US" sz="4400" dirty="0" smtClean="0"/>
              <a:t> </a:t>
            </a:r>
            <a:r>
              <a:rPr lang="en-US" sz="4400" dirty="0" err="1" smtClean="0"/>
              <a:t>amplo</a:t>
            </a:r>
            <a:r>
              <a:rPr lang="en-US" sz="4400" dirty="0" smtClean="0"/>
              <a:t> </a:t>
            </a:r>
            <a:r>
              <a:rPr lang="en-US" sz="4400" dirty="0" err="1" smtClean="0"/>
              <a:t>para</a:t>
            </a:r>
            <a:r>
              <a:rPr lang="en-US" sz="4400" dirty="0" smtClean="0"/>
              <a:t> </a:t>
            </a:r>
            <a:r>
              <a:rPr lang="en-US" sz="4400" dirty="0" err="1" smtClean="0"/>
              <a:t>qualquer</a:t>
            </a:r>
            <a:r>
              <a:rPr lang="en-US" sz="4400" dirty="0" smtClean="0"/>
              <a:t> </a:t>
            </a:r>
            <a:r>
              <a:rPr lang="en-US" sz="4400" dirty="0" err="1" smtClean="0"/>
              <a:t>doença</a:t>
            </a:r>
            <a:r>
              <a:rPr lang="en-US" sz="4400" dirty="0" smtClean="0"/>
              <a:t> cerebral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altera</a:t>
            </a:r>
            <a:r>
              <a:rPr lang="en-US" sz="4400" dirty="0" smtClean="0"/>
              <a:t> o </a:t>
            </a:r>
            <a:r>
              <a:rPr lang="en-US" sz="4400" dirty="0" err="1" smtClean="0"/>
              <a:t>funcionamento</a:t>
            </a:r>
            <a:r>
              <a:rPr lang="en-US" sz="4400" dirty="0" smtClean="0"/>
              <a:t> </a:t>
            </a:r>
            <a:r>
              <a:rPr lang="en-US" sz="4400" dirty="0" err="1" smtClean="0"/>
              <a:t>ou</a:t>
            </a:r>
            <a:r>
              <a:rPr lang="en-US" sz="4400" dirty="0" smtClean="0"/>
              <a:t> a </a:t>
            </a:r>
            <a:r>
              <a:rPr lang="en-US" sz="4400" dirty="0" err="1" smtClean="0"/>
              <a:t>estrutura</a:t>
            </a:r>
            <a:r>
              <a:rPr lang="en-US" sz="4400" dirty="0" smtClean="0"/>
              <a:t> do </a:t>
            </a:r>
            <a:r>
              <a:rPr lang="en-US" sz="4400" dirty="0" err="1" smtClean="0"/>
              <a:t>cérebro</a:t>
            </a:r>
            <a:r>
              <a:rPr lang="en-US" sz="4400" dirty="0" smtClean="0"/>
              <a:t>.</a:t>
            </a:r>
          </a:p>
          <a:p>
            <a:pPr marL="0" indent="0" algn="ctr">
              <a:buNone/>
            </a:pPr>
            <a:r>
              <a:rPr lang="en-US" sz="4400" dirty="0" err="1" smtClean="0"/>
              <a:t>Doença</a:t>
            </a:r>
            <a:r>
              <a:rPr lang="en-US" sz="4400" dirty="0" smtClean="0"/>
              <a:t> do </a:t>
            </a:r>
            <a:r>
              <a:rPr lang="en-US" sz="4400" dirty="0" err="1" smtClean="0"/>
              <a:t>cérebro</a:t>
            </a:r>
            <a:r>
              <a:rPr lang="en-US" sz="4400" dirty="0" smtClean="0"/>
              <a:t>, </a:t>
            </a:r>
            <a:r>
              <a:rPr lang="en-US" sz="4400" dirty="0" err="1" smtClean="0"/>
              <a:t>dano</a:t>
            </a:r>
            <a:r>
              <a:rPr lang="en-US" sz="4400" dirty="0" smtClean="0"/>
              <a:t>, </a:t>
            </a:r>
            <a:r>
              <a:rPr lang="en-US" sz="4400" dirty="0" err="1" smtClean="0"/>
              <a:t>ou</a:t>
            </a:r>
            <a:r>
              <a:rPr lang="en-US" sz="4400" dirty="0" smtClean="0"/>
              <a:t> </a:t>
            </a:r>
            <a:r>
              <a:rPr lang="en-US" sz="4400" dirty="0" err="1" smtClean="0"/>
              <a:t>mau</a:t>
            </a:r>
            <a:r>
              <a:rPr lang="en-US" sz="4400" dirty="0" smtClean="0"/>
              <a:t> </a:t>
            </a:r>
            <a:r>
              <a:rPr lang="en-US" sz="4400" dirty="0" err="1" smtClean="0"/>
              <a:t>funcionamento</a:t>
            </a:r>
            <a:r>
              <a:rPr lang="en-US" sz="4400" dirty="0" smtClean="0"/>
              <a:t>.</a:t>
            </a:r>
          </a:p>
          <a:p>
            <a:pPr marL="0" indent="0" algn="ctr">
              <a:buNone/>
            </a:pPr>
            <a:r>
              <a:rPr lang="en-US" sz="4400" dirty="0" smtClean="0"/>
              <a:t>O principal </a:t>
            </a:r>
            <a:r>
              <a:rPr lang="en-US" sz="4400" dirty="0" err="1" smtClean="0"/>
              <a:t>sintoma</a:t>
            </a:r>
            <a:r>
              <a:rPr lang="en-US" sz="4400" dirty="0" smtClean="0"/>
              <a:t> de </a:t>
            </a:r>
            <a:r>
              <a:rPr lang="en-US" sz="4400" dirty="0" err="1" smtClean="0"/>
              <a:t>encefalopatia</a:t>
            </a:r>
            <a:r>
              <a:rPr lang="en-US" sz="4400" dirty="0" smtClean="0"/>
              <a:t> é um </a:t>
            </a:r>
            <a:r>
              <a:rPr lang="en-US" sz="4400" dirty="0" err="1" smtClean="0"/>
              <a:t>estado</a:t>
            </a:r>
            <a:r>
              <a:rPr lang="en-US" sz="4400" dirty="0" smtClean="0"/>
              <a:t> mental </a:t>
            </a:r>
            <a:r>
              <a:rPr lang="en-US" sz="4400" dirty="0" err="1" smtClean="0"/>
              <a:t>alterado</a:t>
            </a:r>
            <a:r>
              <a:rPr lang="en-US" sz="4400" dirty="0" smtClean="0"/>
              <a:t>.</a:t>
            </a:r>
          </a:p>
          <a:p>
            <a:pPr marL="0" indent="0" algn="ctr">
              <a:buNone/>
            </a:pPr>
            <a:r>
              <a:rPr lang="en-US" sz="4400" dirty="0" smtClean="0"/>
              <a:t>As </a:t>
            </a:r>
            <a:r>
              <a:rPr lang="en-US" sz="4400" dirty="0" err="1" smtClean="0"/>
              <a:t>causas</a:t>
            </a:r>
            <a:r>
              <a:rPr lang="en-US" sz="4400" dirty="0" smtClean="0"/>
              <a:t> </a:t>
            </a:r>
            <a:r>
              <a:rPr lang="en-US" sz="4400" dirty="0" err="1" smtClean="0"/>
              <a:t>incluem</a:t>
            </a:r>
            <a:r>
              <a:rPr lang="en-US" sz="4400" dirty="0" smtClean="0"/>
              <a:t> </a:t>
            </a:r>
            <a:r>
              <a:rPr lang="en-US" sz="4400" dirty="0" err="1" smtClean="0"/>
              <a:t>infecções</a:t>
            </a:r>
            <a:r>
              <a:rPr lang="en-US" sz="4400" dirty="0" smtClean="0"/>
              <a:t>, </a:t>
            </a:r>
            <a:r>
              <a:rPr lang="en-US" sz="4400" dirty="0" err="1" smtClean="0"/>
              <a:t>toxinas</a:t>
            </a:r>
            <a:r>
              <a:rPr lang="en-US" sz="4400" dirty="0" smtClean="0"/>
              <a:t>, </a:t>
            </a:r>
            <a:r>
              <a:rPr lang="en-US" sz="4400" dirty="0" err="1" smtClean="0"/>
              <a:t>medicamentos</a:t>
            </a:r>
            <a:r>
              <a:rPr lang="en-US" sz="4400" dirty="0" smtClean="0"/>
              <a:t>…</a:t>
            </a:r>
            <a:endParaRPr lang="en-US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Difteria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dois</a:t>
            </a:r>
            <a:r>
              <a:rPr lang="en-US" dirty="0" smtClean="0"/>
              <a:t>, </a:t>
            </a:r>
            <a:r>
              <a:rPr lang="en-US" dirty="0" err="1" smtClean="0"/>
              <a:t>quatro</a:t>
            </a:r>
            <a:r>
              <a:rPr lang="en-US" dirty="0" smtClean="0"/>
              <a:t>, </a:t>
            </a:r>
            <a:r>
              <a:rPr lang="en-US" dirty="0" err="1" smtClean="0"/>
              <a:t>seis</a:t>
            </a:r>
            <a:r>
              <a:rPr lang="en-US" dirty="0" smtClean="0"/>
              <a:t> e </a:t>
            </a:r>
            <a:r>
              <a:rPr lang="en-US" dirty="0" err="1" smtClean="0"/>
              <a:t>quinze</a:t>
            </a:r>
            <a:r>
              <a:rPr lang="en-US" dirty="0" smtClean="0"/>
              <a:t>  </a:t>
            </a:r>
            <a:r>
              <a:rPr lang="en-US" dirty="0" err="1" smtClean="0"/>
              <a:t>meses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 anchor="ctr">
            <a:normAutofit fontScale="77500" lnSpcReduction="20000"/>
          </a:bodyPr>
          <a:lstStyle/>
          <a:p>
            <a:r>
              <a:rPr lang="pt-BR" dirty="0" smtClean="0"/>
              <a:t>Ou crupe - é uma doença bacteriana aguda. Em casos mais graves pode haver edema intenso no pescoço, aumento de gânglios linfáticos na região e até asfixia mecânica aguda pela obstrução causada pela placa. </a:t>
            </a:r>
          </a:p>
          <a:p>
            <a:r>
              <a:rPr lang="pt-BR" b="1" dirty="0" smtClean="0"/>
              <a:t>Transmissão: </a:t>
            </a:r>
            <a:r>
              <a:rPr lang="pt-BR" b="1" i="1" dirty="0" smtClean="0"/>
              <a:t>Corynebacterium diphtheriae </a:t>
            </a:r>
            <a:r>
              <a:rPr lang="pt-BR" dirty="0" smtClean="0"/>
              <a:t>é um bacilo transmitido por </a:t>
            </a:r>
            <a:r>
              <a:rPr lang="pt-BR" b="1" dirty="0" smtClean="0"/>
              <a:t>contágio direto com doentes ou portadores assintomáticos através das secreções nasais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Também pode ocorrer a transmissão indireta, através de </a:t>
            </a:r>
            <a:r>
              <a:rPr lang="pt-BR" b="1" dirty="0" smtClean="0"/>
              <a:t>objetos que tenham sido contaminados recentemente pelas secreções de orofaringe ou de lesões em outras localizações</a:t>
            </a:r>
            <a:r>
              <a:rPr lang="pt-BR" dirty="0" smtClean="0"/>
              <a:t>. </a:t>
            </a:r>
            <a:r>
              <a:rPr lang="pt-BR" b="1" dirty="0" smtClean="0"/>
              <a:t>HIGIENE</a:t>
            </a:r>
            <a:r>
              <a:rPr lang="pt-BR" dirty="0" smtClean="0"/>
              <a:t>!!!!</a:t>
            </a:r>
          </a:p>
          <a:p>
            <a:r>
              <a:rPr lang="pt-BR" dirty="0" smtClean="0"/>
              <a:t>A incidência da transmissão de difteria costuma aumentar nos meses frios e, principalmente, em ambientes fechados, devido à </a:t>
            </a:r>
            <a:r>
              <a:rPr lang="pt-BR" b="1" dirty="0" smtClean="0"/>
              <a:t>aglomeração</a:t>
            </a:r>
            <a:r>
              <a:rPr lang="pt-BR" dirty="0" smtClean="0"/>
              <a:t>. </a:t>
            </a:r>
            <a:r>
              <a:rPr lang="pt-BR" b="1" dirty="0" smtClean="0"/>
              <a:t>VIDA</a:t>
            </a:r>
            <a:r>
              <a:rPr lang="pt-BR" dirty="0" smtClean="0"/>
              <a:t> </a:t>
            </a:r>
            <a:r>
              <a:rPr lang="pt-BR" b="1" dirty="0" smtClean="0"/>
              <a:t>NO</a:t>
            </a:r>
            <a:r>
              <a:rPr lang="pt-BR" dirty="0" smtClean="0"/>
              <a:t> </a:t>
            </a:r>
            <a:r>
              <a:rPr lang="pt-BR" b="1" dirty="0" smtClean="0"/>
              <a:t>CAMPO</a:t>
            </a:r>
            <a:r>
              <a:rPr lang="pt-BR" dirty="0" smtClean="0"/>
              <a:t>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6019800"/>
          </a:xfrm>
        </p:spPr>
        <p:txBody>
          <a:bodyPr anchor="ctr">
            <a:normAutofit fontScale="85000" lnSpcReduction="20000"/>
          </a:bodyPr>
          <a:lstStyle/>
          <a:p>
            <a:r>
              <a:rPr lang="pt-BR" b="1" dirty="0" smtClean="0"/>
              <a:t>Prevenção: </a:t>
            </a:r>
            <a:r>
              <a:rPr lang="pt-BR" dirty="0" smtClean="0"/>
              <a:t>a difteria pode acometer pessoas suscetíveis (não adequadamente vacinadas) de qualquer idade e não apenas as crianças como era mais comum antes da utilização sistemática da vacina. </a:t>
            </a:r>
          </a:p>
          <a:p>
            <a:r>
              <a:rPr lang="pt-BR" b="1" dirty="0" smtClean="0"/>
              <a:t>A única maneira efetiva de prevenir a difteria é a vacinação, pois a doença, em geral, não confere imunidade permanente</a:t>
            </a:r>
            <a:r>
              <a:rPr lang="pt-BR" dirty="0" smtClean="0"/>
              <a:t>, o que faz com que o doente deva continuar seu esquema de vacinação após a alta hospitalar. </a:t>
            </a:r>
          </a:p>
          <a:p>
            <a:r>
              <a:rPr lang="pt-BR" dirty="0" smtClean="0"/>
              <a:t>Crianças em idade pré-escolar são o grupo mais suscetível quando não imunizadas previamente.</a:t>
            </a:r>
          </a:p>
          <a:p>
            <a:r>
              <a:rPr lang="pt-BR" dirty="0" smtClean="0"/>
              <a:t>O esquema básico de vacinação na infância é feito com </a:t>
            </a:r>
            <a:r>
              <a:rPr lang="pt-BR" b="1" u="sng" dirty="0" smtClean="0"/>
              <a:t>três doses da vacina contra DTP e Hib, aos dois, quatro e seis meses de vida</a:t>
            </a:r>
            <a:r>
              <a:rPr lang="pt-BR" dirty="0" smtClean="0"/>
              <a:t>. O primeiro reforço é feito com a DTP aos </a:t>
            </a:r>
            <a:r>
              <a:rPr lang="pt-BR" b="1" dirty="0" smtClean="0"/>
              <a:t>15 meses</a:t>
            </a:r>
            <a:r>
              <a:rPr lang="pt-BR" dirty="0" smtClean="0"/>
              <a:t> (</a:t>
            </a:r>
            <a:r>
              <a:rPr lang="pt-BR" b="1" dirty="0" smtClean="0"/>
              <a:t>um</a:t>
            </a:r>
            <a:r>
              <a:rPr lang="pt-BR" dirty="0" smtClean="0"/>
              <a:t> </a:t>
            </a:r>
            <a:r>
              <a:rPr lang="pt-BR" b="1" dirty="0" smtClean="0"/>
              <a:t>ano</a:t>
            </a:r>
            <a:r>
              <a:rPr lang="pt-BR" dirty="0" smtClean="0"/>
              <a:t> e </a:t>
            </a:r>
            <a:r>
              <a:rPr lang="pt-BR" b="1" dirty="0" smtClean="0"/>
              <a:t>tres</a:t>
            </a:r>
            <a:r>
              <a:rPr lang="pt-BR" dirty="0" smtClean="0"/>
              <a:t> </a:t>
            </a:r>
            <a:r>
              <a:rPr lang="pt-BR" b="1" dirty="0" smtClean="0"/>
              <a:t>meses</a:t>
            </a:r>
            <a:r>
              <a:rPr lang="pt-BR" dirty="0" smtClean="0"/>
              <a:t>) e o outro </a:t>
            </a:r>
            <a:r>
              <a:rPr lang="pt-BR" b="1" dirty="0" smtClean="0"/>
              <a:t>entre quatro e seis anos de idade</a:t>
            </a:r>
            <a:r>
              <a:rPr lang="pt-BR" dirty="0" smtClean="0"/>
              <a:t>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Como </a:t>
            </a:r>
            <a:r>
              <a:rPr lang="en-US" sz="6600" dirty="0" err="1" smtClean="0"/>
              <a:t>surgiu</a:t>
            </a:r>
            <a:r>
              <a:rPr lang="en-US" sz="6600" dirty="0" smtClean="0"/>
              <a:t> a </a:t>
            </a:r>
            <a:r>
              <a:rPr lang="en-US" sz="6600" dirty="0" err="1" smtClean="0"/>
              <a:t>vacina</a:t>
            </a:r>
            <a:r>
              <a:rPr lang="en-US" sz="6600" dirty="0" smtClean="0"/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Tétano</a:t>
            </a:r>
            <a:r>
              <a:rPr lang="en-US" dirty="0" smtClean="0"/>
              <a:t> – </a:t>
            </a:r>
            <a:r>
              <a:rPr lang="en-US" dirty="0" err="1" smtClean="0"/>
              <a:t>bacteriana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 anchor="ctr">
            <a:noAutofit/>
          </a:bodyPr>
          <a:lstStyle/>
          <a:p>
            <a:r>
              <a:rPr lang="pt-BR" sz="2200" b="1" dirty="0" smtClean="0"/>
              <a:t>Infecção aguda e grave</a:t>
            </a:r>
            <a:r>
              <a:rPr lang="pt-BR" sz="2200" dirty="0" smtClean="0"/>
              <a:t>, causada pela toxina do bacilo tetânico (</a:t>
            </a:r>
            <a:r>
              <a:rPr lang="pt-BR" sz="2200" i="1" dirty="0" smtClean="0"/>
              <a:t>Clostridium tetani), </a:t>
            </a:r>
            <a:r>
              <a:rPr lang="pt-BR" sz="2200" dirty="0" smtClean="0"/>
              <a:t>que entra no organismo através de ferimentos ou lesões de pele e não é transmitido de um indivíduo para o outro.</a:t>
            </a:r>
          </a:p>
          <a:p>
            <a:r>
              <a:rPr lang="pt-BR" sz="2200" b="1" dirty="0" smtClean="0"/>
              <a:t>Ocorre pela introdução dos esporos da bactéria em </a:t>
            </a:r>
            <a:r>
              <a:rPr lang="pt-BR" sz="2400" b="1" dirty="0" smtClean="0"/>
              <a:t>ferimentos externos</a:t>
            </a:r>
            <a:r>
              <a:rPr lang="pt-BR" sz="2200" dirty="0" smtClean="0"/>
              <a:t>, geralmente por objetos perfurantes, contaminados com </a:t>
            </a:r>
            <a:r>
              <a:rPr lang="pt-BR" sz="2200" b="1" dirty="0" smtClean="0"/>
              <a:t>terra, poeira, fezes de animais ou humanas</a:t>
            </a:r>
            <a:r>
              <a:rPr lang="pt-BR" sz="2200" dirty="0" smtClean="0"/>
              <a:t>. Isso porque o bacilo se encontra no intestino dos animais, especialmente do cavalo e do homem (sem causar doença) e </a:t>
            </a:r>
            <a:r>
              <a:rPr lang="pt-BR" sz="2200" b="1" dirty="0" smtClean="0"/>
              <a:t>os esporos podem estar presentes tanto em solos contaminados por fezes ou com esterco, como na pele ou na poeira das ruas, por exemplo</a:t>
            </a:r>
            <a:r>
              <a:rPr lang="pt-BR" sz="2200" dirty="0" smtClean="0"/>
              <a:t>. Queimaduras e tecidos necrosados também são uma porta de entrada, o que favorece o desenvolvimento da bactéria. </a:t>
            </a:r>
            <a:r>
              <a:rPr lang="pt-BR" sz="2200" b="1" dirty="0" smtClean="0"/>
              <a:t>Não apenas pregos e cercas enferrujados podem provocar a doença: a bactéria do tétano pode ser encontrada nos mais diversos ambientes</a:t>
            </a:r>
            <a:r>
              <a:rPr lang="pt-BR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 smtClean="0"/>
              <a:t>O </a:t>
            </a:r>
            <a:r>
              <a:rPr lang="pt-BR" b="1" dirty="0" smtClean="0"/>
              <a:t>tétano</a:t>
            </a:r>
            <a:r>
              <a:rPr lang="pt-BR" dirty="0" smtClean="0"/>
              <a:t> </a:t>
            </a:r>
            <a:r>
              <a:rPr lang="pt-BR" b="1" dirty="0" smtClean="0"/>
              <a:t>neonatal</a:t>
            </a:r>
            <a:r>
              <a:rPr lang="pt-BR" dirty="0" smtClean="0"/>
              <a:t>, também chamado de “mal de sete dias”, ocorre pela </a:t>
            </a:r>
            <a:r>
              <a:rPr lang="pt-BR" b="1" dirty="0" smtClean="0"/>
              <a:t>contaminação</a:t>
            </a:r>
            <a:r>
              <a:rPr lang="pt-BR" dirty="0" smtClean="0"/>
              <a:t> do </a:t>
            </a:r>
            <a:r>
              <a:rPr lang="pt-BR" b="1" dirty="0" smtClean="0"/>
              <a:t>coto</a:t>
            </a:r>
            <a:r>
              <a:rPr lang="pt-BR" dirty="0" smtClean="0"/>
              <a:t> </a:t>
            </a:r>
            <a:r>
              <a:rPr lang="pt-BR" b="1" dirty="0" smtClean="0"/>
              <a:t>umbilical</a:t>
            </a:r>
            <a:r>
              <a:rPr lang="pt-BR" dirty="0" smtClean="0"/>
              <a:t> por esporos do bacilo tetânico, que podem estar </a:t>
            </a:r>
            <a:r>
              <a:rPr lang="pt-BR" b="1" dirty="0" smtClean="0"/>
              <a:t>presentes em instrumentos sujos utilizados para cortar o cordão umbilical ou em substâncias pouco higiênicas usadas para cobrir o coto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Prevenção: </a:t>
            </a:r>
            <a:r>
              <a:rPr lang="pt-BR" dirty="0" smtClean="0"/>
              <a:t>mesmo aqueles que já contraíram a doença, não adquirem anticorpos para evitá-la novamente.</a:t>
            </a:r>
          </a:p>
          <a:p>
            <a:r>
              <a:rPr lang="pt-BR" b="1" dirty="0" smtClean="0"/>
              <a:t>Com relação ao tétano neonatal, a prevenção deve ser feita a partir da vacinação de todas as mulheres em idade fértil (entre 12 e 49 anos), com três doses da vacina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Coqueluche</a:t>
            </a:r>
            <a:r>
              <a:rPr lang="en-US" dirty="0" smtClean="0"/>
              <a:t> – </a:t>
            </a:r>
            <a:r>
              <a:rPr lang="en-US" dirty="0" err="1" smtClean="0"/>
              <a:t>bacteriana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 anchor="ctr">
            <a:normAutofit lnSpcReduction="10000"/>
          </a:bodyPr>
          <a:lstStyle/>
          <a:p>
            <a:r>
              <a:rPr lang="pt-BR" dirty="0" smtClean="0"/>
              <a:t>A coqueluche ou pertussis é uma doença infecciosa aguda e transmissível, que compromete o aparelho respiratório (traquéia e brônquios). É causada pela bactéria </a:t>
            </a:r>
            <a:r>
              <a:rPr lang="pt-BR" i="1" dirty="0" smtClean="0"/>
              <a:t>Bordetella pertussis. </a:t>
            </a:r>
          </a:p>
          <a:p>
            <a:r>
              <a:rPr lang="pt-BR" dirty="0" smtClean="0"/>
              <a:t>Bebês menores de seis meses são os mais propensos a apresentar formas graves da doença, que podem causar </a:t>
            </a:r>
            <a:r>
              <a:rPr lang="pt-BR" b="1" dirty="0" smtClean="0"/>
              <a:t>desidratação, pneumonia, convulsões, lesão cerebral e levar à morte</a:t>
            </a:r>
            <a:r>
              <a:rPr lang="pt-BR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r>
              <a:rPr lang="pt-BR" b="1" dirty="0" smtClean="0"/>
              <a:t>Transmissão: </a:t>
            </a:r>
            <a:r>
              <a:rPr lang="pt-BR" dirty="0" smtClean="0"/>
              <a:t>acontece principalmente pelo contato direto da pessoa doente com uma pessoa suscetível, não vacinada, através de </a:t>
            </a:r>
            <a:r>
              <a:rPr lang="pt-BR" b="1" dirty="0" smtClean="0"/>
              <a:t>gotículas de saliva expelidas por tosse, espirro ou ao falar</a:t>
            </a:r>
            <a:r>
              <a:rPr lang="pt-BR" dirty="0" smtClean="0"/>
              <a:t>. Também pode ser transmitida pelo </a:t>
            </a:r>
            <a:r>
              <a:rPr lang="pt-BR" b="1" dirty="0" smtClean="0"/>
              <a:t>contato com objetos contaminados com secreções do doente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Prevenção: </a:t>
            </a:r>
            <a:r>
              <a:rPr lang="pt-BR" dirty="0" smtClean="0"/>
              <a:t>apenas os indivíduos que já tenham adquirido a doença ou recebido a vacina DTP (mínimo de três doses) não correm o risco de adquiri-la.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– </a:t>
            </a:r>
            <a:r>
              <a:rPr lang="en-US" dirty="0" err="1" smtClean="0"/>
              <a:t>bacteriana</a:t>
            </a:r>
            <a:r>
              <a:rPr lang="en-US" dirty="0" smtClean="0"/>
              <a:t> – </a:t>
            </a: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Hib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257800"/>
          </a:xfrm>
        </p:spPr>
        <p:txBody>
          <a:bodyPr anchor="ctr">
            <a:noAutofit/>
          </a:bodyPr>
          <a:lstStyle/>
          <a:p>
            <a:r>
              <a:rPr lang="pt-BR" sz="2200" b="1" i="1" dirty="0" smtClean="0"/>
              <a:t>Haemophilus influenzae tipo b (Hib) </a:t>
            </a:r>
            <a:r>
              <a:rPr lang="pt-BR" sz="2200" dirty="0" smtClean="0"/>
              <a:t>é uma bactéria que atinge principalmente </a:t>
            </a:r>
            <a:r>
              <a:rPr lang="pt-BR" sz="2400" b="1" dirty="0" smtClean="0"/>
              <a:t>crianças até cinco anos</a:t>
            </a:r>
            <a:r>
              <a:rPr lang="pt-BR" sz="2200" dirty="0" smtClean="0"/>
              <a:t>, causando infecções que começam geralmente no nariz e na garganta, mas podem se espalhar para outras partes do corpo, incluindo pele, ouvidos, pulmões, articulações, membranas que revestem o coração, medula espinhal e cérebro. Essa bactéria pode causar diferentes doenças infecciosas com complicações graves, como pneumonia, inflamação na epiglote, dor de ouvido, infecção generalizada na corrente sanguínea, inflamação do pericárdio, inflamação das articulações e sinusite. </a:t>
            </a:r>
          </a:p>
          <a:p>
            <a:r>
              <a:rPr lang="pt-BR" sz="2200" b="1" dirty="0" smtClean="0"/>
              <a:t>Sintomas</a:t>
            </a:r>
            <a:r>
              <a:rPr lang="pt-BR" sz="2200" dirty="0" smtClean="0"/>
              <a:t>: Uma das piores doenças causadas pela bactéria Haemophilus influenzae tipo b é </a:t>
            </a:r>
            <a:r>
              <a:rPr lang="pt-BR" sz="2800" b="1" dirty="0" smtClean="0"/>
              <a:t>a meningite</a:t>
            </a:r>
            <a:r>
              <a:rPr lang="pt-BR" sz="2200" dirty="0" smtClean="0"/>
              <a:t>, que geralmente tem um início súbito com febre, dor de cabeça intensa, náuseas, vômitos e rigidez de nuca. </a:t>
            </a:r>
            <a:r>
              <a:rPr lang="pt-BR" sz="2200" b="1" dirty="0" smtClean="0"/>
              <a:t>Sequelas graves ocorrem de 3% a 5% dos sobreviventes de meningite por Hib como déficit auditivo grave e lesões cerebrais permanentes</a:t>
            </a:r>
            <a:r>
              <a:rPr lang="pt-BR" sz="2200" dirty="0" smtClean="0"/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 anchor="ctr">
            <a:normAutofit fontScale="70000" lnSpcReduction="20000"/>
          </a:bodyPr>
          <a:lstStyle/>
          <a:p>
            <a:r>
              <a:rPr lang="pt-BR" b="1" dirty="0" smtClean="0"/>
              <a:t>Transmissão: </a:t>
            </a:r>
            <a:r>
              <a:rPr lang="pt-BR" dirty="0" smtClean="0"/>
              <a:t>a Haemophilus influenzae coloniza o aparelho respiratório. </a:t>
            </a:r>
            <a:r>
              <a:rPr lang="pt-BR" b="1" dirty="0" smtClean="0"/>
              <a:t>A transmissão da Hib se dá pelo contato com pessoas infectadas com a bactéria, mesmo que estes não apresentem manifestações clínicas. Os germes passam de pessoa a pessoa através das secreções da mucosa nasal. Se permanecerem no nariz e na garganta, provavelmente a pessoa não ficará doente. Algumas vezes, os germes localizam-se nos pulmões ou na corrente sanguínea e, então, a Hib pode causar problemas graves</a:t>
            </a:r>
            <a:r>
              <a:rPr lang="pt-BR" dirty="0" smtClean="0"/>
              <a:t>. </a:t>
            </a:r>
          </a:p>
          <a:p>
            <a:r>
              <a:rPr lang="pt-BR" b="1" dirty="0" smtClean="0"/>
              <a:t>Prevenção</a:t>
            </a:r>
            <a:r>
              <a:rPr lang="pt-BR" dirty="0" smtClean="0"/>
              <a:t>: a vacinação é a única forma de se prevenir contra a doença e sua eficácia é de 95% a 100% após a aplicação do esquema completo de imunização. Depois de implementar programas de vacinação abrangentes, vários países praticamente eliminaram as doenças causadas pela Hib (meningite e pneumonia, por exemplo). A maioria das crianças deve tomar a vacina contra Hib de acordo com o calendário vacinal: aos dois, quatro e seis meses de vida. </a:t>
            </a:r>
            <a:r>
              <a:rPr lang="pt-BR" b="1" dirty="0" smtClean="0"/>
              <a:t>Se a criança deixar de tomar uma dose ou estiver atrasada em relação às datas previstas, deve tomar a próxima dose da vacina assim que for possível - não é preciso começar novamente. Crianças com mais de cinco anos geralmente não precisam ser vacinadas contra Hib</a:t>
            </a:r>
            <a:r>
              <a:rPr lang="pt-BR" dirty="0" smtClean="0"/>
              <a:t>. 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Poliomielite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i="1" dirty="0" smtClean="0"/>
              <a:t> </a:t>
            </a:r>
            <a:r>
              <a:rPr lang="pt-BR" dirty="0" smtClean="0"/>
              <a:t>A poliomielite é uma doença infectocontagiosa aguda, causada por um vírus que vive no intestino, denominado Poliovírus. Ocorre com </a:t>
            </a:r>
            <a:r>
              <a:rPr lang="pt-BR" b="1" dirty="0" smtClean="0"/>
              <a:t>maior frequência em crianças menores de quatro anos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Cerca de 1% dos infectados pelo vírus pode desenvolver a forma paralítica da doença</a:t>
            </a:r>
            <a:r>
              <a:rPr lang="pt-BR" dirty="0" smtClean="0"/>
              <a:t>, que pode causar sequelas permanentes, insuficiência respiratória e, em alguns casos, levar à morte.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transmissão</a:t>
            </a:r>
            <a:r>
              <a:rPr lang="pt-BR" dirty="0" smtClean="0"/>
              <a:t> do vírus da poliomielite se dá </a:t>
            </a:r>
            <a:r>
              <a:rPr lang="pt-BR" b="1" dirty="0" smtClean="0"/>
              <a:t>através da boca, com material contaminado com fezes</a:t>
            </a:r>
            <a:r>
              <a:rPr lang="pt-BR" dirty="0" smtClean="0"/>
              <a:t> (contato fecal-oral), o que é crítico quando as </a:t>
            </a:r>
            <a:r>
              <a:rPr lang="pt-BR" b="1" dirty="0" smtClean="0"/>
              <a:t>condições sanitárias e de higiene são inadequadas</a:t>
            </a:r>
            <a:r>
              <a:rPr lang="pt-BR" dirty="0" smtClean="0"/>
              <a:t>. </a:t>
            </a:r>
          </a:p>
          <a:p>
            <a:r>
              <a:rPr lang="pt-BR" b="1" dirty="0" smtClean="0"/>
              <a:t>Crianças mais novas, que ainda não adquiriram completamente hábitos de higiene, correm maior risco de contrair a doença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Poliovírus também pode ser disseminado por </a:t>
            </a:r>
            <a:r>
              <a:rPr lang="pt-BR" sz="3500" b="1" dirty="0" smtClean="0"/>
              <a:t>contaminação da água e de alimentos por fezes</a:t>
            </a:r>
            <a:r>
              <a:rPr lang="pt-BR" dirty="0" smtClean="0"/>
              <a:t>. A doença também pode ser transmitida pela forma oral-oral, através de gotículas expelidas ao falar, tossir ou espirrar.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 anchor="ctr">
            <a:normAutofit/>
          </a:bodyPr>
          <a:lstStyle/>
          <a:p>
            <a:r>
              <a:rPr lang="pt-BR" b="1" dirty="0" smtClean="0"/>
              <a:t>Prevenção: </a:t>
            </a:r>
            <a:r>
              <a:rPr lang="pt-BR" dirty="0" smtClean="0"/>
              <a:t>a poliomielite não tem tratamento específico. A doença deve ser evitada tanto através da vacinação contra poliomielite como de medidas preventivas contra doenças transmitidas por </a:t>
            </a:r>
            <a:r>
              <a:rPr lang="pt-BR" b="1" dirty="0" smtClean="0"/>
              <a:t>contaminação fecal de água e alimentos</a:t>
            </a:r>
            <a:r>
              <a:rPr lang="pt-BR" dirty="0" smtClean="0"/>
              <a:t>. As </a:t>
            </a:r>
            <a:r>
              <a:rPr lang="pt-BR" b="1" dirty="0" smtClean="0"/>
              <a:t>más condições habitacionais, a higiene pessoal precária e o elevado número de crianças numa mesma habitação </a:t>
            </a:r>
            <a:r>
              <a:rPr lang="pt-BR" dirty="0" smtClean="0"/>
              <a:t>também são fatores que favorecem a transmissão da poliomielite.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Pneumonia – </a:t>
            </a:r>
            <a:r>
              <a:rPr lang="en-US" dirty="0" err="1" smtClean="0"/>
              <a:t>bacteriana</a:t>
            </a:r>
            <a:r>
              <a:rPr lang="en-US" dirty="0" smtClean="0"/>
              <a:t> – </a:t>
            </a: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pneumocócica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 anchor="ctr">
            <a:normAutofit fontScale="85000" lnSpcReduction="10000"/>
          </a:bodyPr>
          <a:lstStyle/>
          <a:p>
            <a:r>
              <a:rPr lang="pt-BR" dirty="0" smtClean="0"/>
              <a:t>Pneumonia é uma infecção que se instala nos pulmões (órgão duplo localizado um de cada lado da caixa torácica).</a:t>
            </a:r>
          </a:p>
          <a:p>
            <a:r>
              <a:rPr lang="pt-BR" b="1" dirty="0" smtClean="0"/>
              <a:t>Transmissão: </a:t>
            </a:r>
            <a:r>
              <a:rPr lang="pt-BR" dirty="0" smtClean="0"/>
              <a:t>as bactérias são disseminadas através de </a:t>
            </a:r>
            <a:r>
              <a:rPr lang="pt-BR" b="1" dirty="0" smtClean="0"/>
              <a:t>gotículas de saliva ou muco como, por exemplo, quando as pessoas infectadas tossem ou espirram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Prevenção: </a:t>
            </a:r>
            <a:r>
              <a:rPr lang="pt-BR" sz="3600" b="1" dirty="0" smtClean="0"/>
              <a:t>lave as mãos com frequência, principalmente após assoar o nariz, ir ao banheiro, trocar fraldas</a:t>
            </a:r>
            <a:r>
              <a:rPr lang="pt-BR" dirty="0" smtClean="0"/>
              <a:t>. </a:t>
            </a:r>
            <a:r>
              <a:rPr lang="pt-BR" sz="3600" b="1" dirty="0" smtClean="0"/>
              <a:t>Também lave as mãos antes de comer ou preparar alimentos. Não fume</a:t>
            </a:r>
            <a:r>
              <a:rPr lang="pt-BR" dirty="0" smtClean="0"/>
              <a:t>. O fumo prejudica a capacidade dos pulmões de evitar a infecção.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Edward Jenner</a:t>
            </a:r>
            <a:br>
              <a:rPr lang="en-US" dirty="0" smtClean="0"/>
            </a:br>
            <a:r>
              <a:rPr lang="en-US" dirty="0" err="1" smtClean="0"/>
              <a:t>vaccinia</a:t>
            </a:r>
            <a:r>
              <a:rPr lang="en-US" dirty="0" smtClean="0"/>
              <a:t> – </a:t>
            </a:r>
            <a:r>
              <a:rPr lang="en-US" dirty="0" err="1" smtClean="0"/>
              <a:t>vaccinae</a:t>
            </a:r>
            <a:r>
              <a:rPr lang="en-US" dirty="0" smtClean="0"/>
              <a:t> –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vaca</a:t>
            </a:r>
            <a:r>
              <a:rPr lang="en-US" dirty="0" smtClean="0"/>
              <a:t> Vaccination (</a:t>
            </a:r>
            <a:r>
              <a:rPr lang="en-US" dirty="0" err="1" smtClean="0"/>
              <a:t>vacação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3505200"/>
          </a:xfrm>
        </p:spPr>
        <p:txBody>
          <a:bodyPr anchor="ctr">
            <a:no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maio</a:t>
            </a:r>
            <a:r>
              <a:rPr lang="en-US" sz="2800" dirty="0" smtClean="0"/>
              <a:t> de 1796, Edward Jenner, </a:t>
            </a:r>
            <a:r>
              <a:rPr lang="en-US" sz="2800" dirty="0" err="1" smtClean="0"/>
              <a:t>médico</a:t>
            </a:r>
            <a:r>
              <a:rPr lang="en-US" sz="2800" dirty="0" smtClean="0"/>
              <a:t> </a:t>
            </a:r>
            <a:r>
              <a:rPr lang="en-US" sz="2800" dirty="0" err="1" smtClean="0"/>
              <a:t>inglês</a:t>
            </a:r>
            <a:r>
              <a:rPr lang="en-US" sz="2800" dirty="0" smtClean="0"/>
              <a:t>, </a:t>
            </a:r>
            <a:r>
              <a:rPr lang="en-US" sz="2800" dirty="0" err="1" smtClean="0"/>
              <a:t>encontrou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jovem</a:t>
            </a:r>
            <a:r>
              <a:rPr lang="en-US" sz="2800" dirty="0" smtClean="0"/>
              <a:t> </a:t>
            </a:r>
            <a:r>
              <a:rPr lang="en-US" sz="2800" dirty="0" err="1" smtClean="0"/>
              <a:t>ordenhadora</a:t>
            </a:r>
            <a:r>
              <a:rPr lang="en-US" sz="2800" dirty="0" smtClean="0"/>
              <a:t> de </a:t>
            </a:r>
            <a:r>
              <a:rPr lang="en-US" sz="2800" b="1" dirty="0" err="1" smtClean="0"/>
              <a:t>vacas</a:t>
            </a:r>
            <a:r>
              <a:rPr lang="en-US" sz="2800" dirty="0" smtClean="0"/>
              <a:t>, Sarah </a:t>
            </a:r>
            <a:r>
              <a:rPr lang="en-US" sz="2800" dirty="0" err="1" smtClean="0"/>
              <a:t>Nelms</a:t>
            </a:r>
            <a:r>
              <a:rPr lang="en-US" sz="2800" dirty="0" smtClean="0"/>
              <a:t>, com </a:t>
            </a:r>
            <a:r>
              <a:rPr lang="en-US" sz="2800" dirty="0" err="1" smtClean="0"/>
              <a:t>lesões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varíola</a:t>
            </a:r>
            <a:r>
              <a:rPr lang="en-US" sz="2800" dirty="0" smtClean="0"/>
              <a:t> bovina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suas</a:t>
            </a:r>
            <a:r>
              <a:rPr lang="en-US" sz="2800" dirty="0" smtClean="0"/>
              <a:t> </a:t>
            </a:r>
            <a:r>
              <a:rPr lang="en-US" sz="2800" dirty="0" err="1" smtClean="0"/>
              <a:t>mãos</a:t>
            </a:r>
            <a:r>
              <a:rPr lang="en-US" sz="2800" dirty="0" smtClean="0"/>
              <a:t> e </a:t>
            </a:r>
            <a:r>
              <a:rPr lang="en-US" sz="2800" dirty="0" err="1" smtClean="0"/>
              <a:t>braços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14 de </a:t>
            </a:r>
            <a:r>
              <a:rPr lang="en-US" sz="2800" dirty="0" err="1" smtClean="0"/>
              <a:t>maio</a:t>
            </a:r>
            <a:r>
              <a:rPr lang="en-US" sz="2800" dirty="0" smtClean="0"/>
              <a:t> de 1796, </a:t>
            </a:r>
            <a:r>
              <a:rPr lang="en-US" sz="2800" dirty="0" err="1" smtClean="0"/>
              <a:t>ele</a:t>
            </a:r>
            <a:r>
              <a:rPr lang="en-US" sz="2800" dirty="0" smtClean="0"/>
              <a:t> </a:t>
            </a:r>
            <a:r>
              <a:rPr lang="en-US" sz="2800" dirty="0" err="1" smtClean="0"/>
              <a:t>inoculou</a:t>
            </a:r>
            <a:r>
              <a:rPr lang="en-US" sz="2800" dirty="0" smtClean="0"/>
              <a:t> um </a:t>
            </a:r>
            <a:r>
              <a:rPr lang="en-US" sz="2800" dirty="0" err="1" smtClean="0"/>
              <a:t>garoto</a:t>
            </a:r>
            <a:r>
              <a:rPr lang="en-US" sz="2800" dirty="0" smtClean="0"/>
              <a:t> de 8 </a:t>
            </a:r>
            <a:r>
              <a:rPr lang="en-US" sz="2800" dirty="0" err="1" smtClean="0"/>
              <a:t>anos</a:t>
            </a:r>
            <a:r>
              <a:rPr lang="en-US" sz="2800" dirty="0" smtClean="0"/>
              <a:t> com a </a:t>
            </a:r>
            <a:r>
              <a:rPr lang="en-US" sz="2800" dirty="0" err="1" smtClean="0"/>
              <a:t>substância</a:t>
            </a:r>
            <a:r>
              <a:rPr lang="en-US" sz="2800" dirty="0" smtClean="0"/>
              <a:t> das </a:t>
            </a:r>
            <a:r>
              <a:rPr lang="en-US" sz="2800" dirty="0" err="1" smtClean="0"/>
              <a:t>lesões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Nelm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Rotavírus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ctr">
            <a:normAutofit fontScale="70000" lnSpcReduction="20000"/>
          </a:bodyPr>
          <a:lstStyle/>
          <a:p>
            <a:r>
              <a:rPr lang="pt-BR" dirty="0" smtClean="0"/>
              <a:t>O rotavírus é uma doença causada por sete tipos diferentes de sorotipos que são antigênicos diferentes, mas da mesma espécie microbiana. Porém, apenas três infectam o ser humano. </a:t>
            </a:r>
          </a:p>
          <a:p>
            <a:r>
              <a:rPr lang="pt-BR" b="1" dirty="0" smtClean="0"/>
              <a:t>Sintomas: </a:t>
            </a:r>
            <a:r>
              <a:rPr lang="pt-BR" dirty="0" smtClean="0"/>
              <a:t>os principais sintomas são diarreia, que pode levar a desidratação, vômitos e febre, além de problemas respiratórios, como coriza e tosse. </a:t>
            </a:r>
          </a:p>
          <a:p>
            <a:r>
              <a:rPr lang="pt-BR" b="1" dirty="0" smtClean="0"/>
              <a:t>Transmissão: </a:t>
            </a:r>
            <a:r>
              <a:rPr lang="pt-BR" dirty="0" smtClean="0"/>
              <a:t>a transmissão pode </a:t>
            </a:r>
            <a:r>
              <a:rPr lang="pt-BR" sz="3400" b="1" dirty="0" smtClean="0"/>
              <a:t>ser fecal-oral</a:t>
            </a:r>
            <a:r>
              <a:rPr lang="pt-BR" dirty="0" smtClean="0"/>
              <a:t>, ou seja, </a:t>
            </a:r>
            <a:r>
              <a:rPr lang="pt-BR" sz="3400" b="1" dirty="0" smtClean="0"/>
              <a:t>o vírus é eliminado nas fezes do paciente, contamina a água ou alimentos</a:t>
            </a:r>
            <a:r>
              <a:rPr lang="pt-BR" dirty="0" smtClean="0"/>
              <a:t>, </a:t>
            </a:r>
            <a:r>
              <a:rPr lang="pt-BR" sz="3400" b="1" dirty="0" smtClean="0"/>
              <a:t>e pode entrar em contato com a pessoa através das mãos. </a:t>
            </a:r>
            <a:endParaRPr lang="pt-BR" b="1" dirty="0" smtClean="0"/>
          </a:p>
          <a:p>
            <a:r>
              <a:rPr lang="pt-BR" b="1" dirty="0" smtClean="0"/>
              <a:t>Prevenção: </a:t>
            </a:r>
            <a:r>
              <a:rPr lang="pt-BR" sz="3400" b="1" dirty="0" smtClean="0"/>
              <a:t>as principais medidas para evitar a rotavirose é a </a:t>
            </a:r>
            <a:r>
              <a:rPr lang="pt-BR" b="1" dirty="0" smtClean="0"/>
              <a:t>higiene das mãos</a:t>
            </a:r>
            <a:r>
              <a:rPr lang="pt-BR" dirty="0" smtClean="0"/>
              <a:t>, </a:t>
            </a:r>
            <a:r>
              <a:rPr lang="pt-BR" sz="3400" b="1" dirty="0" smtClean="0"/>
              <a:t>que pode ser feita com água e sabão ou álcool-gel, principalmente antes das refeições e após o banheiro</a:t>
            </a:r>
            <a:r>
              <a:rPr lang="pt-BR" dirty="0" smtClean="0"/>
              <a:t>. A vacina contra Rotavírus Humana que deve ser feita em crianças de 2 e 4 meses na rede pública. Além disso</a:t>
            </a:r>
            <a:r>
              <a:rPr lang="pt-BR" sz="3400" dirty="0" smtClean="0"/>
              <a:t>, </a:t>
            </a:r>
            <a:r>
              <a:rPr lang="pt-BR" sz="3400" b="1" dirty="0" smtClean="0"/>
              <a:t>ingerir sempre alimentos bem higienizados e água tratada é fundamental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excipientes</a:t>
            </a:r>
            <a:r>
              <a:rPr lang="en-US" dirty="0" smtClean="0"/>
              <a:t> </a:t>
            </a:r>
            <a:r>
              <a:rPr lang="en-US" dirty="0" err="1" smtClean="0"/>
              <a:t>contidos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vacinas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err="1" smtClean="0"/>
              <a:t>DTaP</a:t>
            </a:r>
            <a:r>
              <a:rPr lang="en-US" b="1" dirty="0" smtClean="0"/>
              <a:t>-</a:t>
            </a:r>
            <a:r>
              <a:rPr lang="en-US" b="1" dirty="0" err="1" smtClean="0"/>
              <a:t>HepB</a:t>
            </a:r>
            <a:r>
              <a:rPr lang="en-US" b="1" dirty="0" smtClean="0"/>
              <a:t>-VIP</a:t>
            </a:r>
            <a:r>
              <a:rPr lang="en-US" dirty="0" smtClean="0"/>
              <a:t> – </a:t>
            </a:r>
            <a:r>
              <a:rPr lang="en-US" dirty="0" err="1" smtClean="0"/>
              <a:t>difteria</a:t>
            </a:r>
            <a:r>
              <a:rPr lang="en-US" dirty="0" smtClean="0"/>
              <a:t>, </a:t>
            </a:r>
            <a:r>
              <a:rPr lang="en-US" dirty="0" err="1" smtClean="0"/>
              <a:t>tétano</a:t>
            </a:r>
            <a:r>
              <a:rPr lang="en-US" dirty="0" smtClean="0"/>
              <a:t>, </a:t>
            </a:r>
            <a:r>
              <a:rPr lang="en-US" dirty="0" err="1" smtClean="0"/>
              <a:t>coqueluche</a:t>
            </a:r>
            <a:r>
              <a:rPr lang="en-US" dirty="0" smtClean="0"/>
              <a:t>, </a:t>
            </a:r>
            <a:r>
              <a:rPr lang="en-US" dirty="0" err="1" smtClean="0"/>
              <a:t>hepatite</a:t>
            </a:r>
            <a:r>
              <a:rPr lang="en-US" dirty="0" smtClean="0"/>
              <a:t> B e polio (</a:t>
            </a:r>
            <a:r>
              <a:rPr lang="en-US" sz="3500" b="1" dirty="0" err="1" smtClean="0"/>
              <a:t>Pediarix</a:t>
            </a:r>
            <a:r>
              <a:rPr lang="en-US" dirty="0" smtClean="0"/>
              <a:t>): </a:t>
            </a:r>
            <a:r>
              <a:rPr lang="en-US" b="1" dirty="0" err="1" smtClean="0"/>
              <a:t>extrato</a:t>
            </a:r>
            <a:r>
              <a:rPr lang="en-US" b="1" dirty="0" smtClean="0"/>
              <a:t> </a:t>
            </a:r>
            <a:r>
              <a:rPr lang="en-US" b="1" dirty="0" err="1" smtClean="0"/>
              <a:t>bovino</a:t>
            </a:r>
            <a:r>
              <a:rPr lang="en-US" dirty="0" smtClean="0"/>
              <a:t>, </a:t>
            </a:r>
            <a:r>
              <a:rPr lang="en-US" b="1" dirty="0" err="1" smtClean="0"/>
              <a:t>derivado</a:t>
            </a:r>
            <a:r>
              <a:rPr lang="en-US" b="1" dirty="0" smtClean="0"/>
              <a:t> de </a:t>
            </a:r>
            <a:r>
              <a:rPr lang="en-US" b="1" dirty="0" err="1" smtClean="0"/>
              <a:t>caseína</a:t>
            </a:r>
            <a:r>
              <a:rPr lang="en-US" b="1" dirty="0" smtClean="0"/>
              <a:t> bovina</a:t>
            </a:r>
            <a:r>
              <a:rPr lang="en-US" dirty="0" smtClean="0"/>
              <a:t>, </a:t>
            </a:r>
            <a:r>
              <a:rPr lang="en-US" b="1" dirty="0" err="1" smtClean="0"/>
              <a:t>formaldeído</a:t>
            </a:r>
            <a:r>
              <a:rPr lang="en-US" dirty="0" smtClean="0"/>
              <a:t>, </a:t>
            </a:r>
            <a:r>
              <a:rPr lang="en-US" b="1" dirty="0" err="1" smtClean="0"/>
              <a:t>células</a:t>
            </a:r>
            <a:r>
              <a:rPr lang="en-US" b="1" dirty="0" smtClean="0"/>
              <a:t> VERO </a:t>
            </a:r>
            <a:r>
              <a:rPr lang="en-US" dirty="0" smtClean="0"/>
              <a:t>(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linhagem</a:t>
            </a:r>
            <a:r>
              <a:rPr lang="en-US" dirty="0" smtClean="0"/>
              <a:t> de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epiteliais</a:t>
            </a:r>
            <a:r>
              <a:rPr lang="en-US" dirty="0" smtClean="0"/>
              <a:t> de </a:t>
            </a:r>
            <a:r>
              <a:rPr lang="en-US" dirty="0" err="1" smtClean="0"/>
              <a:t>rins</a:t>
            </a:r>
            <a:r>
              <a:rPr lang="en-US" dirty="0" smtClean="0"/>
              <a:t> de </a:t>
            </a:r>
            <a:r>
              <a:rPr lang="en-US" dirty="0" err="1" smtClean="0"/>
              <a:t>macaco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</a:t>
            </a:r>
            <a:r>
              <a:rPr lang="en-US" dirty="0" err="1" smtClean="0"/>
              <a:t>usadas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hospedar</a:t>
            </a:r>
            <a:r>
              <a:rPr lang="en-US" dirty="0" smtClean="0"/>
              <a:t> o </a:t>
            </a:r>
            <a:r>
              <a:rPr lang="en-US" dirty="0" err="1" smtClean="0"/>
              <a:t>crescimentos</a:t>
            </a:r>
            <a:r>
              <a:rPr lang="en-US" dirty="0" smtClean="0"/>
              <a:t> de </a:t>
            </a:r>
            <a:r>
              <a:rPr lang="en-US" dirty="0" err="1" smtClean="0"/>
              <a:t>vírus</a:t>
            </a:r>
            <a:r>
              <a:rPr lang="en-US" dirty="0" smtClean="0"/>
              <a:t>), </a:t>
            </a:r>
            <a:r>
              <a:rPr lang="en-US" dirty="0" err="1" smtClean="0"/>
              <a:t>hidrolisato</a:t>
            </a:r>
            <a:r>
              <a:rPr lang="en-US" dirty="0" smtClean="0"/>
              <a:t>  de </a:t>
            </a:r>
            <a:r>
              <a:rPr lang="en-US" dirty="0" err="1" smtClean="0"/>
              <a:t>lactoalbumina</a:t>
            </a:r>
            <a:r>
              <a:rPr lang="en-US" dirty="0" smtClean="0"/>
              <a:t> e de </a:t>
            </a:r>
            <a:r>
              <a:rPr lang="en-US" dirty="0" err="1" smtClean="0"/>
              <a:t>soro</a:t>
            </a:r>
            <a:r>
              <a:rPr lang="en-US" dirty="0" smtClean="0"/>
              <a:t> de </a:t>
            </a:r>
            <a:r>
              <a:rPr lang="en-US" dirty="0" err="1" smtClean="0"/>
              <a:t>bezerro</a:t>
            </a:r>
            <a:r>
              <a:rPr lang="en-US" dirty="0" smtClean="0"/>
              <a:t>, </a:t>
            </a:r>
            <a:r>
              <a:rPr lang="en-US" sz="3500" b="1" dirty="0" err="1" smtClean="0"/>
              <a:t>hidróxido</a:t>
            </a:r>
            <a:r>
              <a:rPr lang="en-US" sz="3500" b="1" dirty="0" smtClean="0"/>
              <a:t> de </a:t>
            </a:r>
            <a:r>
              <a:rPr lang="en-US" sz="3500" b="1" dirty="0" err="1" smtClean="0"/>
              <a:t>alumínio</a:t>
            </a:r>
            <a:r>
              <a:rPr lang="en-US" sz="3500" dirty="0" smtClean="0"/>
              <a:t>, </a:t>
            </a:r>
            <a:r>
              <a:rPr lang="en-US" sz="3500" b="1" dirty="0" err="1" smtClean="0"/>
              <a:t>fosfato</a:t>
            </a:r>
            <a:r>
              <a:rPr lang="en-US" sz="3500" b="1" dirty="0" smtClean="0"/>
              <a:t> de </a:t>
            </a:r>
            <a:r>
              <a:rPr lang="en-US" sz="3500" b="1" dirty="0" err="1" smtClean="0"/>
              <a:t>alumínio</a:t>
            </a:r>
            <a:r>
              <a:rPr lang="en-US" sz="3500" dirty="0" smtClean="0"/>
              <a:t>, </a:t>
            </a:r>
            <a:r>
              <a:rPr lang="en-US" sz="3500" b="1" dirty="0" smtClean="0"/>
              <a:t>sais de </a:t>
            </a:r>
            <a:r>
              <a:rPr lang="en-US" sz="3500" b="1" dirty="0" err="1" smtClean="0"/>
              <a:t>alumínio</a:t>
            </a:r>
            <a:r>
              <a:rPr lang="en-US" dirty="0" smtClean="0"/>
              <a:t>, </a:t>
            </a:r>
            <a:r>
              <a:rPr lang="en-US" b="1" dirty="0" err="1" smtClean="0"/>
              <a:t>polissorbato</a:t>
            </a:r>
            <a:r>
              <a:rPr lang="en-US" dirty="0" smtClean="0"/>
              <a:t> 80 (</a:t>
            </a:r>
            <a:r>
              <a:rPr lang="en-US" dirty="0" err="1" smtClean="0"/>
              <a:t>estabilizante</a:t>
            </a:r>
            <a:r>
              <a:rPr lang="en-US" dirty="0" smtClean="0"/>
              <a:t>), </a:t>
            </a:r>
            <a:r>
              <a:rPr lang="en-US" dirty="0" err="1" smtClean="0"/>
              <a:t>sulfato</a:t>
            </a:r>
            <a:r>
              <a:rPr lang="en-US" dirty="0" smtClean="0"/>
              <a:t> de </a:t>
            </a:r>
            <a:r>
              <a:rPr lang="en-US" sz="3500" b="1" dirty="0" err="1" smtClean="0"/>
              <a:t>neomicina</a:t>
            </a:r>
            <a:r>
              <a:rPr lang="en-US" dirty="0" smtClean="0"/>
              <a:t> (</a:t>
            </a:r>
            <a:r>
              <a:rPr lang="en-US" dirty="0" err="1" smtClean="0"/>
              <a:t>antibiótico</a:t>
            </a:r>
            <a:r>
              <a:rPr lang="en-US" dirty="0" smtClean="0"/>
              <a:t>), </a:t>
            </a:r>
            <a:r>
              <a:rPr lang="en-US" sz="3500" b="1" dirty="0" err="1" smtClean="0"/>
              <a:t>polimixina</a:t>
            </a:r>
            <a:r>
              <a:rPr lang="en-US" dirty="0" smtClean="0"/>
              <a:t> B (</a:t>
            </a:r>
            <a:r>
              <a:rPr lang="en-US" dirty="0" err="1" smtClean="0"/>
              <a:t>antibiótico</a:t>
            </a:r>
            <a:r>
              <a:rPr lang="en-US" dirty="0" smtClean="0"/>
              <a:t>), </a:t>
            </a:r>
            <a:r>
              <a:rPr lang="en-US" sz="3500" b="1" dirty="0" err="1" smtClean="0"/>
              <a:t>proteína</a:t>
            </a:r>
            <a:r>
              <a:rPr lang="en-US" sz="3500" dirty="0" smtClean="0"/>
              <a:t> de </a:t>
            </a:r>
            <a:r>
              <a:rPr lang="en-US" sz="3500" b="1" dirty="0" err="1" smtClean="0"/>
              <a:t>levedura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p. 2 Quantidade alumino existente por vacin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610599" cy="6400800"/>
          </a:xfrm>
        </p:spPr>
      </p:pic>
      <p:sp>
        <p:nvSpPr>
          <p:cNvPr id="5" name="Right Arrow 4"/>
          <p:cNvSpPr/>
          <p:nvPr/>
        </p:nvSpPr>
        <p:spPr>
          <a:xfrm>
            <a:off x="533400" y="4572000"/>
            <a:ext cx="1981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err="1" smtClean="0"/>
              <a:t>DTaP</a:t>
            </a:r>
            <a:r>
              <a:rPr lang="en-US" dirty="0" smtClean="0"/>
              <a:t>-IPV/</a:t>
            </a:r>
            <a:r>
              <a:rPr lang="en-US" dirty="0" err="1" smtClean="0"/>
              <a:t>Hib</a:t>
            </a:r>
            <a:r>
              <a:rPr lang="en-US" dirty="0" smtClean="0"/>
              <a:t> (</a:t>
            </a:r>
            <a:r>
              <a:rPr lang="en-US" dirty="0" err="1" smtClean="0"/>
              <a:t>Pentacel</a:t>
            </a:r>
            <a:r>
              <a:rPr lang="en-US" dirty="0" smtClean="0"/>
              <a:t>): </a:t>
            </a:r>
            <a:r>
              <a:rPr lang="en-US" b="1" dirty="0" err="1" smtClean="0"/>
              <a:t>fosfato</a:t>
            </a:r>
            <a:r>
              <a:rPr lang="en-US" b="1" dirty="0" smtClean="0"/>
              <a:t> de </a:t>
            </a:r>
            <a:r>
              <a:rPr lang="en-US" b="1" dirty="0" err="1" smtClean="0"/>
              <a:t>alumínio</a:t>
            </a:r>
            <a:r>
              <a:rPr lang="en-US" b="1" dirty="0" smtClean="0"/>
              <a:t> </a:t>
            </a:r>
            <a:r>
              <a:rPr lang="en-US" dirty="0" smtClean="0"/>
              <a:t>(metal </a:t>
            </a:r>
            <a:r>
              <a:rPr lang="en-US" dirty="0" err="1" smtClean="0"/>
              <a:t>pesado</a:t>
            </a:r>
            <a:r>
              <a:rPr lang="en-US" dirty="0" smtClean="0"/>
              <a:t>), </a:t>
            </a:r>
            <a:r>
              <a:rPr lang="en-US" b="1" dirty="0" err="1" smtClean="0"/>
              <a:t>polissorbate</a:t>
            </a:r>
            <a:r>
              <a:rPr lang="en-US" b="1" dirty="0" smtClean="0"/>
              <a:t> 80 </a:t>
            </a:r>
            <a:r>
              <a:rPr lang="en-US" dirty="0" smtClean="0"/>
              <a:t>(</a:t>
            </a:r>
            <a:r>
              <a:rPr lang="en-US" dirty="0" err="1" smtClean="0"/>
              <a:t>estabilizante</a:t>
            </a:r>
            <a:r>
              <a:rPr lang="en-US" dirty="0" smtClean="0"/>
              <a:t> </a:t>
            </a:r>
            <a:r>
              <a:rPr lang="en-US" dirty="0" err="1" smtClean="0"/>
              <a:t>químico</a:t>
            </a:r>
            <a:r>
              <a:rPr lang="en-US" dirty="0" smtClean="0"/>
              <a:t>), </a:t>
            </a:r>
            <a:r>
              <a:rPr lang="en-US" b="1" dirty="0" err="1" smtClean="0"/>
              <a:t>sacarose</a:t>
            </a:r>
            <a:r>
              <a:rPr lang="en-US" dirty="0" smtClean="0"/>
              <a:t>, </a:t>
            </a:r>
            <a:r>
              <a:rPr lang="en-US" b="1" dirty="0" err="1" smtClean="0"/>
              <a:t>formaldeído</a:t>
            </a:r>
            <a:r>
              <a:rPr lang="en-US" dirty="0" smtClean="0"/>
              <a:t>, </a:t>
            </a:r>
            <a:r>
              <a:rPr lang="en-US" dirty="0" err="1" smtClean="0"/>
              <a:t>glutaraldeído</a:t>
            </a:r>
            <a:r>
              <a:rPr lang="en-US" dirty="0" smtClean="0"/>
              <a:t>, </a:t>
            </a:r>
            <a:r>
              <a:rPr lang="en-US" b="1" dirty="0" err="1" smtClean="0"/>
              <a:t>albumina</a:t>
            </a:r>
            <a:r>
              <a:rPr lang="en-US" b="1" dirty="0" smtClean="0"/>
              <a:t> do </a:t>
            </a:r>
            <a:r>
              <a:rPr lang="en-US" b="1" dirty="0" err="1" smtClean="0"/>
              <a:t>soro</a:t>
            </a:r>
            <a:r>
              <a:rPr lang="en-US" b="1" dirty="0" smtClean="0"/>
              <a:t> </a:t>
            </a:r>
            <a:r>
              <a:rPr lang="en-US" b="1" dirty="0" err="1" smtClean="0"/>
              <a:t>bovino</a:t>
            </a:r>
            <a:r>
              <a:rPr lang="en-US" dirty="0" smtClean="0"/>
              <a:t>, 2-fenoxietanol, </a:t>
            </a:r>
            <a:r>
              <a:rPr lang="en-US" b="1" dirty="0" err="1" smtClean="0"/>
              <a:t>neomicina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antibiótico</a:t>
            </a:r>
            <a:r>
              <a:rPr lang="en-US" dirty="0" smtClean="0"/>
              <a:t>), </a:t>
            </a:r>
            <a:r>
              <a:rPr lang="en-US" b="1" dirty="0" err="1" smtClean="0"/>
              <a:t>polimixina</a:t>
            </a:r>
            <a:r>
              <a:rPr lang="en-US" b="1" dirty="0" smtClean="0"/>
              <a:t> B </a:t>
            </a:r>
            <a:r>
              <a:rPr lang="en-US" b="1" dirty="0" err="1" smtClean="0"/>
              <a:t>sulfato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antibiótico</a:t>
            </a:r>
            <a:r>
              <a:rPr lang="en-US" dirty="0" smtClean="0"/>
              <a:t>), </a:t>
            </a:r>
            <a:r>
              <a:rPr lang="en-US" dirty="0" err="1" smtClean="0"/>
              <a:t>sulfato</a:t>
            </a:r>
            <a:r>
              <a:rPr lang="en-US" dirty="0" smtClean="0"/>
              <a:t> de </a:t>
            </a:r>
            <a:r>
              <a:rPr lang="en-US" dirty="0" err="1" smtClean="0"/>
              <a:t>amônio</a:t>
            </a:r>
            <a:r>
              <a:rPr lang="en-US" dirty="0" smtClean="0"/>
              <a:t>, </a:t>
            </a:r>
            <a:r>
              <a:rPr lang="en-US" b="1" dirty="0" err="1" smtClean="0"/>
              <a:t>casaminoácidos</a:t>
            </a:r>
            <a:r>
              <a:rPr lang="en-US" b="1" dirty="0" smtClean="0"/>
              <a:t> (</a:t>
            </a:r>
            <a:r>
              <a:rPr lang="en-US" b="1" dirty="0" err="1" smtClean="0"/>
              <a:t>aminoácidos</a:t>
            </a:r>
            <a:r>
              <a:rPr lang="en-US" b="1" dirty="0" smtClean="0"/>
              <a:t> e </a:t>
            </a:r>
            <a:r>
              <a:rPr lang="en-US" b="1" dirty="0" err="1" smtClean="0"/>
              <a:t>peptídeos</a:t>
            </a:r>
            <a:r>
              <a:rPr lang="en-US" b="1" dirty="0" smtClean="0"/>
              <a:t> de </a:t>
            </a:r>
            <a:r>
              <a:rPr lang="en-US" b="1" dirty="0" err="1" smtClean="0"/>
              <a:t>caseína</a:t>
            </a:r>
            <a:r>
              <a:rPr lang="en-US" b="1" dirty="0" smtClean="0"/>
              <a:t> </a:t>
            </a:r>
            <a:r>
              <a:rPr lang="en-US" b="1" dirty="0" err="1" smtClean="0"/>
              <a:t>usados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meios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crescimento</a:t>
            </a:r>
            <a:r>
              <a:rPr lang="en-US" b="1" dirty="0" smtClean="0"/>
              <a:t> microbial), </a:t>
            </a:r>
            <a:r>
              <a:rPr lang="en-US" dirty="0" err="1" smtClean="0"/>
              <a:t>dimetil</a:t>
            </a:r>
            <a:r>
              <a:rPr lang="en-US" dirty="0" smtClean="0"/>
              <a:t>-beta-</a:t>
            </a:r>
            <a:r>
              <a:rPr lang="en-US" dirty="0" err="1" smtClean="0"/>
              <a:t>ciclodextrina</a:t>
            </a:r>
            <a:r>
              <a:rPr lang="en-US" dirty="0" smtClean="0"/>
              <a:t>, </a:t>
            </a:r>
            <a:r>
              <a:rPr lang="en-US" b="1" dirty="0" err="1" smtClean="0"/>
              <a:t>células</a:t>
            </a:r>
            <a:r>
              <a:rPr lang="en-US" b="1" dirty="0" smtClean="0"/>
              <a:t> MRC-5 </a:t>
            </a:r>
            <a:r>
              <a:rPr lang="en-US" dirty="0" smtClean="0"/>
              <a:t>(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de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r>
              <a:rPr lang="en-US" dirty="0" smtClean="0"/>
              <a:t> </a:t>
            </a:r>
            <a:r>
              <a:rPr lang="en-US" dirty="0" err="1" smtClean="0"/>
              <a:t>diploides</a:t>
            </a:r>
            <a:r>
              <a:rPr lang="en-US" dirty="0" smtClean="0"/>
              <a:t> – </a:t>
            </a:r>
            <a:r>
              <a:rPr lang="en-US" dirty="0" err="1" smtClean="0"/>
              <a:t>fibroblastos</a:t>
            </a:r>
            <a:r>
              <a:rPr lang="en-US" dirty="0" smtClean="0"/>
              <a:t> </a:t>
            </a:r>
            <a:r>
              <a:rPr lang="en-US" dirty="0" err="1" smtClean="0"/>
              <a:t>derivados</a:t>
            </a:r>
            <a:r>
              <a:rPr lang="en-US" dirty="0" smtClean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tecido</a:t>
            </a:r>
            <a:r>
              <a:rPr lang="en-US" b="1" dirty="0" smtClean="0"/>
              <a:t> </a:t>
            </a:r>
            <a:r>
              <a:rPr lang="en-US" b="1" dirty="0" err="1" smtClean="0"/>
              <a:t>pulmonar</a:t>
            </a:r>
            <a:r>
              <a:rPr lang="en-US" b="1" dirty="0" smtClean="0"/>
              <a:t> de </a:t>
            </a:r>
            <a:r>
              <a:rPr lang="en-US" b="1" dirty="0" err="1" smtClean="0"/>
              <a:t>feto</a:t>
            </a:r>
            <a:r>
              <a:rPr lang="en-US" b="1" dirty="0" smtClean="0"/>
              <a:t> </a:t>
            </a:r>
            <a:r>
              <a:rPr lang="en-US" b="1" dirty="0" err="1" smtClean="0"/>
              <a:t>abortado</a:t>
            </a:r>
            <a:r>
              <a:rPr lang="en-US" b="1" dirty="0" smtClean="0"/>
              <a:t> de 14 </a:t>
            </a:r>
            <a:r>
              <a:rPr lang="en-US" b="1" dirty="0" err="1" smtClean="0"/>
              <a:t>semanas</a:t>
            </a:r>
            <a:r>
              <a:rPr lang="en-US" dirty="0" smtClean="0"/>
              <a:t>), </a:t>
            </a:r>
            <a:r>
              <a:rPr lang="en-US" dirty="0" err="1" smtClean="0"/>
              <a:t>meio</a:t>
            </a:r>
            <a:r>
              <a:rPr lang="en-US" dirty="0" smtClean="0"/>
              <a:t> CMRL 1969 </a:t>
            </a:r>
            <a:r>
              <a:rPr lang="en-US" dirty="0" err="1" smtClean="0"/>
              <a:t>suplementado</a:t>
            </a:r>
            <a:r>
              <a:rPr lang="en-US" dirty="0" smtClean="0"/>
              <a:t> com </a:t>
            </a:r>
            <a:r>
              <a:rPr lang="en-US" dirty="0" err="1" smtClean="0"/>
              <a:t>soro</a:t>
            </a:r>
            <a:r>
              <a:rPr lang="en-US" dirty="0" smtClean="0"/>
              <a:t> de </a:t>
            </a:r>
            <a:r>
              <a:rPr lang="en-US" dirty="0" err="1" smtClean="0"/>
              <a:t>bezerro</a:t>
            </a:r>
            <a:r>
              <a:rPr lang="en-US" dirty="0" smtClean="0"/>
              <a:t>.</a:t>
            </a:r>
          </a:p>
          <a:p>
            <a:pPr algn="r"/>
            <a:r>
              <a:rPr lang="en-US" b="1" i="1" dirty="0" smtClean="0"/>
              <a:t>330 mcg de </a:t>
            </a:r>
            <a:r>
              <a:rPr lang="en-US" b="1" i="1" dirty="0" err="1" smtClean="0"/>
              <a:t>alumínio</a:t>
            </a:r>
            <a:r>
              <a:rPr lang="en-US" b="1" i="1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seminário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alumínio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Ep. 2 Quantidade alumino existente por vacin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295400"/>
            <a:ext cx="8050085" cy="52578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Tríplice</a:t>
            </a:r>
            <a:r>
              <a:rPr lang="en-US" dirty="0" smtClean="0"/>
              <a:t> viral – 12 </a:t>
            </a:r>
            <a:r>
              <a:rPr lang="en-US" dirty="0" err="1" smtClean="0"/>
              <a:t>meses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sz="4400" dirty="0" smtClean="0"/>
              <a:t>SRC </a:t>
            </a:r>
          </a:p>
          <a:p>
            <a:pPr lvl="1"/>
            <a:r>
              <a:rPr lang="en-US" sz="4000" dirty="0" err="1" smtClean="0"/>
              <a:t>Sarampo</a:t>
            </a:r>
            <a:endParaRPr lang="en-US" sz="4000" dirty="0" smtClean="0"/>
          </a:p>
          <a:p>
            <a:pPr lvl="1"/>
            <a:r>
              <a:rPr lang="en-US" sz="4000" dirty="0" err="1" smtClean="0"/>
              <a:t>Rubéola</a:t>
            </a:r>
            <a:r>
              <a:rPr lang="en-US" sz="4000" dirty="0" smtClean="0"/>
              <a:t> </a:t>
            </a:r>
          </a:p>
          <a:p>
            <a:pPr lvl="1"/>
            <a:r>
              <a:rPr lang="en-US" sz="4000" dirty="0" err="1" smtClean="0"/>
              <a:t>Caxumba</a:t>
            </a:r>
            <a:endParaRPr lang="en-US" sz="4000" dirty="0" smtClean="0"/>
          </a:p>
          <a:p>
            <a:r>
              <a:rPr lang="pt-BR" sz="4400" dirty="0" smtClean="0"/>
              <a:t>Vacina combinada de </a:t>
            </a:r>
            <a:r>
              <a:rPr lang="pt-BR" sz="4400" b="1" dirty="0" smtClean="0"/>
              <a:t>vírus vivos atenuados</a:t>
            </a:r>
            <a:r>
              <a:rPr lang="pt-BR" sz="4400" dirty="0" smtClean="0"/>
              <a:t>, apresentada sob a forma liofilizada, em frasco-ampola com uma ou </a:t>
            </a:r>
            <a:r>
              <a:rPr lang="pt-BR" sz="4600" b="1" u="sng" dirty="0" smtClean="0"/>
              <a:t>múltiplas doses</a:t>
            </a:r>
            <a:r>
              <a:rPr lang="pt-BR" sz="4400" dirty="0" smtClean="0"/>
              <a:t>.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Aos</a:t>
            </a:r>
            <a:r>
              <a:rPr lang="en-US" sz="4400" dirty="0" smtClean="0"/>
              <a:t> 15 </a:t>
            </a:r>
            <a:r>
              <a:rPr lang="en-US" sz="4400" dirty="0" err="1" smtClean="0"/>
              <a:t>meses</a:t>
            </a:r>
            <a:r>
              <a:rPr lang="en-US" sz="4400" dirty="0" smtClean="0"/>
              <a:t> SCRV</a:t>
            </a:r>
            <a:endParaRPr lang="en-US"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MMR – </a:t>
            </a:r>
            <a:r>
              <a:rPr lang="en-US" dirty="0" err="1" smtClean="0"/>
              <a:t>caxumba</a:t>
            </a:r>
            <a:r>
              <a:rPr lang="en-US" dirty="0" smtClean="0"/>
              <a:t>, </a:t>
            </a:r>
            <a:r>
              <a:rPr lang="en-US" dirty="0" err="1" smtClean="0"/>
              <a:t>sarampo</a:t>
            </a:r>
            <a:r>
              <a:rPr lang="en-US" dirty="0" smtClean="0"/>
              <a:t> e </a:t>
            </a:r>
            <a:r>
              <a:rPr lang="en-US" dirty="0" err="1" smtClean="0"/>
              <a:t>rubéola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vírus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endParaRPr lang="en-US" dirty="0"/>
          </a:p>
        </p:txBody>
      </p:sp>
      <p:pic>
        <p:nvPicPr>
          <p:cNvPr id="4" name="Content Placeholder 3" descr="3 vaccines simultaneous - MMR very dangero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447800"/>
            <a:ext cx="805008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Aos</a:t>
            </a:r>
            <a:r>
              <a:rPr lang="en-US" dirty="0" smtClean="0"/>
              <a:t> 15 </a:t>
            </a:r>
            <a:r>
              <a:rPr lang="en-US" dirty="0" err="1" smtClean="0"/>
              <a:t>meses</a:t>
            </a:r>
            <a:r>
              <a:rPr lang="en-US" dirty="0" smtClean="0"/>
              <a:t> – 7 </a:t>
            </a:r>
            <a:r>
              <a:rPr lang="en-US" dirty="0" err="1" smtClean="0"/>
              <a:t>vacinas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pt-BR" b="1" dirty="0" smtClean="0"/>
              <a:t>Nota: Na prática, recomenda-se a aplicação aos 15 meses, juntamente com o primeiro reforço da DTP e da vacina </a:t>
            </a:r>
            <a:r>
              <a:rPr lang="en-US" b="1" dirty="0" smtClean="0"/>
              <a:t>contra a </a:t>
            </a:r>
            <a:r>
              <a:rPr lang="en-US" b="1" dirty="0" err="1" smtClean="0"/>
              <a:t>poliomielite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SCRV (4) – tetra viral dose </a:t>
            </a:r>
            <a:r>
              <a:rPr lang="en-US" dirty="0" err="1" smtClean="0"/>
              <a:t>única</a:t>
            </a:r>
            <a:endParaRPr lang="en-US" dirty="0" smtClean="0"/>
          </a:p>
          <a:p>
            <a:r>
              <a:rPr lang="en-US" dirty="0" smtClean="0"/>
              <a:t>DTP (3) – 1o. </a:t>
            </a:r>
            <a:r>
              <a:rPr lang="en-US" dirty="0" err="1" smtClean="0"/>
              <a:t>reforço</a:t>
            </a:r>
            <a:endParaRPr lang="en-US" dirty="0" smtClean="0"/>
          </a:p>
          <a:p>
            <a:r>
              <a:rPr lang="en-US" dirty="0" smtClean="0"/>
              <a:t>VOP – </a:t>
            </a:r>
            <a:r>
              <a:rPr lang="en-US" dirty="0" err="1" smtClean="0"/>
              <a:t>Vacina</a:t>
            </a:r>
            <a:r>
              <a:rPr lang="en-US" dirty="0" smtClean="0"/>
              <a:t> Oral </a:t>
            </a:r>
            <a:r>
              <a:rPr lang="en-US" dirty="0" err="1" smtClean="0"/>
              <a:t>Poliomielite</a:t>
            </a:r>
            <a:r>
              <a:rPr lang="en-US" dirty="0" smtClean="0"/>
              <a:t> (1) – 1o. </a:t>
            </a:r>
            <a:r>
              <a:rPr lang="en-US" dirty="0" err="1" smtClean="0"/>
              <a:t>Reforço</a:t>
            </a:r>
            <a:endParaRPr lang="en-US" dirty="0" smtClean="0"/>
          </a:p>
          <a:p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hepatite</a:t>
            </a:r>
            <a:r>
              <a:rPr lang="en-US" dirty="0" smtClean="0"/>
              <a:t> A – dose </a:t>
            </a:r>
            <a:r>
              <a:rPr lang="en-US" dirty="0" err="1" smtClean="0"/>
              <a:t>única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Polio: </a:t>
            </a:r>
            <a:r>
              <a:rPr lang="en-US" dirty="0" err="1" smtClean="0"/>
              <a:t>paralisia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de 1%</a:t>
            </a:r>
            <a:endParaRPr lang="en-US" dirty="0"/>
          </a:p>
        </p:txBody>
      </p:sp>
      <p:pic>
        <p:nvPicPr>
          <p:cNvPr id="4" name="Content Placeholder 3" descr="eP. 2 Morbidade do virus da Poli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371600"/>
            <a:ext cx="8050085" cy="5105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adversos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 anchor="ctr">
            <a:noAutofit/>
          </a:bodyPr>
          <a:lstStyle/>
          <a:p>
            <a:r>
              <a:rPr lang="pt-BR" sz="2300" dirty="0" smtClean="0"/>
              <a:t>Febre e erupção cutânea de curta duração, ocorrendo habitualmente entre o quinto e o 10º dia depois da vacinação.</a:t>
            </a:r>
          </a:p>
          <a:p>
            <a:r>
              <a:rPr lang="pt-BR" sz="2300" b="1" dirty="0" smtClean="0"/>
              <a:t>Meningite</a:t>
            </a:r>
            <a:r>
              <a:rPr lang="pt-BR" sz="2300" dirty="0" smtClean="0"/>
              <a:t>, de evolução em geral benigna, que aparece duas a três semanas depois da vacinação.</a:t>
            </a:r>
          </a:p>
          <a:p>
            <a:r>
              <a:rPr lang="pt-BR" sz="2300" dirty="0" smtClean="0"/>
              <a:t>A freqüência dos eventos varia de acordo com a cepa vacinal utilizada, particularmente em relação à vacina contra </a:t>
            </a:r>
            <a:r>
              <a:rPr lang="en-US" sz="2300" dirty="0" smtClean="0"/>
              <a:t>a </a:t>
            </a:r>
            <a:r>
              <a:rPr lang="en-US" sz="2300" b="1" dirty="0" err="1" smtClean="0"/>
              <a:t>caxumba</a:t>
            </a:r>
            <a:r>
              <a:rPr lang="en-US" sz="2300" dirty="0" smtClean="0"/>
              <a:t>.</a:t>
            </a:r>
          </a:p>
          <a:p>
            <a:pPr>
              <a:buNone/>
            </a:pPr>
            <a:r>
              <a:rPr lang="en-US" sz="2300" b="1" dirty="0" smtClean="0"/>
              <a:t>Contra-</a:t>
            </a:r>
            <a:r>
              <a:rPr lang="en-US" sz="2300" b="1" dirty="0" err="1" smtClean="0"/>
              <a:t>indicações</a:t>
            </a:r>
            <a:endParaRPr lang="en-US" sz="2300" b="1" dirty="0" smtClean="0"/>
          </a:p>
          <a:p>
            <a:r>
              <a:rPr lang="pt-BR" sz="2300" dirty="0" smtClean="0"/>
              <a:t>a) Antecedente de reação anafilática sistêmica após a ingestão de </a:t>
            </a:r>
            <a:r>
              <a:rPr lang="pt-BR" sz="2300" b="1" dirty="0" smtClean="0"/>
              <a:t>ovo de galinha</a:t>
            </a:r>
            <a:r>
              <a:rPr lang="pt-BR" sz="2300" dirty="0" smtClean="0"/>
              <a:t>. Entende-se por reação anafilática sistêmica a reação imediata (urticária generalizada, dificuldade respiratória, edema de glote, hipotensão ou choque) que se instala habitualmente na primeira hora após o estímulo do alérgeno (ingestão de ovo de galinha, por exemplo).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 anchor="ctr">
            <a:normAutofit fontScale="92500"/>
          </a:bodyPr>
          <a:lstStyle/>
          <a:p>
            <a:r>
              <a:rPr lang="en-US" dirty="0" err="1" smtClean="0"/>
              <a:t>Subsequentemente</a:t>
            </a:r>
            <a:r>
              <a:rPr lang="en-US" dirty="0" smtClean="0"/>
              <a:t>, o </a:t>
            </a:r>
            <a:r>
              <a:rPr lang="en-US" dirty="0" err="1" smtClean="0"/>
              <a:t>garoto</a:t>
            </a:r>
            <a:r>
              <a:rPr lang="en-US" dirty="0" smtClean="0"/>
              <a:t> </a:t>
            </a:r>
            <a:r>
              <a:rPr lang="en-US" dirty="0" err="1" smtClean="0"/>
              <a:t>teve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febre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 e um </a:t>
            </a:r>
            <a:r>
              <a:rPr lang="en-US" dirty="0" err="1" smtClean="0"/>
              <a:t>desconforto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axilas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,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teve</a:t>
            </a:r>
            <a:r>
              <a:rPr lang="en-US" dirty="0" smtClean="0"/>
              <a:t> </a:t>
            </a:r>
            <a:r>
              <a:rPr lang="en-US" dirty="0" err="1" smtClean="0"/>
              <a:t>resfriado</a:t>
            </a:r>
            <a:r>
              <a:rPr lang="en-US" dirty="0" smtClean="0"/>
              <a:t> e </a:t>
            </a:r>
            <a:r>
              <a:rPr lang="en-US" dirty="0" err="1" smtClean="0"/>
              <a:t>perdeu</a:t>
            </a:r>
            <a:r>
              <a:rPr lang="en-US" dirty="0" smtClean="0"/>
              <a:t> o </a:t>
            </a:r>
            <a:r>
              <a:rPr lang="en-US" dirty="0" err="1" smtClean="0"/>
              <a:t>apetitie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no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seguinte</a:t>
            </a:r>
            <a:r>
              <a:rPr lang="en-US" dirty="0" smtClean="0"/>
              <a:t>  </a:t>
            </a:r>
            <a:r>
              <a:rPr lang="en-US" dirty="0" err="1" smtClean="0"/>
              <a:t>estava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julho</a:t>
            </a:r>
            <a:r>
              <a:rPr lang="en-US" dirty="0" smtClean="0"/>
              <a:t>, Jenner </a:t>
            </a:r>
            <a:r>
              <a:rPr lang="en-US" dirty="0" err="1" smtClean="0"/>
              <a:t>inoculou</a:t>
            </a:r>
            <a:r>
              <a:rPr lang="en-US" dirty="0" smtClean="0"/>
              <a:t> o </a:t>
            </a:r>
            <a:r>
              <a:rPr lang="en-US" dirty="0" err="1" smtClean="0"/>
              <a:t>garoto</a:t>
            </a:r>
            <a:r>
              <a:rPr lang="en-US" dirty="0" smtClean="0"/>
              <a:t> </a:t>
            </a:r>
            <a:r>
              <a:rPr lang="en-US" dirty="0" err="1" smtClean="0"/>
              <a:t>novamente</a:t>
            </a:r>
            <a:r>
              <a:rPr lang="en-US" dirty="0" smtClean="0"/>
              <a:t> com a </a:t>
            </a:r>
            <a:r>
              <a:rPr lang="en-US" dirty="0" err="1" smtClean="0"/>
              <a:t>susbtância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lesão</a:t>
            </a:r>
            <a:r>
              <a:rPr lang="en-US" dirty="0" smtClean="0"/>
              <a:t> </a:t>
            </a:r>
            <a:r>
              <a:rPr lang="en-US" dirty="0" err="1" smtClean="0"/>
              <a:t>fresca</a:t>
            </a:r>
            <a:r>
              <a:rPr lang="en-US" dirty="0" smtClean="0"/>
              <a:t> de </a:t>
            </a:r>
            <a:r>
              <a:rPr lang="en-US" dirty="0" err="1" smtClean="0"/>
              <a:t>varíola</a:t>
            </a:r>
            <a:r>
              <a:rPr lang="en-US" dirty="0" smtClean="0"/>
              <a:t>. </a:t>
            </a:r>
          </a:p>
          <a:p>
            <a:r>
              <a:rPr lang="en-US" sz="3500" b="1" dirty="0" err="1" smtClean="0"/>
              <a:t>Nenhuma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doença</a:t>
            </a:r>
            <a:r>
              <a:rPr lang="en-US" sz="3500" b="1" dirty="0" smtClean="0"/>
              <a:t> se </a:t>
            </a:r>
            <a:r>
              <a:rPr lang="en-US" sz="3500" b="1" dirty="0" err="1" smtClean="0"/>
              <a:t>desenvolveu</a:t>
            </a:r>
            <a:r>
              <a:rPr lang="en-US" sz="3500" b="1" dirty="0" smtClean="0"/>
              <a:t>, e Jenner </a:t>
            </a:r>
            <a:r>
              <a:rPr lang="en-US" sz="3500" b="1" dirty="0" err="1" smtClean="0"/>
              <a:t>concluiu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que</a:t>
            </a:r>
            <a:r>
              <a:rPr lang="en-US" sz="3500" b="1" dirty="0" smtClean="0"/>
              <a:t> a </a:t>
            </a:r>
            <a:r>
              <a:rPr lang="en-US" sz="3500" b="1" dirty="0" err="1" smtClean="0"/>
              <a:t>proteção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estava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completa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Jenner </a:t>
            </a:r>
            <a:r>
              <a:rPr lang="en-US" dirty="0" err="1" smtClean="0"/>
              <a:t>decidiu</a:t>
            </a:r>
            <a:r>
              <a:rPr lang="en-US" dirty="0" smtClean="0"/>
              <a:t> </a:t>
            </a:r>
            <a:r>
              <a:rPr lang="en-US" dirty="0" err="1" smtClean="0"/>
              <a:t>chamar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novo </a:t>
            </a:r>
            <a:r>
              <a:rPr lang="en-US" dirty="0" err="1" smtClean="0"/>
              <a:t>procedimento</a:t>
            </a:r>
            <a:r>
              <a:rPr lang="en-US" dirty="0" smtClean="0"/>
              <a:t> de </a:t>
            </a:r>
            <a:r>
              <a:rPr lang="en-US" b="1" i="1" dirty="0" smtClean="0"/>
              <a:t>vaccination</a:t>
            </a:r>
            <a:r>
              <a:rPr lang="en-US" dirty="0" smtClean="0"/>
              <a:t> (</a:t>
            </a:r>
            <a:r>
              <a:rPr lang="en-US" dirty="0" err="1" smtClean="0"/>
              <a:t>vacação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Sarampo</a:t>
            </a:r>
            <a:r>
              <a:rPr lang="en-US" dirty="0" smtClean="0"/>
              <a:t> - </a:t>
            </a:r>
            <a:r>
              <a:rPr lang="en-US" dirty="0" err="1" smtClean="0"/>
              <a:t>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dirty="0" smtClean="0"/>
              <a:t>O sarampo é uma doença infecciosa aguda, viral, </a:t>
            </a:r>
            <a:r>
              <a:rPr lang="pt-BR" b="1" dirty="0" smtClean="0"/>
              <a:t>transmissível, extremamente contagiosa e muito comum na infância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Pode causar infecção nos ouvidos, pneumonia, ataques (</a:t>
            </a:r>
            <a:r>
              <a:rPr lang="pt-BR" b="1" dirty="0" smtClean="0"/>
              <a:t>convulsões e olhar fixo</a:t>
            </a:r>
            <a:r>
              <a:rPr lang="pt-BR" dirty="0" smtClean="0"/>
              <a:t>), </a:t>
            </a:r>
            <a:r>
              <a:rPr lang="pt-BR" b="1" dirty="0" smtClean="0"/>
              <a:t>lesão cerebral e morte</a:t>
            </a:r>
            <a:r>
              <a:rPr lang="pt-BR" dirty="0" smtClean="0"/>
              <a:t>. Posteriormente, o vírus pode atingir as vias respiratórias, causar diarréias e até </a:t>
            </a:r>
            <a:r>
              <a:rPr lang="pt-BR" b="1" dirty="0" smtClean="0"/>
              <a:t>infecções no encéfalo</a:t>
            </a:r>
            <a:r>
              <a:rPr lang="pt-BR" dirty="0" smtClean="0"/>
              <a:t>. Acredita-se que estas complicações sejam desencadeadas pelo próprio vírus do sarampo que, na maior parte das vezes, </a:t>
            </a:r>
            <a:r>
              <a:rPr lang="pt-BR" u="sng" dirty="0" smtClean="0"/>
              <a:t>atinge mais gravemente os </a:t>
            </a:r>
            <a:r>
              <a:rPr lang="pt-BR" b="1" u="sng" dirty="0" smtClean="0"/>
              <a:t>desnutridos</a:t>
            </a:r>
            <a:r>
              <a:rPr lang="pt-BR" u="sng" dirty="0" smtClean="0"/>
              <a:t>, os </a:t>
            </a:r>
            <a:r>
              <a:rPr lang="pt-BR" b="1" u="sng" dirty="0" smtClean="0"/>
              <a:t>recém-nascidos</a:t>
            </a:r>
            <a:r>
              <a:rPr lang="pt-BR" u="sng" dirty="0" smtClean="0"/>
              <a:t>, as </a:t>
            </a:r>
            <a:r>
              <a:rPr lang="pt-BR" b="1" u="sng" dirty="0" smtClean="0"/>
              <a:t>gestantes</a:t>
            </a:r>
            <a:r>
              <a:rPr lang="pt-BR" u="sng" dirty="0" smtClean="0"/>
              <a:t> e as pessoas portadoras de </a:t>
            </a:r>
            <a:r>
              <a:rPr lang="pt-BR" b="1" u="sng" dirty="0" smtClean="0"/>
              <a:t>imunodeficiências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b="1" dirty="0" smtClean="0"/>
              <a:t>Prevenção: </a:t>
            </a:r>
            <a:r>
              <a:rPr lang="pt-BR" dirty="0" smtClean="0"/>
              <a:t>a suscetibilidade ao vírus do sarampo é geral e a única forma de prevenção é a vacinação. </a:t>
            </a:r>
            <a:r>
              <a:rPr lang="pt-BR" b="1" dirty="0" smtClean="0"/>
              <a:t>Apenas os lactentes, cujas mães já tiveram sarampo ou foram vacinadas, possuem, </a:t>
            </a:r>
            <a:r>
              <a:rPr lang="pt-BR" sz="3900" b="1" dirty="0" smtClean="0"/>
              <a:t>temporariamente</a:t>
            </a:r>
            <a:r>
              <a:rPr lang="pt-BR" b="1" dirty="0" smtClean="0"/>
              <a:t>, anticorpos transmitidos pela placenta, que conferem imunidade geralmente ao longo do primeiro ano de vida </a:t>
            </a:r>
            <a:r>
              <a:rPr lang="pt-BR" dirty="0" smtClean="0"/>
              <a:t>(o que pode interferir na resposta à vacinação).</a:t>
            </a:r>
          </a:p>
          <a:p>
            <a:r>
              <a:rPr lang="pt-BR" dirty="0" smtClean="0"/>
              <a:t>As crianças devem tomar duas doses da vacina combinada contra rubéola, sarampo e caxumba (tríplice viral): a primeira, com um ano de idade; a segunda dose, com 15 meses com a tetra viral (sarampo, caxumba, rubéola e varicela).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Caxumba</a:t>
            </a:r>
            <a:r>
              <a:rPr lang="en-US" dirty="0" smtClean="0"/>
              <a:t> – </a:t>
            </a:r>
            <a:r>
              <a:rPr lang="en-US" dirty="0" err="1" smtClean="0"/>
              <a:t>parotidite</a:t>
            </a:r>
            <a:r>
              <a:rPr lang="en-US" dirty="0" smtClean="0"/>
              <a:t> – </a:t>
            </a:r>
            <a:r>
              <a:rPr lang="en-US" dirty="0" err="1" smtClean="0"/>
              <a:t>papeira</a:t>
            </a:r>
            <a:r>
              <a:rPr lang="en-US" dirty="0" smtClean="0"/>
              <a:t> - </a:t>
            </a:r>
            <a:r>
              <a:rPr lang="en-US" dirty="0" err="1" smtClean="0"/>
              <a:t>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 anchor="ctr">
            <a:noAutofit/>
          </a:bodyPr>
          <a:lstStyle/>
          <a:p>
            <a:r>
              <a:rPr lang="pt-BR" sz="2000" b="1" dirty="0" smtClean="0"/>
              <a:t>Sintomas: </a:t>
            </a:r>
            <a:r>
              <a:rPr lang="pt-BR" sz="2000" dirty="0" smtClean="0"/>
              <a:t>Seus primeiros sintomas são febre, calafrios, dores de cabeça, musculares e ao mastigar ou engolir, além de fraqueza. Uma das principais características da doença é o aumento das glândulas salivares próximas aos ouvidos, que fazem o rosto inchar. </a:t>
            </a:r>
            <a:r>
              <a:rPr lang="pt-BR" sz="2000" b="1" dirty="0" smtClean="0"/>
              <a:t>Nos casos graves, a caxumba pode causar surdez, meningite e, raramente, levar à morte</a:t>
            </a:r>
            <a:r>
              <a:rPr lang="pt-BR" sz="2000" dirty="0" smtClean="0"/>
              <a:t>. Após a puberdade, pode causar inflamação e inchaço doloroso dos testículos (orquite) nos homens ou dos ovários (ooforite) nas mulheres e levar à esterilidade. Por isso, é necessário redobrar a atenção nestes casos e ter acompanhamento médico. </a:t>
            </a:r>
          </a:p>
          <a:p>
            <a:r>
              <a:rPr lang="pt-BR" sz="2000" b="1" dirty="0" smtClean="0"/>
              <a:t>Transmissão</a:t>
            </a:r>
            <a:r>
              <a:rPr lang="pt-BR" sz="2000" dirty="0" smtClean="0"/>
              <a:t>: Altamente contagiosa, a caxumba é causada pelo vírus Paramyxovirus, </a:t>
            </a:r>
            <a:r>
              <a:rPr lang="pt-BR" sz="2000" b="1" dirty="0" smtClean="0"/>
              <a:t>transmitido por contato direto com gotículas de saliva ou perdigotos de pessoas infectadas</a:t>
            </a:r>
            <a:r>
              <a:rPr lang="pt-BR" sz="2000" dirty="0" smtClean="0"/>
              <a:t>. Costumam ocorrer surtos da doença no inverno e na primavera e as crianças são as mais atingidas. </a:t>
            </a:r>
          </a:p>
          <a:p>
            <a:r>
              <a:rPr lang="pt-BR" sz="2000" b="1" dirty="0" smtClean="0"/>
              <a:t>Prevenção: </a:t>
            </a:r>
            <a:r>
              <a:rPr lang="pt-BR" sz="2000" dirty="0" smtClean="0"/>
              <a:t>A melhor maneira de evitar a caxumba é através da vacinação aos 12 e 15 meses de vida. É preciso, ainda, desinfetar os objetos contaminados como secreções do nariz, da boca e da garganta do enfermo. </a:t>
            </a:r>
            <a:r>
              <a:rPr lang="pt-BR" sz="2000" b="1" dirty="0" smtClean="0"/>
              <a:t>A vacinação de bloqueio é recomendada para quem manteve contato direto com pessoas doentes. </a:t>
            </a:r>
            <a:endParaRPr lang="en-US" sz="20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Rubéola</a:t>
            </a:r>
            <a:r>
              <a:rPr lang="en-US" dirty="0" smtClean="0"/>
              <a:t> - </a:t>
            </a:r>
            <a:r>
              <a:rPr lang="en-US" dirty="0" err="1" smtClean="0"/>
              <a:t>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029200"/>
          </a:xfrm>
        </p:spPr>
        <p:txBody>
          <a:bodyPr anchor="ctr">
            <a:noAutofit/>
          </a:bodyPr>
          <a:lstStyle/>
          <a:p>
            <a:r>
              <a:rPr lang="pt-BR" sz="2200" b="1" dirty="0" smtClean="0"/>
              <a:t>Sintomas: </a:t>
            </a:r>
            <a:r>
              <a:rPr lang="pt-BR" sz="2200" dirty="0" smtClean="0"/>
              <a:t>Após um período de incubação, que varia de duas a três semanas, a doença mostra seus primeiros sinais característicos: febre baixa, surgimento de gânglios linfáticos e de manchas rosadas, que se espalham primeiro pelo rosto e depois pelo resto do corpo. </a:t>
            </a:r>
            <a:r>
              <a:rPr lang="pt-BR" sz="2200" b="1" dirty="0" smtClean="0"/>
              <a:t>Apesar de não ser grave, a rubéola é particularmente perigosa na forma congênita</a:t>
            </a:r>
            <a:r>
              <a:rPr lang="pt-BR" sz="2200" dirty="0" smtClean="0"/>
              <a:t>. Neste caso, pode deixar seqüelas irreversíveis no feto como: glaucoma, catarata, malformação cardíaca, retardo no crescimento, surdez e outras. </a:t>
            </a:r>
          </a:p>
          <a:p>
            <a:r>
              <a:rPr lang="pt-BR" sz="2200" b="1" dirty="0" smtClean="0"/>
              <a:t>Transmissão: </a:t>
            </a:r>
            <a:r>
              <a:rPr lang="pt-BR" sz="2200" dirty="0" smtClean="0"/>
              <a:t>É causada por um vírus do gênero Rubivirus, o Rubella vírus. A rubéola é uma doença infectocontagiosa que acomete principalmente crianças entre cinco e nove anos. A transmissão acontece de uma pessoa a outra, geralmente pela emissão de gotículas das secreções respiratórias dos doentes. A rubéola congênita acontece quando a mulher grávida adquire rubéola e infecta o feto, pois o vírus atravessa a placenta.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 anchor="ctr">
            <a:normAutofit fontScale="85000" lnSpcReduction="10000"/>
          </a:bodyPr>
          <a:lstStyle/>
          <a:p>
            <a:r>
              <a:rPr lang="pt-BR" b="1" dirty="0" smtClean="0"/>
              <a:t>Prevenção: </a:t>
            </a:r>
            <a:r>
              <a:rPr lang="pt-BR" dirty="0" smtClean="0"/>
              <a:t>A imunidade é adquirida pela infecção natural ou por vacinação, sendo duradoura após infecção natural e permanecendo por quase toda a vida após a vacinação. Filhos de mães imunes geralmente permanecem protegidos por anticorpos maternos em torno de seis a nove meses após o nascimento. As crianças devem tomar duas doses da vacina combinada contra rubéola, sarampo e caxumba (tríplice viral): a primeira, com um ano de idade; a segunda dose aos 15 meses com a tetra viral.</a:t>
            </a:r>
          </a:p>
          <a:p>
            <a:r>
              <a:rPr lang="pt-BR" dirty="0" smtClean="0"/>
              <a:t>Todos os adolescentes e adultos (homens e mulheres) também precisam tomar a vacina tríplice viral ou a vacina dupla viral (contra sarampo e rubéola), especialmente mulheres que não tiveram contato com a doença.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9436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SCRV – </a:t>
            </a:r>
            <a:r>
              <a:rPr lang="en-US" dirty="0" err="1" smtClean="0"/>
              <a:t>sarampo</a:t>
            </a:r>
            <a:r>
              <a:rPr lang="en-US" dirty="0" smtClean="0"/>
              <a:t>, </a:t>
            </a:r>
            <a:r>
              <a:rPr lang="en-US" dirty="0" err="1" smtClean="0"/>
              <a:t>caxumba</a:t>
            </a:r>
            <a:r>
              <a:rPr lang="en-US" dirty="0" smtClean="0"/>
              <a:t>, </a:t>
            </a:r>
            <a:r>
              <a:rPr lang="en-US" dirty="0" err="1" smtClean="0"/>
              <a:t>rubéola</a:t>
            </a:r>
            <a:r>
              <a:rPr lang="en-US" dirty="0" smtClean="0"/>
              <a:t> e </a:t>
            </a:r>
            <a:r>
              <a:rPr lang="en-US" dirty="0" err="1" smtClean="0"/>
              <a:t>varicela</a:t>
            </a:r>
            <a:r>
              <a:rPr lang="en-US" dirty="0" smtClean="0"/>
              <a:t> (</a:t>
            </a:r>
            <a:r>
              <a:rPr lang="en-US" dirty="0" err="1" smtClean="0"/>
              <a:t>ProQuad</a:t>
            </a:r>
            <a:r>
              <a:rPr lang="en-US" dirty="0" smtClean="0"/>
              <a:t>) (Refrigerator Stable) </a:t>
            </a:r>
            <a:r>
              <a:rPr lang="en-US" b="1" dirty="0" smtClean="0"/>
              <a:t>chick embryo cell culture</a:t>
            </a:r>
            <a:r>
              <a:rPr lang="en-US" dirty="0" smtClean="0"/>
              <a:t>, </a:t>
            </a:r>
            <a:r>
              <a:rPr lang="en-US" b="1" dirty="0" smtClean="0"/>
              <a:t>WI-38 human diploid lung fibroblasts</a:t>
            </a:r>
            <a:r>
              <a:rPr lang="en-US" dirty="0" smtClean="0"/>
              <a:t>, MRC-5 cells, </a:t>
            </a:r>
            <a:r>
              <a:rPr lang="en-US" b="1" dirty="0" smtClean="0"/>
              <a:t>sucrose</a:t>
            </a:r>
            <a:r>
              <a:rPr lang="en-US" dirty="0" smtClean="0"/>
              <a:t>, hydrolyzed </a:t>
            </a:r>
            <a:r>
              <a:rPr lang="en-US" b="1" dirty="0" smtClean="0"/>
              <a:t>gelatin</a:t>
            </a:r>
            <a:r>
              <a:rPr lang="en-US" dirty="0" smtClean="0"/>
              <a:t>, </a:t>
            </a:r>
            <a:r>
              <a:rPr lang="en-US" b="1" dirty="0" smtClean="0"/>
              <a:t>urea</a:t>
            </a:r>
            <a:r>
              <a:rPr lang="en-US" dirty="0" smtClean="0"/>
              <a:t>, sodium chloride, </a:t>
            </a:r>
            <a:r>
              <a:rPr lang="en-US" b="1" dirty="0" err="1" smtClean="0"/>
              <a:t>sorbitol</a:t>
            </a:r>
            <a:r>
              <a:rPr lang="en-US" dirty="0" smtClean="0"/>
              <a:t>, </a:t>
            </a:r>
            <a:r>
              <a:rPr lang="en-US" b="1" dirty="0" smtClean="0"/>
              <a:t>monosodium L-glutamate</a:t>
            </a:r>
            <a:r>
              <a:rPr lang="en-US" dirty="0" smtClean="0"/>
              <a:t>, sodium phosphate, recombinant human albumin, </a:t>
            </a:r>
            <a:r>
              <a:rPr lang="en-US" b="1" dirty="0" smtClean="0"/>
              <a:t>sodium bicarbonate</a:t>
            </a:r>
            <a:r>
              <a:rPr lang="en-US" dirty="0" smtClean="0"/>
              <a:t>, potassium phosphate potassium chloride, </a:t>
            </a:r>
            <a:r>
              <a:rPr lang="en-US" b="1" dirty="0" smtClean="0"/>
              <a:t>neomycin</a:t>
            </a:r>
            <a:r>
              <a:rPr lang="en-US" dirty="0" smtClean="0"/>
              <a:t>, bovine serum albumin</a:t>
            </a:r>
          </a:p>
          <a:p>
            <a:r>
              <a:rPr lang="en-US" dirty="0" err="1" smtClean="0"/>
              <a:t>Hib</a:t>
            </a:r>
            <a:r>
              <a:rPr lang="en-US" dirty="0" smtClean="0"/>
              <a:t> – influenza b (</a:t>
            </a:r>
            <a:r>
              <a:rPr lang="en-US" dirty="0" err="1" smtClean="0"/>
              <a:t>ActHIB</a:t>
            </a:r>
            <a:r>
              <a:rPr lang="en-US" dirty="0" smtClean="0"/>
              <a:t>):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modificado</a:t>
            </a:r>
            <a:r>
              <a:rPr lang="en-US" dirty="0" smtClean="0"/>
              <a:t> de Mueller e Miller (a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material </a:t>
            </a:r>
            <a:r>
              <a:rPr lang="en-US" dirty="0" err="1" smtClean="0"/>
              <a:t>derivado</a:t>
            </a:r>
            <a:r>
              <a:rPr lang="en-US" dirty="0" smtClean="0"/>
              <a:t> de </a:t>
            </a:r>
            <a:r>
              <a:rPr lang="en-US" dirty="0" err="1" smtClean="0"/>
              <a:t>leite</a:t>
            </a:r>
            <a:r>
              <a:rPr lang="en-US" dirty="0" smtClean="0"/>
              <a:t> [</a:t>
            </a:r>
            <a:r>
              <a:rPr lang="en-US" dirty="0" err="1" smtClean="0"/>
              <a:t>derivados</a:t>
            </a:r>
            <a:r>
              <a:rPr lang="en-US" dirty="0" smtClean="0"/>
              <a:t> de </a:t>
            </a:r>
            <a:r>
              <a:rPr lang="en-US" b="1" dirty="0" err="1" smtClean="0"/>
              <a:t>caseína</a:t>
            </a:r>
            <a:r>
              <a:rPr lang="en-US" dirty="0" smtClean="0"/>
              <a:t>]), </a:t>
            </a:r>
            <a:r>
              <a:rPr lang="en-US" b="1" dirty="0" err="1" smtClean="0"/>
              <a:t>formaldeído</a:t>
            </a:r>
            <a:r>
              <a:rPr lang="en-US" dirty="0" smtClean="0"/>
              <a:t>, </a:t>
            </a:r>
            <a:r>
              <a:rPr lang="en-US" b="1" dirty="0" err="1" smtClean="0"/>
              <a:t>sacarose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meningocócica</a:t>
            </a:r>
            <a:r>
              <a:rPr lang="en-US" dirty="0" smtClean="0"/>
              <a:t> C – 3 e 5 </a:t>
            </a:r>
            <a:r>
              <a:rPr lang="en-US" dirty="0" err="1" smtClean="0"/>
              <a:t>meses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85000" lnSpcReduction="10000"/>
          </a:bodyPr>
          <a:lstStyle/>
          <a:p>
            <a:r>
              <a:rPr lang="pt-BR" dirty="0" smtClean="0"/>
              <a:t>A meningite é a inflamação das meninges, membranas que envolvem o cérebro. A doença pode ser causada por vários tipos de micróbios, entre eles o meningococo, principal agente durante as epidemias. Trata-se de uma doença grave, que envolve o sistema nervoso central e pode levar à morte.</a:t>
            </a:r>
          </a:p>
          <a:p>
            <a:r>
              <a:rPr lang="pt-BR" b="1" dirty="0" smtClean="0"/>
              <a:t>Transmissão: o micróbio pode ser transmitido da garganta de uma pessoa a outra</a:t>
            </a:r>
            <a:r>
              <a:rPr lang="pt-BR" dirty="0" smtClean="0"/>
              <a:t>, </a:t>
            </a:r>
            <a:r>
              <a:rPr lang="pt-BR" b="1" dirty="0" smtClean="0"/>
              <a:t>através de gotículas da tosse, espirro e beijo</a:t>
            </a:r>
            <a:r>
              <a:rPr lang="pt-BR" dirty="0" smtClean="0"/>
              <a:t>. Algumas pessoas (geralmente adultas) que abrigam o meningococo na garganta podem retransmiti-lo, mesmo sem estarem doentes.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b="1" dirty="0" smtClean="0"/>
              <a:t>Prevenção: </a:t>
            </a:r>
            <a:r>
              <a:rPr lang="pt-BR" dirty="0" smtClean="0"/>
              <a:t>o diagnóstico precoce com a internação de pacientes com sintomas da doença; a vacinação das pessoas em contato muito próximo com enfermos (especialmente dentro do mesmo domicílio); e a vacinação das pessoas com maior risco de adquirir a doença, como as submetidas à retirada cirúrgica do baço (esplenectomizados), as portadoras de disfunção do baço (asplenia funcional da anemia falciforme, da talassemia) ou aquelas com deficiências de imunoglobulinas e do complemento.</a:t>
            </a:r>
          </a:p>
          <a:p>
            <a:r>
              <a:rPr lang="pt-BR" dirty="0" smtClean="0"/>
              <a:t>Além disso, todas as crianças devem ser vacinadas com a Meningocócica C aos 3 e 5 meses de idade.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Meningocócica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ctr">
            <a:normAutofit lnSpcReduction="10000"/>
          </a:bodyPr>
          <a:lstStyle/>
          <a:p>
            <a:r>
              <a:rPr lang="en-US" dirty="0" err="1" smtClean="0"/>
              <a:t>Composição</a:t>
            </a:r>
            <a:r>
              <a:rPr lang="en-US" dirty="0" smtClean="0"/>
              <a:t> e </a:t>
            </a:r>
            <a:r>
              <a:rPr lang="en-US" dirty="0" err="1" smtClean="0"/>
              <a:t>apresentação</a:t>
            </a:r>
            <a:r>
              <a:rPr lang="en-US" dirty="0" smtClean="0"/>
              <a:t> - </a:t>
            </a:r>
            <a:r>
              <a:rPr lang="pt-BR" dirty="0" smtClean="0"/>
              <a:t>A vacina é composta por proteínas da membrana externa do meningococo B da cepa B4:P1.15 e de polissacarídeo </a:t>
            </a:r>
            <a:r>
              <a:rPr lang="en-US" dirty="0" smtClean="0"/>
              <a:t>capsular do </a:t>
            </a:r>
            <a:r>
              <a:rPr lang="en-US" dirty="0" err="1" smtClean="0"/>
              <a:t>meningococo</a:t>
            </a:r>
            <a:r>
              <a:rPr lang="en-US" dirty="0" smtClean="0"/>
              <a:t> C.</a:t>
            </a:r>
          </a:p>
          <a:p>
            <a:r>
              <a:rPr lang="pt-BR" dirty="0" smtClean="0"/>
              <a:t>Cada dose de 0,5ml contém:</a:t>
            </a:r>
          </a:p>
          <a:p>
            <a:pPr lvl="1"/>
            <a:r>
              <a:rPr lang="en-US" dirty="0" err="1" smtClean="0"/>
              <a:t>Proteínas</a:t>
            </a:r>
            <a:r>
              <a:rPr lang="en-US" dirty="0" smtClean="0"/>
              <a:t> B </a:t>
            </a:r>
            <a:r>
              <a:rPr lang="en-US" dirty="0" err="1" smtClean="0"/>
              <a:t>purificadas</a:t>
            </a:r>
            <a:r>
              <a:rPr lang="en-US" dirty="0" smtClean="0"/>
              <a:t> 50mg</a:t>
            </a:r>
          </a:p>
          <a:p>
            <a:pPr lvl="1"/>
            <a:r>
              <a:rPr lang="en-US" dirty="0" err="1" smtClean="0"/>
              <a:t>Polissacarídeos</a:t>
            </a:r>
            <a:r>
              <a:rPr lang="en-US" dirty="0" smtClean="0"/>
              <a:t> C </a:t>
            </a:r>
            <a:r>
              <a:rPr lang="en-US" dirty="0" err="1" smtClean="0"/>
              <a:t>purificados</a:t>
            </a:r>
            <a:r>
              <a:rPr lang="en-US" dirty="0" smtClean="0"/>
              <a:t> 50mg</a:t>
            </a:r>
          </a:p>
          <a:p>
            <a:pPr lvl="1"/>
            <a:r>
              <a:rPr lang="en-US" b="1" dirty="0" err="1" smtClean="0"/>
              <a:t>Hidróxido</a:t>
            </a:r>
            <a:r>
              <a:rPr lang="en-US" b="1" dirty="0" smtClean="0"/>
              <a:t> de </a:t>
            </a:r>
            <a:r>
              <a:rPr lang="en-US" b="1" dirty="0" err="1" smtClean="0"/>
              <a:t>alumínio</a:t>
            </a:r>
            <a:r>
              <a:rPr lang="en-US" b="1" dirty="0" smtClean="0"/>
              <a:t> 2mg</a:t>
            </a:r>
          </a:p>
          <a:p>
            <a:pPr lvl="1"/>
            <a:r>
              <a:rPr lang="en-US" b="1" dirty="0" err="1" smtClean="0"/>
              <a:t>Timerosal</a:t>
            </a:r>
            <a:r>
              <a:rPr lang="en-US" b="1" dirty="0" smtClean="0"/>
              <a:t> (</a:t>
            </a:r>
            <a:r>
              <a:rPr lang="en-US" b="1" dirty="0" err="1" smtClean="0"/>
              <a:t>conservante</a:t>
            </a:r>
            <a:r>
              <a:rPr lang="en-US" b="1" dirty="0" smtClean="0"/>
              <a:t>) 0,05mg</a:t>
            </a:r>
          </a:p>
          <a:p>
            <a:pPr lvl="1"/>
            <a:r>
              <a:rPr lang="pt-BR" dirty="0" smtClean="0"/>
              <a:t>Solução isotônica de cloreto de sódio q.s.p 0,5ml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2484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err="1" smtClean="0"/>
              <a:t>Hep</a:t>
            </a:r>
            <a:r>
              <a:rPr lang="en-US" dirty="0" smtClean="0"/>
              <a:t> A (</a:t>
            </a:r>
            <a:r>
              <a:rPr lang="en-US" dirty="0" err="1" smtClean="0"/>
              <a:t>Vaqta</a:t>
            </a:r>
            <a:r>
              <a:rPr lang="en-US" dirty="0" smtClean="0"/>
              <a:t>): MRC-5 diploid fibroblasts, amorphous </a:t>
            </a:r>
            <a:r>
              <a:rPr lang="en-US" sz="3300" b="1" dirty="0" smtClean="0"/>
              <a:t>aluminum</a:t>
            </a:r>
            <a:r>
              <a:rPr lang="en-US" b="1" dirty="0" smtClean="0"/>
              <a:t> </a:t>
            </a:r>
            <a:r>
              <a:rPr lang="en-US" b="1" dirty="0" err="1" smtClean="0"/>
              <a:t>hydroxyphosphate</a:t>
            </a:r>
            <a:r>
              <a:rPr lang="en-US" b="1" dirty="0" smtClean="0"/>
              <a:t> sulfate</a:t>
            </a:r>
            <a:r>
              <a:rPr lang="en-US" dirty="0" smtClean="0"/>
              <a:t>, non-viral protein, DNA, </a:t>
            </a:r>
            <a:r>
              <a:rPr lang="en-US" b="1" dirty="0" smtClean="0"/>
              <a:t>bovine albumin</a:t>
            </a:r>
            <a:r>
              <a:rPr lang="en-US" dirty="0" smtClean="0"/>
              <a:t>, </a:t>
            </a:r>
            <a:r>
              <a:rPr lang="en-US" b="1" dirty="0" smtClean="0"/>
              <a:t>formaldehyde</a:t>
            </a:r>
            <a:r>
              <a:rPr lang="en-US" dirty="0" smtClean="0"/>
              <a:t>, </a:t>
            </a:r>
            <a:r>
              <a:rPr lang="en-US" b="1" dirty="0" smtClean="0"/>
              <a:t>neomycin</a:t>
            </a:r>
            <a:r>
              <a:rPr lang="en-US" dirty="0" smtClean="0"/>
              <a:t>, sodium borate, sodium chloride . </a:t>
            </a:r>
            <a:r>
              <a:rPr lang="en-US" dirty="0" err="1" smtClean="0"/>
              <a:t>Aos</a:t>
            </a:r>
            <a:r>
              <a:rPr lang="en-US" dirty="0" smtClean="0"/>
              <a:t> 15 </a:t>
            </a:r>
            <a:r>
              <a:rPr lang="en-US" dirty="0" err="1" smtClean="0"/>
              <a:t>meses</a:t>
            </a:r>
            <a:r>
              <a:rPr lang="en-US" dirty="0" smtClean="0"/>
              <a:t>, dose </a:t>
            </a:r>
            <a:r>
              <a:rPr lang="en-US" dirty="0" err="1" smtClean="0"/>
              <a:t>única</a:t>
            </a:r>
            <a:r>
              <a:rPr lang="en-US" dirty="0" smtClean="0"/>
              <a:t>, com </a:t>
            </a:r>
            <a:r>
              <a:rPr lang="en-US" i="1" dirty="0" smtClean="0"/>
              <a:t>250 mcg de </a:t>
            </a:r>
            <a:r>
              <a:rPr lang="en-US" i="1" dirty="0" err="1" smtClean="0"/>
              <a:t>alumínio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 err="1" smtClean="0"/>
              <a:t>permitido</a:t>
            </a:r>
            <a:r>
              <a:rPr lang="en-US" i="1" dirty="0" smtClean="0"/>
              <a:t> é 5mcg/kg.</a:t>
            </a:r>
          </a:p>
          <a:p>
            <a:r>
              <a:rPr lang="en-US" dirty="0" err="1" smtClean="0"/>
              <a:t>Hep</a:t>
            </a:r>
            <a:r>
              <a:rPr lang="en-US" dirty="0" smtClean="0"/>
              <a:t> B (</a:t>
            </a:r>
            <a:r>
              <a:rPr lang="en-US" dirty="0" err="1" smtClean="0"/>
              <a:t>Engerix</a:t>
            </a:r>
            <a:r>
              <a:rPr lang="en-US" dirty="0" smtClean="0"/>
              <a:t>-B): </a:t>
            </a:r>
            <a:r>
              <a:rPr lang="en-US" sz="3300" b="1" dirty="0" smtClean="0"/>
              <a:t>aluminum</a:t>
            </a:r>
            <a:r>
              <a:rPr lang="en-US" dirty="0" smtClean="0"/>
              <a:t> </a:t>
            </a:r>
            <a:r>
              <a:rPr lang="en-US" b="1" dirty="0" smtClean="0"/>
              <a:t>hydroxide</a:t>
            </a:r>
            <a:r>
              <a:rPr lang="en-US" dirty="0" smtClean="0"/>
              <a:t>, </a:t>
            </a:r>
            <a:r>
              <a:rPr lang="en-US" b="1" dirty="0" smtClean="0"/>
              <a:t>yeast</a:t>
            </a:r>
            <a:r>
              <a:rPr lang="en-US" dirty="0" smtClean="0"/>
              <a:t> </a:t>
            </a:r>
            <a:r>
              <a:rPr lang="en-US" b="1" dirty="0" smtClean="0"/>
              <a:t>protein</a:t>
            </a:r>
            <a:r>
              <a:rPr lang="en-US" dirty="0" smtClean="0"/>
              <a:t>, sodium chloride, disodium phosphate </a:t>
            </a:r>
            <a:r>
              <a:rPr lang="en-US" dirty="0" err="1" smtClean="0"/>
              <a:t>dihydrate</a:t>
            </a:r>
            <a:r>
              <a:rPr lang="en-US" dirty="0" smtClean="0"/>
              <a:t>, sodium </a:t>
            </a:r>
            <a:r>
              <a:rPr lang="en-US" dirty="0" err="1" smtClean="0"/>
              <a:t>dihydrogen</a:t>
            </a:r>
            <a:r>
              <a:rPr lang="en-US" dirty="0" smtClean="0"/>
              <a:t> phosphate </a:t>
            </a:r>
            <a:r>
              <a:rPr lang="en-US" dirty="0" err="1" smtClean="0"/>
              <a:t>dihydrate</a:t>
            </a:r>
            <a:r>
              <a:rPr lang="en-US" dirty="0" smtClean="0"/>
              <a:t>.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nascer</a:t>
            </a:r>
            <a:r>
              <a:rPr lang="en-US" dirty="0" smtClean="0"/>
              <a:t>, 2, 4 e 6 </a:t>
            </a:r>
            <a:r>
              <a:rPr lang="en-US" dirty="0" err="1" smtClean="0"/>
              <a:t>meses</a:t>
            </a:r>
            <a:r>
              <a:rPr lang="en-US" dirty="0" smtClean="0"/>
              <a:t> (</a:t>
            </a:r>
            <a:r>
              <a:rPr lang="en-US" dirty="0" err="1" smtClean="0"/>
              <a:t>pentavalente</a:t>
            </a:r>
            <a:r>
              <a:rPr lang="en-US" dirty="0" smtClean="0"/>
              <a:t>)!</a:t>
            </a:r>
          </a:p>
          <a:p>
            <a:r>
              <a:rPr lang="en-US" dirty="0" err="1" smtClean="0"/>
              <a:t>Hep</a:t>
            </a:r>
            <a:r>
              <a:rPr lang="en-US" dirty="0" smtClean="0"/>
              <a:t> B (</a:t>
            </a:r>
            <a:r>
              <a:rPr lang="en-US" dirty="0" err="1" smtClean="0"/>
              <a:t>Recombivax</a:t>
            </a:r>
            <a:r>
              <a:rPr lang="en-US" dirty="0" smtClean="0"/>
              <a:t>): </a:t>
            </a:r>
            <a:r>
              <a:rPr lang="en-US" b="1" dirty="0" smtClean="0"/>
              <a:t>soy</a:t>
            </a:r>
            <a:r>
              <a:rPr lang="en-US" dirty="0" smtClean="0"/>
              <a:t> </a:t>
            </a:r>
            <a:r>
              <a:rPr lang="en-US" b="1" dirty="0" smtClean="0"/>
              <a:t>peptone</a:t>
            </a:r>
            <a:r>
              <a:rPr lang="en-US" dirty="0" smtClean="0"/>
              <a:t>, </a:t>
            </a:r>
            <a:r>
              <a:rPr lang="en-US" b="1" dirty="0" smtClean="0"/>
              <a:t>dextrose</a:t>
            </a:r>
            <a:r>
              <a:rPr lang="en-US" dirty="0" smtClean="0"/>
              <a:t>, amino acids, mineral salts, phosphate buffer, </a:t>
            </a:r>
            <a:r>
              <a:rPr lang="en-US" b="1" dirty="0" smtClean="0"/>
              <a:t>formaldehyde</a:t>
            </a:r>
            <a:r>
              <a:rPr lang="en-US" dirty="0" smtClean="0"/>
              <a:t>, </a:t>
            </a:r>
            <a:r>
              <a:rPr lang="en-US" b="1" dirty="0" smtClean="0"/>
              <a:t>potassium</a:t>
            </a:r>
            <a:r>
              <a:rPr lang="en-US" dirty="0" smtClean="0"/>
              <a:t> </a:t>
            </a:r>
            <a:r>
              <a:rPr lang="en-US" sz="3300" b="1" dirty="0" smtClean="0"/>
              <a:t>aluminum</a:t>
            </a:r>
            <a:r>
              <a:rPr lang="en-US" dirty="0" smtClean="0"/>
              <a:t> </a:t>
            </a:r>
            <a:r>
              <a:rPr lang="en-US" b="1" dirty="0" smtClean="0"/>
              <a:t>sulfate</a:t>
            </a:r>
            <a:r>
              <a:rPr lang="en-US" dirty="0" smtClean="0"/>
              <a:t>, </a:t>
            </a:r>
            <a:r>
              <a:rPr lang="en-US" b="1" dirty="0" smtClean="0"/>
              <a:t>amorphous</a:t>
            </a:r>
            <a:r>
              <a:rPr lang="en-US" dirty="0" smtClean="0"/>
              <a:t> </a:t>
            </a:r>
            <a:r>
              <a:rPr lang="en-US" b="1" dirty="0" smtClean="0"/>
              <a:t>aluminum</a:t>
            </a:r>
            <a:r>
              <a:rPr lang="en-US" dirty="0" smtClean="0"/>
              <a:t> </a:t>
            </a:r>
            <a:r>
              <a:rPr lang="en-US" dirty="0" err="1" smtClean="0"/>
              <a:t>hydroxyphosphate</a:t>
            </a:r>
            <a:r>
              <a:rPr lang="en-US" dirty="0" smtClean="0"/>
              <a:t> sulfate, </a:t>
            </a:r>
            <a:r>
              <a:rPr lang="en-US" b="1" dirty="0" smtClean="0"/>
              <a:t>yeast</a:t>
            </a:r>
            <a:r>
              <a:rPr lang="en-US" dirty="0" smtClean="0"/>
              <a:t> </a:t>
            </a:r>
            <a:r>
              <a:rPr lang="en-US" b="1" dirty="0" smtClean="0"/>
              <a:t>protein.</a:t>
            </a:r>
            <a:r>
              <a:rPr lang="en-US" dirty="0" smtClean="0"/>
              <a:t> 	</a:t>
            </a:r>
          </a:p>
          <a:p>
            <a:r>
              <a:rPr lang="en-US" dirty="0" err="1" smtClean="0"/>
              <a:t>Hep</a:t>
            </a:r>
            <a:r>
              <a:rPr lang="en-US" dirty="0" smtClean="0"/>
              <a:t> A/</a:t>
            </a:r>
            <a:r>
              <a:rPr lang="en-US" dirty="0" err="1" smtClean="0"/>
              <a:t>Hep</a:t>
            </a:r>
            <a:r>
              <a:rPr lang="en-US" dirty="0" smtClean="0"/>
              <a:t> B (</a:t>
            </a:r>
            <a:r>
              <a:rPr lang="en-US" dirty="0" err="1" smtClean="0"/>
              <a:t>Twinrix</a:t>
            </a:r>
            <a:r>
              <a:rPr lang="en-US" dirty="0" smtClean="0"/>
              <a:t>): MRC-5 human diploid cells, formalin, </a:t>
            </a:r>
            <a:r>
              <a:rPr lang="en-US" b="1" dirty="0" smtClean="0"/>
              <a:t>aluminum</a:t>
            </a:r>
            <a:r>
              <a:rPr lang="en-US" dirty="0" smtClean="0"/>
              <a:t> </a:t>
            </a:r>
            <a:r>
              <a:rPr lang="en-US" b="1" dirty="0" smtClean="0"/>
              <a:t>phosphate</a:t>
            </a:r>
            <a:r>
              <a:rPr lang="en-US" dirty="0" smtClean="0"/>
              <a:t>, </a:t>
            </a:r>
            <a:r>
              <a:rPr lang="en-US" sz="3300" b="1" dirty="0" smtClean="0"/>
              <a:t>aluminum</a:t>
            </a:r>
            <a:r>
              <a:rPr lang="en-US" dirty="0" smtClean="0"/>
              <a:t> </a:t>
            </a:r>
            <a:r>
              <a:rPr lang="en-US" b="1" dirty="0" smtClean="0"/>
              <a:t>hydroxide</a:t>
            </a:r>
            <a:r>
              <a:rPr lang="en-US" dirty="0" smtClean="0"/>
              <a:t>, amino acids, sodium chloride, phosphate buffer, </a:t>
            </a:r>
            <a:r>
              <a:rPr lang="en-US" b="1" dirty="0" err="1" smtClean="0"/>
              <a:t>polysorbate</a:t>
            </a:r>
            <a:r>
              <a:rPr lang="en-US" dirty="0" smtClean="0"/>
              <a:t> 20, </a:t>
            </a:r>
            <a:r>
              <a:rPr lang="en-US" b="1" dirty="0" smtClean="0"/>
              <a:t>neomycin</a:t>
            </a:r>
            <a:r>
              <a:rPr lang="en-US" dirty="0" smtClean="0"/>
              <a:t> sulfate, </a:t>
            </a:r>
            <a:r>
              <a:rPr lang="en-US" b="1" dirty="0" smtClean="0"/>
              <a:t>yeast</a:t>
            </a:r>
            <a:r>
              <a:rPr lang="en-US" dirty="0" smtClean="0"/>
              <a:t> protein.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Jesty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/>
              <a:t>Benjamin </a:t>
            </a:r>
            <a:r>
              <a:rPr lang="en-US" sz="2400" dirty="0" err="1" smtClean="0"/>
              <a:t>Jesty</a:t>
            </a:r>
            <a:r>
              <a:rPr lang="en-US" sz="2400" dirty="0" smtClean="0"/>
              <a:t> (1737-1816) </a:t>
            </a:r>
            <a:r>
              <a:rPr lang="en-US" sz="2400" dirty="0" err="1" smtClean="0"/>
              <a:t>foi</a:t>
            </a:r>
            <a:r>
              <a:rPr lang="en-US" sz="2400" dirty="0" smtClean="0"/>
              <a:t> o </a:t>
            </a:r>
            <a:r>
              <a:rPr lang="en-US" sz="2400" dirty="0" err="1" smtClean="0"/>
              <a:t>primeiro</a:t>
            </a:r>
            <a:r>
              <a:rPr lang="en-US" sz="2400" dirty="0" smtClean="0"/>
              <a:t> a </a:t>
            </a:r>
            <a:r>
              <a:rPr lang="en-US" sz="2400" dirty="0" err="1" smtClean="0"/>
              <a:t>vacinar</a:t>
            </a:r>
            <a:r>
              <a:rPr lang="en-US" sz="2400" dirty="0" smtClean="0"/>
              <a:t> contra </a:t>
            </a:r>
            <a:r>
              <a:rPr lang="en-US" sz="2400" b="1" dirty="0" err="1" smtClean="0"/>
              <a:t>varíola</a:t>
            </a:r>
            <a:r>
              <a:rPr lang="en-US" sz="2400" dirty="0" smtClean="0"/>
              <a:t>.</a:t>
            </a:r>
          </a:p>
          <a:p>
            <a:pPr marL="0" indent="0"/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usou</a:t>
            </a:r>
            <a:r>
              <a:rPr lang="en-US" sz="2400" dirty="0" smtClean="0"/>
              <a:t> material das </a:t>
            </a:r>
            <a:r>
              <a:rPr lang="en-US" sz="2400" dirty="0" err="1" smtClean="0"/>
              <a:t>tetas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vaca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sabia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tinha</a:t>
            </a:r>
            <a:r>
              <a:rPr lang="en-US" sz="2400" dirty="0" smtClean="0"/>
              <a:t> </a:t>
            </a:r>
            <a:r>
              <a:rPr lang="en-US" sz="2400" dirty="0" err="1" smtClean="0"/>
              <a:t>tido</a:t>
            </a:r>
            <a:r>
              <a:rPr lang="en-US" sz="2400" dirty="0" smtClean="0"/>
              <a:t> a </a:t>
            </a:r>
            <a:r>
              <a:rPr lang="en-US" sz="2400" dirty="0" err="1" smtClean="0"/>
              <a:t>doença</a:t>
            </a:r>
            <a:r>
              <a:rPr lang="en-US" sz="2400" dirty="0" smtClean="0"/>
              <a:t> e com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lâmina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transferiu</a:t>
            </a:r>
            <a:r>
              <a:rPr lang="en-US" sz="2400" dirty="0" smtClean="0"/>
              <a:t> o material </a:t>
            </a:r>
            <a:r>
              <a:rPr lang="en-US" sz="2400" dirty="0" err="1" smtClean="0"/>
              <a:t>para</a:t>
            </a:r>
            <a:r>
              <a:rPr lang="en-US" sz="2400" dirty="0" smtClean="0"/>
              <a:t> o </a:t>
            </a:r>
            <a:r>
              <a:rPr lang="en-US" sz="2400" dirty="0" err="1" smtClean="0"/>
              <a:t>braço</a:t>
            </a:r>
            <a:r>
              <a:rPr lang="en-US" sz="2400" dirty="0" smtClean="0"/>
              <a:t> de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esposa</a:t>
            </a:r>
            <a:r>
              <a:rPr lang="en-US" sz="2400" dirty="0" smtClean="0"/>
              <a:t> e </a:t>
            </a:r>
            <a:r>
              <a:rPr lang="en-US" sz="2400" dirty="0" err="1" smtClean="0"/>
              <a:t>filhos</a:t>
            </a:r>
            <a:r>
              <a:rPr lang="en-US" sz="2400" dirty="0" smtClean="0"/>
              <a:t>. E </a:t>
            </a:r>
            <a:r>
              <a:rPr lang="en-US" sz="2400" dirty="0" err="1" smtClean="0"/>
              <a:t>eles</a:t>
            </a:r>
            <a:r>
              <a:rPr lang="en-US" sz="2400" dirty="0" smtClean="0"/>
              <a:t> </a:t>
            </a:r>
            <a:r>
              <a:rPr lang="en-US" sz="2400" dirty="0" err="1" smtClean="0"/>
              <a:t>nunca</a:t>
            </a:r>
            <a:r>
              <a:rPr lang="en-US" sz="2400" dirty="0" smtClean="0"/>
              <a:t> </a:t>
            </a:r>
            <a:r>
              <a:rPr lang="en-US" sz="2400" dirty="0" err="1" smtClean="0"/>
              <a:t>contraíram</a:t>
            </a:r>
            <a:r>
              <a:rPr lang="en-US" sz="2400" dirty="0" smtClean="0"/>
              <a:t> </a:t>
            </a:r>
            <a:r>
              <a:rPr lang="en-US" sz="2400" dirty="0" err="1" smtClean="0"/>
              <a:t>varíola</a:t>
            </a:r>
            <a:r>
              <a:rPr lang="en-US" sz="2400" dirty="0" smtClean="0"/>
              <a:t>. </a:t>
            </a:r>
          </a:p>
          <a:p>
            <a:pPr marL="0" indent="0"/>
            <a:r>
              <a:rPr lang="en-US" sz="2400" dirty="0" smtClean="0"/>
              <a:t>No </a:t>
            </a:r>
            <a:r>
              <a:rPr lang="en-US" sz="2400" dirty="0" err="1" smtClean="0"/>
              <a:t>século</a:t>
            </a:r>
            <a:r>
              <a:rPr lang="en-US" sz="2400" dirty="0" smtClean="0"/>
              <a:t> 19, </a:t>
            </a:r>
            <a:r>
              <a:rPr lang="en-US" sz="2400" dirty="0" err="1" smtClean="0"/>
              <a:t>percebeu</a:t>
            </a:r>
            <a:r>
              <a:rPr lang="en-US" sz="2400" dirty="0" smtClean="0"/>
              <a:t>-se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vacinação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conferia</a:t>
            </a:r>
            <a:r>
              <a:rPr lang="en-US" sz="2400" dirty="0" smtClean="0"/>
              <a:t> </a:t>
            </a:r>
            <a:r>
              <a:rPr lang="en-US" sz="2400" dirty="0" err="1" smtClean="0"/>
              <a:t>imunidade</a:t>
            </a:r>
            <a:r>
              <a:rPr lang="en-US" sz="2400" dirty="0" smtClean="0"/>
              <a:t> </a:t>
            </a:r>
            <a:r>
              <a:rPr lang="en-US" sz="2400" dirty="0" err="1" smtClean="0"/>
              <a:t>permanente</a:t>
            </a:r>
            <a:r>
              <a:rPr lang="en-US" sz="2400" dirty="0" smtClean="0"/>
              <a:t> e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subsequente</a:t>
            </a:r>
            <a:r>
              <a:rPr lang="en-US" sz="2400" dirty="0" smtClean="0"/>
              <a:t> </a:t>
            </a:r>
            <a:r>
              <a:rPr lang="en-US" sz="2400" dirty="0" err="1" smtClean="0"/>
              <a:t>vacinação</a:t>
            </a:r>
            <a:r>
              <a:rPr lang="en-US" sz="2400" dirty="0" smtClean="0"/>
              <a:t> </a:t>
            </a:r>
            <a:r>
              <a:rPr lang="en-US" sz="2400" dirty="0" err="1" smtClean="0"/>
              <a:t>seria</a:t>
            </a:r>
            <a:r>
              <a:rPr lang="en-US" sz="2400" dirty="0" smtClean="0"/>
              <a:t> </a:t>
            </a:r>
            <a:r>
              <a:rPr lang="en-US" sz="2400" dirty="0" err="1" smtClean="0"/>
              <a:t>necessária</a:t>
            </a:r>
            <a:r>
              <a:rPr lang="en-US" sz="2400" dirty="0" smtClean="0"/>
              <a:t>.</a:t>
            </a:r>
          </a:p>
          <a:p>
            <a:pPr marL="0" indent="0"/>
            <a:r>
              <a:rPr lang="en-US" sz="2400" dirty="0" smtClean="0"/>
              <a:t>A </a:t>
            </a:r>
            <a:r>
              <a:rPr lang="en-US" sz="2400" dirty="0" err="1" smtClean="0"/>
              <a:t>mortalidade</a:t>
            </a:r>
            <a:r>
              <a:rPr lang="en-US" sz="2400" dirty="0" smtClean="0"/>
              <a:t> </a:t>
            </a:r>
            <a:r>
              <a:rPr lang="en-US" sz="2400" dirty="0" err="1" smtClean="0"/>
              <a:t>havia</a:t>
            </a:r>
            <a:r>
              <a:rPr lang="en-US" sz="2400" dirty="0" smtClean="0"/>
              <a:t> </a:t>
            </a:r>
            <a:r>
              <a:rPr lang="en-US" sz="2400" dirty="0" err="1" smtClean="0"/>
              <a:t>decaído</a:t>
            </a:r>
            <a:r>
              <a:rPr lang="en-US" sz="2400" dirty="0" smtClean="0"/>
              <a:t>, </a:t>
            </a:r>
            <a:r>
              <a:rPr lang="en-US" sz="2400" dirty="0" err="1" smtClean="0"/>
              <a:t>mas</a:t>
            </a:r>
            <a:r>
              <a:rPr lang="en-US" sz="2400" dirty="0" smtClean="0"/>
              <a:t> as </a:t>
            </a:r>
            <a:r>
              <a:rPr lang="en-US" sz="2400" dirty="0" err="1" smtClean="0"/>
              <a:t>epidemias</a:t>
            </a:r>
            <a:r>
              <a:rPr lang="en-US" sz="2400" dirty="0" smtClean="0"/>
              <a:t> </a:t>
            </a:r>
            <a:r>
              <a:rPr lang="en-US" sz="2400" dirty="0" err="1" smtClean="0"/>
              <a:t>mostravam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a </a:t>
            </a:r>
            <a:r>
              <a:rPr lang="en-US" sz="2400" dirty="0" err="1" smtClean="0"/>
              <a:t>doença</a:t>
            </a:r>
            <a:r>
              <a:rPr lang="en-US" sz="2400" dirty="0" smtClean="0"/>
              <a:t> </a:t>
            </a:r>
            <a:r>
              <a:rPr lang="en-US" sz="2400" dirty="0" err="1" smtClean="0"/>
              <a:t>ainda</a:t>
            </a:r>
            <a:r>
              <a:rPr lang="en-US" sz="2400" dirty="0" smtClean="0"/>
              <a:t> </a:t>
            </a:r>
            <a:r>
              <a:rPr lang="en-US" sz="2400" dirty="0" err="1" smtClean="0"/>
              <a:t>nao</a:t>
            </a:r>
            <a:r>
              <a:rPr lang="en-US" sz="2400" dirty="0" smtClean="0"/>
              <a:t> </a:t>
            </a:r>
            <a:r>
              <a:rPr lang="en-US" sz="2400" dirty="0" err="1" smtClean="0"/>
              <a:t>estava</a:t>
            </a:r>
            <a:r>
              <a:rPr lang="en-US" sz="2400" dirty="0" smtClean="0"/>
              <a:t> sob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.</a:t>
            </a:r>
          </a:p>
          <a:p>
            <a:pPr marL="0" indent="0"/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maio</a:t>
            </a:r>
            <a:r>
              <a:rPr lang="en-US" sz="2400" dirty="0" smtClean="0"/>
              <a:t> de 1980, a </a:t>
            </a:r>
            <a:r>
              <a:rPr lang="en-US" sz="2400" dirty="0" err="1" smtClean="0"/>
              <a:t>Assembleia</a:t>
            </a:r>
            <a:r>
              <a:rPr lang="en-US" sz="2400" dirty="0" smtClean="0"/>
              <a:t> Mundial de </a:t>
            </a:r>
            <a:r>
              <a:rPr lang="en-US" sz="2400" dirty="0" err="1" smtClean="0"/>
              <a:t>Saúde</a:t>
            </a:r>
            <a:r>
              <a:rPr lang="en-US" sz="2400" dirty="0" smtClean="0"/>
              <a:t> </a:t>
            </a:r>
            <a:r>
              <a:rPr lang="en-US" sz="2400" dirty="0" err="1" smtClean="0"/>
              <a:t>anunciou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b="1" dirty="0" smtClean="0"/>
              <a:t>o </a:t>
            </a:r>
            <a:r>
              <a:rPr lang="en-US" sz="2400" b="1" dirty="0" err="1" smtClean="0"/>
              <a:t>mundo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estaria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livre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varíola</a:t>
            </a:r>
            <a:r>
              <a:rPr lang="en-US" sz="2400" dirty="0" smtClean="0"/>
              <a:t> e </a:t>
            </a:r>
            <a:r>
              <a:rPr lang="en-US" sz="2400" dirty="0" err="1" smtClean="0"/>
              <a:t>recomendou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</a:t>
            </a:r>
            <a:r>
              <a:rPr lang="en-US" sz="2400" dirty="0" err="1" smtClean="0"/>
              <a:t>cessacem</a:t>
            </a:r>
            <a:r>
              <a:rPr lang="en-US" sz="2400" dirty="0" smtClean="0"/>
              <a:t> de </a:t>
            </a:r>
            <a:r>
              <a:rPr lang="en-US" sz="2400" dirty="0" err="1" smtClean="0"/>
              <a:t>vacinar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Alumínio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tóxico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nervoso</a:t>
            </a:r>
            <a:r>
              <a:rPr lang="en-US" dirty="0" smtClean="0"/>
              <a:t> central e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ossos</a:t>
            </a:r>
            <a:endParaRPr lang="en-US" dirty="0"/>
          </a:p>
        </p:txBody>
      </p:sp>
      <p:pic>
        <p:nvPicPr>
          <p:cNvPr id="6" name="Content Placeholder 5" descr="Ep. 2  Sinal de Toxicidade de alumin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50292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cina HPV para meninos brasilei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1"/>
            <a:ext cx="8762999" cy="63246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Papillomavirus</a:t>
            </a:r>
            <a:r>
              <a:rPr lang="en-US" dirty="0" smtClean="0"/>
              <a:t> (HPV) (</a:t>
            </a:r>
            <a:r>
              <a:rPr lang="en-US" dirty="0" err="1" smtClean="0"/>
              <a:t>Gardasil</a:t>
            </a:r>
            <a:r>
              <a:rPr lang="en-US" dirty="0" smtClean="0"/>
              <a:t>): vitamins, amino acids, mineral salts, carbohydrates, amorphous </a:t>
            </a:r>
            <a:r>
              <a:rPr lang="en-US" sz="3300" b="1" dirty="0" smtClean="0"/>
              <a:t>aluminum</a:t>
            </a:r>
            <a:r>
              <a:rPr lang="en-US" dirty="0" smtClean="0"/>
              <a:t> </a:t>
            </a:r>
            <a:r>
              <a:rPr lang="en-US" dirty="0" err="1" smtClean="0"/>
              <a:t>hydroxyphosphate</a:t>
            </a:r>
            <a:r>
              <a:rPr lang="en-US" dirty="0" smtClean="0"/>
              <a:t> sulfate, sodium chloride, L-</a:t>
            </a:r>
            <a:r>
              <a:rPr lang="en-US" dirty="0" err="1" smtClean="0"/>
              <a:t>histidine</a:t>
            </a:r>
            <a:r>
              <a:rPr lang="en-US" dirty="0" smtClean="0"/>
              <a:t>, </a:t>
            </a:r>
            <a:r>
              <a:rPr lang="en-US" b="1" dirty="0" err="1" smtClean="0"/>
              <a:t>polysorbate</a:t>
            </a:r>
            <a:r>
              <a:rPr lang="en-US" dirty="0" smtClean="0"/>
              <a:t> 80, sodium borate, </a:t>
            </a:r>
            <a:r>
              <a:rPr lang="en-US" b="1" dirty="0" smtClean="0"/>
              <a:t>yeast</a:t>
            </a:r>
            <a:r>
              <a:rPr lang="en-US" dirty="0" smtClean="0"/>
              <a:t> </a:t>
            </a:r>
            <a:r>
              <a:rPr lang="en-US" b="1" dirty="0" smtClean="0"/>
              <a:t>protein</a:t>
            </a:r>
            <a:r>
              <a:rPr lang="en-US" dirty="0" smtClean="0"/>
              <a:t> . </a:t>
            </a:r>
            <a:r>
              <a:rPr lang="en-US" dirty="0" err="1" smtClean="0"/>
              <a:t>Aos</a:t>
            </a:r>
            <a:r>
              <a:rPr lang="en-US" dirty="0" smtClean="0"/>
              <a:t> 9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meninas</a:t>
            </a:r>
            <a:r>
              <a:rPr lang="en-US" dirty="0" smtClean="0"/>
              <a:t> e </a:t>
            </a:r>
            <a:r>
              <a:rPr lang="en-US" dirty="0" err="1" smtClean="0"/>
              <a:t>meninos</a:t>
            </a:r>
            <a:r>
              <a:rPr lang="en-US" dirty="0" smtClean="0"/>
              <a:t> de 12 e 13 </a:t>
            </a:r>
            <a:r>
              <a:rPr lang="en-US" dirty="0" err="1" smtClean="0"/>
              <a:t>anos</a:t>
            </a:r>
            <a:r>
              <a:rPr lang="en-US" dirty="0" smtClean="0"/>
              <a:t> - </a:t>
            </a:r>
            <a:r>
              <a:rPr lang="en-US" b="1" i="1" dirty="0" smtClean="0"/>
              <a:t>250 mcg de </a:t>
            </a:r>
            <a:r>
              <a:rPr lang="en-US" b="1" i="1" dirty="0" err="1" smtClean="0"/>
              <a:t>alumínio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seminário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Human </a:t>
            </a:r>
            <a:r>
              <a:rPr lang="en-US" dirty="0" err="1" smtClean="0"/>
              <a:t>Papillomavirus</a:t>
            </a:r>
            <a:r>
              <a:rPr lang="en-US" dirty="0" smtClean="0"/>
              <a:t>  (HPV) (</a:t>
            </a:r>
            <a:r>
              <a:rPr lang="en-US" dirty="0" err="1" smtClean="0"/>
              <a:t>Gardasil</a:t>
            </a:r>
            <a:r>
              <a:rPr lang="en-US" dirty="0" smtClean="0"/>
              <a:t> 9): vitamins, amino acids, mineral salts, carbohydrates, amorphous </a:t>
            </a:r>
            <a:r>
              <a:rPr lang="en-US" b="1" dirty="0" smtClean="0"/>
              <a:t>aluminum</a:t>
            </a:r>
            <a:r>
              <a:rPr lang="en-US" dirty="0" smtClean="0"/>
              <a:t> </a:t>
            </a:r>
            <a:r>
              <a:rPr lang="en-US" dirty="0" err="1" smtClean="0"/>
              <a:t>hydroxyphosphate</a:t>
            </a:r>
            <a:r>
              <a:rPr lang="en-US" dirty="0" smtClean="0"/>
              <a:t> sulfate, sodium chloride, L-</a:t>
            </a:r>
            <a:r>
              <a:rPr lang="en-US" dirty="0" err="1" smtClean="0"/>
              <a:t>histidine</a:t>
            </a:r>
            <a:r>
              <a:rPr lang="en-US" dirty="0" smtClean="0"/>
              <a:t>, </a:t>
            </a:r>
            <a:r>
              <a:rPr lang="en-US" b="1" dirty="0" err="1" smtClean="0"/>
              <a:t>polysorbate</a:t>
            </a:r>
            <a:r>
              <a:rPr lang="en-US" dirty="0" smtClean="0"/>
              <a:t> 80, sodium borate, </a:t>
            </a:r>
            <a:r>
              <a:rPr lang="en-US" b="1" dirty="0" smtClean="0"/>
              <a:t>yeast</a:t>
            </a:r>
            <a:r>
              <a:rPr lang="en-US" dirty="0" smtClean="0"/>
              <a:t> </a:t>
            </a:r>
            <a:r>
              <a:rPr lang="en-US" b="1" dirty="0" smtClean="0"/>
              <a:t>protein</a:t>
            </a:r>
            <a:r>
              <a:rPr lang="en-US" dirty="0" smtClean="0"/>
              <a:t> 	</a:t>
            </a:r>
          </a:p>
          <a:p>
            <a:r>
              <a:rPr lang="en-US" dirty="0" smtClean="0"/>
              <a:t>Influenza (</a:t>
            </a:r>
            <a:r>
              <a:rPr lang="en-US" dirty="0" err="1" smtClean="0"/>
              <a:t>Afluria</a:t>
            </a:r>
            <a:r>
              <a:rPr lang="en-US" dirty="0" smtClean="0"/>
              <a:t>) Trivalent &amp; </a:t>
            </a:r>
            <a:r>
              <a:rPr lang="en-US" dirty="0" err="1" smtClean="0"/>
              <a:t>Quadrivalent</a:t>
            </a:r>
            <a:r>
              <a:rPr lang="en-US" dirty="0" smtClean="0"/>
              <a:t>: sodium chloride, monobasic sodium phosphate, dibasic sodium phosphate, monobasic potassium phosphate, potassium chloride, calcium chloride, sodium </a:t>
            </a:r>
            <a:r>
              <a:rPr lang="en-US" dirty="0" err="1" smtClean="0"/>
              <a:t>taurodeoxycholate</a:t>
            </a:r>
            <a:r>
              <a:rPr lang="en-US" dirty="0" smtClean="0"/>
              <a:t>, </a:t>
            </a:r>
            <a:r>
              <a:rPr lang="en-US" b="1" dirty="0" err="1" smtClean="0"/>
              <a:t>ovalbumin</a:t>
            </a:r>
            <a:r>
              <a:rPr lang="en-US" dirty="0" smtClean="0"/>
              <a:t>, </a:t>
            </a:r>
            <a:r>
              <a:rPr lang="en-US" b="1" dirty="0" smtClean="0"/>
              <a:t>sucrose</a:t>
            </a:r>
            <a:r>
              <a:rPr lang="en-US" dirty="0" smtClean="0"/>
              <a:t>, </a:t>
            </a:r>
            <a:r>
              <a:rPr lang="en-US" b="1" dirty="0" smtClean="0"/>
              <a:t>neomycin</a:t>
            </a:r>
            <a:r>
              <a:rPr lang="en-US" dirty="0" smtClean="0"/>
              <a:t> sulfate, </a:t>
            </a:r>
            <a:r>
              <a:rPr lang="en-US" b="1" dirty="0" err="1" smtClean="0"/>
              <a:t>polymyxin</a:t>
            </a:r>
            <a:r>
              <a:rPr lang="en-US" dirty="0" smtClean="0"/>
              <a:t> B, beta-</a:t>
            </a:r>
            <a:r>
              <a:rPr lang="en-US" dirty="0" err="1" smtClean="0"/>
              <a:t>propiolactone</a:t>
            </a:r>
            <a:r>
              <a:rPr lang="en-US" dirty="0" smtClean="0"/>
              <a:t>, </a:t>
            </a:r>
            <a:r>
              <a:rPr lang="en-US" b="1" dirty="0" err="1" smtClean="0"/>
              <a:t>thimerosal</a:t>
            </a:r>
            <a:r>
              <a:rPr lang="en-US" dirty="0" smtClean="0"/>
              <a:t> (multi-dose vials).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feitos terriveis da vac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228600"/>
            <a:ext cx="8610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4724400" y="3581400"/>
            <a:ext cx="2819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Doenças</a:t>
            </a:r>
            <a:r>
              <a:rPr lang="en-US" sz="2000" dirty="0" smtClean="0"/>
              <a:t> </a:t>
            </a:r>
            <a:r>
              <a:rPr lang="en-US" sz="2000" dirty="0" err="1" smtClean="0"/>
              <a:t>neurológicas</a:t>
            </a:r>
            <a:endParaRPr lang="en-US" sz="2000" dirty="0" smtClean="0"/>
          </a:p>
          <a:p>
            <a:r>
              <a:rPr lang="en-US" sz="2000" dirty="0" err="1" smtClean="0"/>
              <a:t>Infecções</a:t>
            </a:r>
            <a:r>
              <a:rPr lang="en-US" sz="2000" dirty="0" smtClean="0"/>
              <a:t> </a:t>
            </a:r>
            <a:r>
              <a:rPr lang="en-US" sz="2000" dirty="0" err="1" smtClean="0"/>
              <a:t>reativadas</a:t>
            </a:r>
            <a:endParaRPr lang="en-US" sz="2000" dirty="0" smtClean="0"/>
          </a:p>
          <a:p>
            <a:r>
              <a:rPr lang="en-US" sz="2000" dirty="0" err="1" smtClean="0"/>
              <a:t>Narcolepsia</a:t>
            </a:r>
            <a:r>
              <a:rPr lang="en-US" sz="2000" dirty="0" smtClean="0"/>
              <a:t> </a:t>
            </a:r>
            <a:r>
              <a:rPr lang="en-US" sz="2000" dirty="0" err="1" smtClean="0"/>
              <a:t>séria</a:t>
            </a:r>
            <a:endParaRPr lang="en-US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 smtClean="0"/>
              <a:t>Polio (IPV – </a:t>
            </a:r>
            <a:r>
              <a:rPr lang="en-US" dirty="0" err="1" smtClean="0"/>
              <a:t>Ipol</a:t>
            </a:r>
            <a:r>
              <a:rPr lang="en-US" dirty="0" smtClean="0"/>
              <a:t>): Eagle MEM modified medium, calf bovine serum, M-199 without calf bovine serum, </a:t>
            </a:r>
            <a:r>
              <a:rPr lang="en-US" dirty="0" err="1" smtClean="0"/>
              <a:t>vero</a:t>
            </a:r>
            <a:r>
              <a:rPr lang="en-US" dirty="0" smtClean="0"/>
              <a:t> cells (a continuous line of </a:t>
            </a:r>
            <a:r>
              <a:rPr lang="en-US" b="1" dirty="0" smtClean="0"/>
              <a:t>monkey kidney cells</a:t>
            </a:r>
            <a:r>
              <a:rPr lang="en-US" dirty="0" smtClean="0"/>
              <a:t>), </a:t>
            </a:r>
            <a:r>
              <a:rPr lang="en-US" dirty="0" err="1" smtClean="0"/>
              <a:t>phenoxyethanol</a:t>
            </a:r>
            <a:r>
              <a:rPr lang="en-US" dirty="0" smtClean="0"/>
              <a:t>, </a:t>
            </a:r>
            <a:r>
              <a:rPr lang="en-US" b="1" dirty="0" smtClean="0"/>
              <a:t>formaldehyde</a:t>
            </a:r>
            <a:r>
              <a:rPr lang="en-US" dirty="0" smtClean="0"/>
              <a:t>, </a:t>
            </a:r>
            <a:r>
              <a:rPr lang="en-US" b="1" dirty="0" smtClean="0"/>
              <a:t>neomycin</a:t>
            </a:r>
            <a:r>
              <a:rPr lang="en-US" dirty="0" smtClean="0"/>
              <a:t>, </a:t>
            </a:r>
            <a:r>
              <a:rPr lang="en-US" b="1" dirty="0" smtClean="0"/>
              <a:t>streptomycin</a:t>
            </a:r>
            <a:r>
              <a:rPr lang="en-US" dirty="0" smtClean="0"/>
              <a:t>, </a:t>
            </a:r>
            <a:r>
              <a:rPr lang="en-US" b="1" dirty="0" err="1" smtClean="0"/>
              <a:t>polymyxin</a:t>
            </a:r>
            <a:r>
              <a:rPr lang="en-US" dirty="0" smtClean="0"/>
              <a:t> </a:t>
            </a:r>
            <a:r>
              <a:rPr lang="en-US" b="1" dirty="0" smtClean="0"/>
              <a:t>B.</a:t>
            </a:r>
            <a:r>
              <a:rPr lang="en-US" dirty="0" smtClean="0"/>
              <a:t> 	</a:t>
            </a:r>
          </a:p>
          <a:p>
            <a:r>
              <a:rPr lang="en-US" dirty="0" smtClean="0"/>
              <a:t>Rotavirus (</a:t>
            </a:r>
            <a:r>
              <a:rPr lang="en-US" dirty="0" err="1" smtClean="0"/>
              <a:t>Rotarix</a:t>
            </a:r>
            <a:r>
              <a:rPr lang="en-US" dirty="0" smtClean="0"/>
              <a:t>): amino acids, </a:t>
            </a:r>
            <a:r>
              <a:rPr lang="en-US" dirty="0" err="1" smtClean="0"/>
              <a:t>dextran</a:t>
            </a:r>
            <a:r>
              <a:rPr lang="en-US" dirty="0" smtClean="0"/>
              <a:t>, Dulbecco’s Modified Eagle Medium (sodium chloride, potassium chloride, magnesium sulfate, ferric (III) nitrate, sodium phosphate, sodium </a:t>
            </a:r>
            <a:r>
              <a:rPr lang="en-US" dirty="0" err="1" smtClean="0"/>
              <a:t>pyruvate</a:t>
            </a:r>
            <a:r>
              <a:rPr lang="en-US" dirty="0" smtClean="0"/>
              <a:t>, D-glucose, concentrated vitamin solution, L-</a:t>
            </a:r>
            <a:r>
              <a:rPr lang="en-US" dirty="0" err="1" smtClean="0"/>
              <a:t>cystine</a:t>
            </a:r>
            <a:r>
              <a:rPr lang="en-US" dirty="0" smtClean="0"/>
              <a:t>, L-tyrosine, amino acids solution, L-250 glutamine, calcium chloride, sodium </a:t>
            </a:r>
            <a:r>
              <a:rPr lang="en-US" dirty="0" err="1" smtClean="0"/>
              <a:t>hydrogenocarbonate</a:t>
            </a:r>
            <a:r>
              <a:rPr lang="en-US" dirty="0" smtClean="0"/>
              <a:t>, and phenol red), </a:t>
            </a:r>
            <a:r>
              <a:rPr lang="en-US" dirty="0" err="1" smtClean="0"/>
              <a:t>sorbitol</a:t>
            </a:r>
            <a:r>
              <a:rPr lang="en-US" dirty="0" smtClean="0"/>
              <a:t>, sucrose, calcium carbonate, sterile water, </a:t>
            </a:r>
            <a:r>
              <a:rPr lang="en-US" dirty="0" err="1" smtClean="0"/>
              <a:t>xanthan</a:t>
            </a:r>
            <a:r>
              <a:rPr lang="en-US" dirty="0" smtClean="0"/>
              <a:t> </a:t>
            </a:r>
            <a:r>
              <a:rPr lang="en-US" i="1" dirty="0" smtClean="0"/>
              <a:t>[</a:t>
            </a:r>
            <a:r>
              <a:rPr lang="en-US" b="1" i="1" dirty="0" smtClean="0"/>
              <a:t>Porcine</a:t>
            </a:r>
            <a:r>
              <a:rPr lang="en-US" i="1" dirty="0" smtClean="0"/>
              <a:t> </a:t>
            </a:r>
            <a:r>
              <a:rPr lang="en-US" i="1" dirty="0" err="1" smtClean="0"/>
              <a:t>circovirus</a:t>
            </a:r>
            <a:r>
              <a:rPr lang="en-US" i="1" dirty="0" smtClean="0"/>
              <a:t> type 1 (PCV-1) is present in </a:t>
            </a:r>
            <a:r>
              <a:rPr lang="en-US" i="1" dirty="0" err="1" smtClean="0"/>
              <a:t>Rotarix</a:t>
            </a:r>
            <a:r>
              <a:rPr lang="en-US" i="1" dirty="0" smtClean="0"/>
              <a:t>. PCV-1 is not known to cause disease in humans.]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adversos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É, portanto, indispensável criteriosa avaliação clínica e laboratorial desses casos, para estabelecimento rigoroso do diagnóstico etiológico, com a finalidade de que </a:t>
            </a:r>
            <a:r>
              <a:rPr lang="pt-BR" b="1" dirty="0" smtClean="0"/>
              <a:t>o evento adverso, a seqüela ou mesmo o óbito não sejam atribuídos à vacina</a:t>
            </a:r>
            <a:r>
              <a:rPr lang="pt-BR" sz="2800" dirty="0" smtClean="0"/>
              <a:t>, sem fundamentação científica. Foi implantado pelo Ministério da Saúde o Sistema Nacional de Vigilância de Eventos Adversos Pós-Vacinação, que orienta a notificação e a investigação desses casos.</a:t>
            </a:r>
            <a:endParaRPr lang="en-US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Eventos</a:t>
            </a:r>
            <a:r>
              <a:rPr lang="en-US" b="1" dirty="0" smtClean="0"/>
              <a:t> </a:t>
            </a:r>
            <a:r>
              <a:rPr lang="en-US" b="1" dirty="0" err="1" smtClean="0"/>
              <a:t>adversos</a:t>
            </a:r>
            <a:r>
              <a:rPr lang="en-US" b="1" dirty="0" smtClean="0"/>
              <a:t> </a:t>
            </a:r>
            <a:r>
              <a:rPr lang="en-US" b="1" dirty="0" err="1" smtClean="0"/>
              <a:t>pós-vacina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contra a </a:t>
            </a:r>
            <a:r>
              <a:rPr lang="en-US" b="1" dirty="0" err="1" smtClean="0"/>
              <a:t>difteria</a:t>
            </a:r>
            <a:r>
              <a:rPr lang="en-US" b="1" dirty="0" smtClean="0"/>
              <a:t>, </a:t>
            </a:r>
            <a:r>
              <a:rPr lang="en-US" b="1" dirty="0" err="1" smtClean="0"/>
              <a:t>coqueluche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pt-BR" b="1" dirty="0" smtClean="0"/>
              <a:t>e tétano e fatores associados à</a:t>
            </a:r>
            <a:br>
              <a:rPr lang="pt-BR" b="1" dirty="0" smtClean="0"/>
            </a:br>
            <a:r>
              <a:rPr lang="en-US" b="1" dirty="0" err="1" smtClean="0"/>
              <a:t>sua</a:t>
            </a:r>
            <a:r>
              <a:rPr lang="en-US" b="1" dirty="0" smtClean="0"/>
              <a:t> </a:t>
            </a:r>
            <a:r>
              <a:rPr lang="en-US" b="1" dirty="0" err="1" smtClean="0"/>
              <a:t>gravidade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 anchor="ctr"/>
          <a:lstStyle/>
          <a:p>
            <a:r>
              <a:rPr lang="pt-BR" dirty="0" smtClean="0"/>
              <a:t>Estudo transversal com componente descritivo e analítico, abrangendo os eventos adversos pós-vacina DPT notificados no Estado de São Paulo, de 1984 a 2001, entre crianças menores de sete anos de idade.</a:t>
            </a:r>
          </a:p>
          <a:p>
            <a:pPr algn="r">
              <a:buNone/>
            </a:pPr>
            <a:r>
              <a:rPr lang="pt-BR" sz="2800" i="1" dirty="0" smtClean="0"/>
              <a:t>Rev Saúde Pública 2007;41(6):1032-41</a:t>
            </a:r>
            <a:endParaRPr lang="en-US" sz="2800" i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anchor="ctr">
            <a:normAutofit/>
          </a:bodyPr>
          <a:lstStyle/>
          <a:p>
            <a:r>
              <a:rPr lang="pt-BR" b="1" dirty="0" smtClean="0"/>
              <a:t>Identificaram-se 10.059 EAPV-DPT relativos a 6.266 </a:t>
            </a:r>
            <a:r>
              <a:rPr lang="pt-BR" dirty="0" smtClean="0"/>
              <a:t>crianças, apresentando um ou mais EAPV, 29,5% foram internadas e em 68,2% houve contra-indicação das doses subseqüentes de DPT. Cerca de 75% dos eventos ocorreram nas primeiras seis horas após a aplicação da vacina. Os eventos mais freqüentes foram: febre &lt; 39,5°C, reação local, </a:t>
            </a:r>
            <a:r>
              <a:rPr lang="pt-BR" b="1" dirty="0" smtClean="0"/>
              <a:t>evento hipotônico </a:t>
            </a:r>
            <a:r>
              <a:rPr lang="en-US" b="1" dirty="0" err="1" smtClean="0"/>
              <a:t>hiporresponsivo</a:t>
            </a:r>
            <a:r>
              <a:rPr lang="en-US" b="1" dirty="0" smtClean="0"/>
              <a:t> </a:t>
            </a:r>
            <a:r>
              <a:rPr lang="en-US" dirty="0" smtClean="0"/>
              <a:t>e </a:t>
            </a:r>
            <a:r>
              <a:rPr lang="en-US" b="1" dirty="0" err="1" smtClean="0"/>
              <a:t>convulsão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dirty="0" err="1" smtClean="0"/>
              <a:t>combinada</a:t>
            </a:r>
            <a:r>
              <a:rPr lang="en-US" dirty="0" smtClean="0"/>
              <a:t> contra a </a:t>
            </a:r>
            <a:r>
              <a:rPr lang="en-US" b="1" dirty="0" err="1" smtClean="0"/>
              <a:t>difteria</a:t>
            </a:r>
            <a:r>
              <a:rPr lang="en-US" b="1" dirty="0" smtClean="0"/>
              <a:t>, </a:t>
            </a:r>
            <a:r>
              <a:rPr lang="en-US" b="1" dirty="0" err="1" smtClean="0"/>
              <a:t>coqueluche</a:t>
            </a:r>
            <a:r>
              <a:rPr lang="en-US" b="1" dirty="0" smtClean="0"/>
              <a:t> e </a:t>
            </a:r>
            <a:r>
              <a:rPr lang="pt-BR" b="1" dirty="0" smtClean="0"/>
              <a:t>tétano (DPT) é a mais freqüentemente associada a eventos adversos dentre as de uso rotineiro</a:t>
            </a:r>
            <a:r>
              <a:rPr lang="pt-BR" dirty="0" smtClean="0"/>
              <a:t>.</a:t>
            </a:r>
          </a:p>
          <a:p>
            <a:r>
              <a:rPr lang="pt-BR" dirty="0" smtClean="0"/>
              <a:t>Analisando as informações disponíveis para o período, 29,5% (1.661/5.632) foram internados; entre eles, </a:t>
            </a:r>
            <a:r>
              <a:rPr lang="en-US" dirty="0" smtClean="0"/>
              <a:t>42,2% (467/1.106) </a:t>
            </a:r>
            <a:r>
              <a:rPr lang="en-US" dirty="0" err="1" smtClean="0"/>
              <a:t>permaneceram</a:t>
            </a:r>
            <a:r>
              <a:rPr lang="en-US" dirty="0" smtClean="0"/>
              <a:t> </a:t>
            </a:r>
            <a:r>
              <a:rPr lang="en-US" dirty="0" err="1" smtClean="0"/>
              <a:t>hospitalizados</a:t>
            </a:r>
            <a:r>
              <a:rPr lang="en-US" dirty="0" smtClean="0"/>
              <a:t> </a:t>
            </a:r>
            <a:r>
              <a:rPr lang="pt-BR" dirty="0" smtClean="0"/>
              <a:t>por mais de 12 horas, em 68,2% (1154/1.691) houve contra-indicação da doses subseqüentes de vacina DPT, possivelmente substituídas pela D</a:t>
            </a:r>
            <a:r>
              <a:rPr lang="pt-BR" b="1" dirty="0" smtClean="0"/>
              <a:t>Pa</a:t>
            </a:r>
            <a:r>
              <a:rPr lang="pt-BR" dirty="0" smtClean="0"/>
              <a:t>T (DPT com o componente </a:t>
            </a:r>
            <a:r>
              <a:rPr lang="pt-BR" i="1" dirty="0" smtClean="0"/>
              <a:t>pertussis acelular) e em 97,4% </a:t>
            </a:r>
            <a:r>
              <a:rPr lang="pt-BR" dirty="0" smtClean="0"/>
              <a:t>(3166/3.250) a evolução foi para a cura sem seqüelas.</a:t>
            </a:r>
          </a:p>
          <a:p>
            <a:r>
              <a:rPr lang="pt-BR" dirty="0" smtClean="0"/>
              <a:t>Não foram confirmados óbitos entre os casos.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Prevalência</a:t>
            </a:r>
            <a:r>
              <a:rPr lang="en-US" dirty="0" smtClean="0"/>
              <a:t> e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associados</a:t>
            </a:r>
            <a:r>
              <a:rPr lang="en-US" dirty="0" smtClean="0"/>
              <a:t> </a:t>
            </a:r>
            <a:r>
              <a:rPr lang="pt-BR" dirty="0" smtClean="0"/>
              <a:t>à ocorrência de eventos adversos </a:t>
            </a:r>
            <a:r>
              <a:rPr lang="en-US" dirty="0" err="1" smtClean="0"/>
              <a:t>pós-vacinação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crianças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i="1" dirty="0" smtClean="0"/>
              <a:t>Michelle Caroline da Silva Santos</a:t>
            </a:r>
            <a:r>
              <a:rPr lang="it-IT" i="1" baseline="30000" dirty="0" smtClean="0"/>
              <a:t>1</a:t>
            </a:r>
          </a:p>
          <a:p>
            <a:pPr marL="0" indent="0" algn="ctr">
              <a:buNone/>
            </a:pPr>
            <a:r>
              <a:rPr lang="en-US" i="1" dirty="0" err="1" smtClean="0"/>
              <a:t>Valderlane</a:t>
            </a:r>
            <a:r>
              <a:rPr lang="en-US" i="1" dirty="0" smtClean="0"/>
              <a:t> </a:t>
            </a:r>
            <a:r>
              <a:rPr lang="en-US" i="1" dirty="0" err="1" smtClean="0"/>
              <a:t>Bezerra</a:t>
            </a:r>
            <a:r>
              <a:rPr lang="en-US" i="1" dirty="0" smtClean="0"/>
              <a:t> Pontes Netto</a:t>
            </a:r>
            <a:r>
              <a:rPr lang="en-US" i="1" baseline="30000" dirty="0" smtClean="0"/>
              <a:t>2</a:t>
            </a:r>
          </a:p>
          <a:p>
            <a:pPr marL="0" indent="0" algn="ctr">
              <a:buNone/>
            </a:pPr>
            <a:r>
              <a:rPr lang="en-US" i="1" dirty="0" smtClean="0"/>
              <a:t>Maria Sandra Andrade</a:t>
            </a:r>
            <a:r>
              <a:rPr lang="en-US" i="1" baseline="30000" dirty="0" smtClean="0"/>
              <a:t>2</a:t>
            </a:r>
          </a:p>
          <a:p>
            <a:pPr algn="r">
              <a:buNone/>
            </a:pPr>
            <a:r>
              <a:rPr lang="pt-BR" sz="2600" i="1" dirty="0" smtClean="0"/>
              <a:t>1Universidade Federal de Pernambuco, Recife, PE, Brasil.</a:t>
            </a:r>
          </a:p>
          <a:p>
            <a:pPr algn="r">
              <a:buNone/>
            </a:pPr>
            <a:r>
              <a:rPr lang="pt-BR" sz="2600" i="1" dirty="0" smtClean="0"/>
              <a:t>2Universidade de Pernambuco, Recife, PE, Brasil</a:t>
            </a:r>
            <a:r>
              <a:rPr lang="pt-BR" sz="2600" dirty="0" smtClean="0"/>
              <a:t>.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dirty="0" err="1" smtClean="0"/>
              <a:t>Acta</a:t>
            </a:r>
            <a:r>
              <a:rPr lang="en-US" dirty="0" smtClean="0"/>
              <a:t> Paul </a:t>
            </a:r>
            <a:r>
              <a:rPr lang="en-US" dirty="0" err="1" smtClean="0"/>
              <a:t>Enferm</a:t>
            </a:r>
            <a:r>
              <a:rPr lang="en-US" dirty="0" smtClean="0"/>
              <a:t>. 2016; 29(6):626-32.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funciona</a:t>
            </a:r>
            <a:r>
              <a:rPr lang="en-US" dirty="0" smtClean="0"/>
              <a:t> a </a:t>
            </a:r>
            <a:r>
              <a:rPr lang="en-US" dirty="0" err="1" smtClean="0"/>
              <a:t>vacina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 anchor="ctr">
            <a:noAutofit/>
          </a:bodyPr>
          <a:lstStyle/>
          <a:p>
            <a:pPr marL="0" indent="457200">
              <a:buNone/>
            </a:pPr>
            <a:r>
              <a:rPr lang="en-US" sz="2300" u="sng" dirty="0" err="1" smtClean="0"/>
              <a:t>Vacinas</a:t>
            </a:r>
            <a:r>
              <a:rPr lang="en-US" sz="2300" u="sng" dirty="0" smtClean="0"/>
              <a:t> </a:t>
            </a:r>
            <a:r>
              <a:rPr lang="en-US" sz="2300" u="sng" dirty="0" err="1" smtClean="0"/>
              <a:t>ajudam</a:t>
            </a:r>
            <a:r>
              <a:rPr lang="en-US" sz="2300" u="sng" dirty="0" smtClean="0"/>
              <a:t> a </a:t>
            </a:r>
            <a:r>
              <a:rPr lang="en-US" sz="2300" u="sng" dirty="0" err="1" smtClean="0"/>
              <a:t>desenvolver</a:t>
            </a:r>
            <a:r>
              <a:rPr lang="en-US" sz="2300" u="sng" dirty="0" smtClean="0"/>
              <a:t> </a:t>
            </a:r>
            <a:r>
              <a:rPr lang="en-US" sz="2300" u="sng" dirty="0" err="1" smtClean="0"/>
              <a:t>imunidade</a:t>
            </a:r>
            <a:r>
              <a:rPr lang="en-US" sz="2300" u="sng" dirty="0" smtClean="0"/>
              <a:t> </a:t>
            </a:r>
            <a:r>
              <a:rPr lang="en-US" sz="2300" u="sng" dirty="0" err="1" smtClean="0"/>
              <a:t>ao</a:t>
            </a:r>
            <a:r>
              <a:rPr lang="en-US" sz="2300" u="sng" dirty="0" smtClean="0"/>
              <a:t> </a:t>
            </a:r>
            <a:r>
              <a:rPr lang="en-US" sz="2300" u="sng" dirty="0" err="1" smtClean="0"/>
              <a:t>imitar</a:t>
            </a:r>
            <a:r>
              <a:rPr lang="en-US" sz="2300" u="sng" dirty="0" smtClean="0"/>
              <a:t> </a:t>
            </a:r>
            <a:r>
              <a:rPr lang="en-US" sz="2300" u="sng" dirty="0" err="1" smtClean="0"/>
              <a:t>uma</a:t>
            </a:r>
            <a:r>
              <a:rPr lang="en-US" sz="2300" u="sng" dirty="0" smtClean="0"/>
              <a:t> </a:t>
            </a:r>
            <a:r>
              <a:rPr lang="en-US" sz="2300" u="sng" dirty="0" err="1" smtClean="0"/>
              <a:t>infecção</a:t>
            </a:r>
            <a:r>
              <a:rPr lang="en-US" sz="2300" dirty="0" smtClean="0"/>
              <a:t>. Este </a:t>
            </a:r>
            <a:r>
              <a:rPr lang="en-US" sz="2300" dirty="0" err="1" smtClean="0"/>
              <a:t>tipo</a:t>
            </a:r>
            <a:r>
              <a:rPr lang="en-US" sz="2300" dirty="0" smtClean="0"/>
              <a:t> de </a:t>
            </a:r>
            <a:r>
              <a:rPr lang="en-US" sz="2300" dirty="0" err="1" smtClean="0"/>
              <a:t>infecção</a:t>
            </a:r>
            <a:r>
              <a:rPr lang="en-US" sz="2300" dirty="0" smtClean="0"/>
              <a:t>, </a:t>
            </a:r>
            <a:r>
              <a:rPr lang="en-US" sz="2300" dirty="0" err="1" smtClean="0"/>
              <a:t>entretanto</a:t>
            </a:r>
            <a:r>
              <a:rPr lang="en-US" sz="2300" dirty="0" smtClean="0"/>
              <a:t>, </a:t>
            </a:r>
            <a:r>
              <a:rPr lang="en-US" sz="2300" dirty="0" err="1" smtClean="0"/>
              <a:t>não</a:t>
            </a:r>
            <a:r>
              <a:rPr lang="en-US" sz="2300" dirty="0" smtClean="0"/>
              <a:t> </a:t>
            </a:r>
            <a:r>
              <a:rPr lang="en-US" sz="2300" dirty="0" err="1" smtClean="0"/>
              <a:t>causa</a:t>
            </a:r>
            <a:r>
              <a:rPr lang="en-US" sz="2300" dirty="0" smtClean="0"/>
              <a:t> </a:t>
            </a:r>
            <a:r>
              <a:rPr lang="en-US" sz="2300" dirty="0" err="1" smtClean="0"/>
              <a:t>doença</a:t>
            </a:r>
            <a:r>
              <a:rPr lang="en-US" sz="2300" dirty="0" smtClean="0"/>
              <a:t>, </a:t>
            </a:r>
            <a:r>
              <a:rPr lang="en-US" sz="2300" dirty="0" err="1" smtClean="0"/>
              <a:t>mas</a:t>
            </a:r>
            <a:r>
              <a:rPr lang="en-US" sz="2300" dirty="0" smtClean="0"/>
              <a:t> </a:t>
            </a:r>
            <a:r>
              <a:rPr lang="en-US" sz="2300" dirty="0" err="1" smtClean="0"/>
              <a:t>faz</a:t>
            </a:r>
            <a:r>
              <a:rPr lang="en-US" sz="2300" dirty="0" smtClean="0"/>
              <a:t> com </a:t>
            </a:r>
            <a:r>
              <a:rPr lang="en-US" sz="2300" dirty="0" err="1" smtClean="0"/>
              <a:t>que</a:t>
            </a:r>
            <a:r>
              <a:rPr lang="en-US" sz="2300" dirty="0" smtClean="0"/>
              <a:t> o </a:t>
            </a:r>
            <a:r>
              <a:rPr lang="en-US" sz="2300" dirty="0" err="1" smtClean="0"/>
              <a:t>sistema</a:t>
            </a:r>
            <a:r>
              <a:rPr lang="en-US" sz="2300" dirty="0" smtClean="0"/>
              <a:t> </a:t>
            </a:r>
            <a:r>
              <a:rPr lang="en-US" sz="2300" dirty="0" err="1" smtClean="0"/>
              <a:t>imune</a:t>
            </a:r>
            <a:r>
              <a:rPr lang="en-US" sz="2300" dirty="0" smtClean="0"/>
              <a:t> </a:t>
            </a:r>
            <a:r>
              <a:rPr lang="en-US" sz="2300" dirty="0" err="1" smtClean="0"/>
              <a:t>produza</a:t>
            </a:r>
            <a:r>
              <a:rPr lang="en-US" sz="2300" dirty="0" smtClean="0"/>
              <a:t> </a:t>
            </a:r>
            <a:r>
              <a:rPr lang="en-US" sz="2300" dirty="0" err="1" smtClean="0"/>
              <a:t>linfócitos</a:t>
            </a:r>
            <a:r>
              <a:rPr lang="en-US" sz="2300" dirty="0" smtClean="0"/>
              <a:t> T e </a:t>
            </a:r>
            <a:r>
              <a:rPr lang="en-US" sz="2300" dirty="0" err="1" smtClean="0"/>
              <a:t>anticorpos</a:t>
            </a:r>
            <a:r>
              <a:rPr lang="en-US" sz="2300" dirty="0" smtClean="0"/>
              <a:t>. Às </a:t>
            </a:r>
            <a:r>
              <a:rPr lang="en-US" sz="2300" dirty="0" err="1" smtClean="0"/>
              <a:t>vezes</a:t>
            </a:r>
            <a:r>
              <a:rPr lang="en-US" sz="2300" dirty="0" smtClean="0"/>
              <a:t>, </a:t>
            </a:r>
            <a:r>
              <a:rPr lang="en-US" sz="2300" dirty="0" err="1" smtClean="0"/>
              <a:t>após</a:t>
            </a:r>
            <a:r>
              <a:rPr lang="en-US" sz="2300" dirty="0" smtClean="0"/>
              <a:t> </a:t>
            </a:r>
            <a:r>
              <a:rPr lang="en-US" sz="2300" dirty="0" err="1" smtClean="0"/>
              <a:t>tomar</a:t>
            </a:r>
            <a:r>
              <a:rPr lang="en-US" sz="2300" dirty="0" smtClean="0"/>
              <a:t> </a:t>
            </a:r>
            <a:r>
              <a:rPr lang="en-US" sz="2300" dirty="0" err="1" smtClean="0"/>
              <a:t>uma</a:t>
            </a:r>
            <a:r>
              <a:rPr lang="en-US" sz="2300" dirty="0" smtClean="0"/>
              <a:t> </a:t>
            </a:r>
            <a:r>
              <a:rPr lang="en-US" sz="2300" dirty="0" err="1" smtClean="0"/>
              <a:t>vacina</a:t>
            </a:r>
            <a:r>
              <a:rPr lang="en-US" sz="2300" dirty="0" smtClean="0"/>
              <a:t>, a </a:t>
            </a:r>
            <a:r>
              <a:rPr lang="en-US" sz="2300" dirty="0" err="1" smtClean="0"/>
              <a:t>imitação</a:t>
            </a:r>
            <a:r>
              <a:rPr lang="en-US" sz="2300" dirty="0" smtClean="0"/>
              <a:t> </a:t>
            </a:r>
            <a:r>
              <a:rPr lang="en-US" sz="2300" dirty="0" err="1" smtClean="0"/>
              <a:t>da</a:t>
            </a:r>
            <a:r>
              <a:rPr lang="en-US" sz="2300" dirty="0" smtClean="0"/>
              <a:t> </a:t>
            </a:r>
            <a:r>
              <a:rPr lang="en-US" sz="2300" dirty="0" err="1" smtClean="0"/>
              <a:t>infeção</a:t>
            </a:r>
            <a:r>
              <a:rPr lang="en-US" sz="2300" dirty="0" smtClean="0"/>
              <a:t> </a:t>
            </a:r>
            <a:r>
              <a:rPr lang="en-US" sz="2300" dirty="0" err="1" smtClean="0"/>
              <a:t>pode</a:t>
            </a:r>
            <a:r>
              <a:rPr lang="en-US" sz="2300" dirty="0" smtClean="0"/>
              <a:t> </a:t>
            </a:r>
            <a:r>
              <a:rPr lang="en-US" sz="2300" dirty="0" err="1" smtClean="0"/>
              <a:t>causar</a:t>
            </a:r>
            <a:r>
              <a:rPr lang="en-US" sz="2300" dirty="0" smtClean="0"/>
              <a:t> </a:t>
            </a:r>
            <a:r>
              <a:rPr lang="en-US" sz="2300" dirty="0" err="1" smtClean="0"/>
              <a:t>sintomas</a:t>
            </a:r>
            <a:r>
              <a:rPr lang="en-US" sz="2300" dirty="0" smtClean="0"/>
              <a:t> </a:t>
            </a:r>
            <a:r>
              <a:rPr lang="en-US" sz="2300" dirty="0" err="1" smtClean="0"/>
              <a:t>leves</a:t>
            </a:r>
            <a:r>
              <a:rPr lang="en-US" sz="2300" dirty="0" smtClean="0"/>
              <a:t>, </a:t>
            </a:r>
            <a:r>
              <a:rPr lang="en-US" sz="2300" dirty="0" err="1" smtClean="0"/>
              <a:t>tais</a:t>
            </a:r>
            <a:r>
              <a:rPr lang="en-US" sz="2300" dirty="0" smtClean="0"/>
              <a:t> </a:t>
            </a:r>
            <a:r>
              <a:rPr lang="en-US" sz="2300" dirty="0" err="1" smtClean="0"/>
              <a:t>como</a:t>
            </a:r>
            <a:r>
              <a:rPr lang="en-US" sz="2300" dirty="0" smtClean="0"/>
              <a:t> </a:t>
            </a:r>
            <a:r>
              <a:rPr lang="en-US" sz="2300" dirty="0" err="1" smtClean="0"/>
              <a:t>febre</a:t>
            </a:r>
            <a:r>
              <a:rPr lang="en-US" sz="2300" dirty="0" smtClean="0"/>
              <a:t>. </a:t>
            </a:r>
            <a:r>
              <a:rPr lang="en-US" sz="2300" dirty="0" err="1" smtClean="0"/>
              <a:t>Tais</a:t>
            </a:r>
            <a:r>
              <a:rPr lang="en-US" sz="2300" dirty="0" smtClean="0"/>
              <a:t> </a:t>
            </a:r>
            <a:r>
              <a:rPr lang="en-US" sz="2300" dirty="0" err="1" smtClean="0"/>
              <a:t>sintomas</a:t>
            </a:r>
            <a:r>
              <a:rPr lang="en-US" sz="2300" dirty="0" smtClean="0"/>
              <a:t> </a:t>
            </a:r>
            <a:r>
              <a:rPr lang="en-US" sz="2300" dirty="0" err="1" smtClean="0"/>
              <a:t>são</a:t>
            </a:r>
            <a:r>
              <a:rPr lang="en-US" sz="2300" dirty="0" smtClean="0"/>
              <a:t> </a:t>
            </a:r>
            <a:r>
              <a:rPr lang="en-US" sz="2300" dirty="0" err="1" smtClean="0"/>
              <a:t>normais</a:t>
            </a:r>
            <a:r>
              <a:rPr lang="en-US" sz="2300" dirty="0" smtClean="0"/>
              <a:t> e </a:t>
            </a:r>
            <a:r>
              <a:rPr lang="en-US" sz="2300" dirty="0" err="1" smtClean="0"/>
              <a:t>devem</a:t>
            </a:r>
            <a:r>
              <a:rPr lang="en-US" sz="2300" dirty="0" smtClean="0"/>
              <a:t> ser </a:t>
            </a:r>
            <a:r>
              <a:rPr lang="en-US" sz="2300" dirty="0" err="1" smtClean="0"/>
              <a:t>esperados</a:t>
            </a:r>
            <a:r>
              <a:rPr lang="en-US" sz="2300" dirty="0" smtClean="0"/>
              <a:t> </a:t>
            </a:r>
            <a:r>
              <a:rPr lang="en-US" sz="2300" dirty="0" err="1" smtClean="0"/>
              <a:t>ao</a:t>
            </a:r>
            <a:r>
              <a:rPr lang="en-US" sz="2300" dirty="0" smtClean="0"/>
              <a:t> </a:t>
            </a:r>
            <a:r>
              <a:rPr lang="en-US" sz="2300" dirty="0" err="1" smtClean="0"/>
              <a:t>passo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o </a:t>
            </a:r>
            <a:r>
              <a:rPr lang="en-US" sz="2300" dirty="0" err="1" smtClean="0"/>
              <a:t>corpo</a:t>
            </a:r>
            <a:r>
              <a:rPr lang="en-US" sz="2300" dirty="0" smtClean="0"/>
              <a:t> </a:t>
            </a:r>
            <a:r>
              <a:rPr lang="en-US" sz="2300" dirty="0" err="1" smtClean="0"/>
              <a:t>constroi</a:t>
            </a:r>
            <a:r>
              <a:rPr lang="en-US" sz="2300" dirty="0" smtClean="0"/>
              <a:t> </a:t>
            </a:r>
            <a:r>
              <a:rPr lang="en-US" sz="2300" dirty="0" err="1" smtClean="0"/>
              <a:t>imunidade</a:t>
            </a:r>
            <a:r>
              <a:rPr lang="en-US" sz="2300" dirty="0" smtClean="0"/>
              <a:t>. </a:t>
            </a:r>
          </a:p>
          <a:p>
            <a:pPr marL="0" indent="457200">
              <a:buNone/>
            </a:pPr>
            <a:r>
              <a:rPr lang="en-US" sz="2300" dirty="0" err="1" smtClean="0"/>
              <a:t>Uma</a:t>
            </a:r>
            <a:r>
              <a:rPr lang="en-US" sz="2300" dirty="0" smtClean="0"/>
              <a:t> </a:t>
            </a:r>
            <a:r>
              <a:rPr lang="en-US" sz="2300" dirty="0" err="1" smtClean="0"/>
              <a:t>vez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a </a:t>
            </a:r>
            <a:r>
              <a:rPr lang="en-US" sz="2300" dirty="0" err="1" smtClean="0"/>
              <a:t>imitação</a:t>
            </a:r>
            <a:r>
              <a:rPr lang="en-US" sz="2300" dirty="0" smtClean="0"/>
              <a:t> </a:t>
            </a:r>
            <a:r>
              <a:rPr lang="en-US" sz="2300" dirty="0" err="1" smtClean="0"/>
              <a:t>da</a:t>
            </a:r>
            <a:r>
              <a:rPr lang="en-US" sz="2300" dirty="0" smtClean="0"/>
              <a:t> </a:t>
            </a:r>
            <a:r>
              <a:rPr lang="en-US" sz="2300" dirty="0" err="1" smtClean="0"/>
              <a:t>infeção</a:t>
            </a:r>
            <a:r>
              <a:rPr lang="en-US" sz="2300" dirty="0" smtClean="0"/>
              <a:t> se </a:t>
            </a:r>
            <a:r>
              <a:rPr lang="en-US" sz="2300" dirty="0" err="1" smtClean="0"/>
              <a:t>vai</a:t>
            </a:r>
            <a:r>
              <a:rPr lang="en-US" sz="2300" dirty="0" smtClean="0"/>
              <a:t>, o </a:t>
            </a:r>
            <a:r>
              <a:rPr lang="en-US" sz="2300" dirty="0" err="1" smtClean="0"/>
              <a:t>corpo</a:t>
            </a:r>
            <a:r>
              <a:rPr lang="en-US" sz="2300" dirty="0" smtClean="0"/>
              <a:t> é </a:t>
            </a:r>
            <a:r>
              <a:rPr lang="en-US" sz="2300" dirty="0" err="1" smtClean="0"/>
              <a:t>deixado</a:t>
            </a:r>
            <a:r>
              <a:rPr lang="en-US" sz="2300" dirty="0" smtClean="0"/>
              <a:t> com um </a:t>
            </a:r>
            <a:r>
              <a:rPr lang="en-US" sz="2300" dirty="0" err="1" smtClean="0"/>
              <a:t>suprimento</a:t>
            </a:r>
            <a:r>
              <a:rPr lang="en-US" sz="2300" dirty="0" smtClean="0"/>
              <a:t> de </a:t>
            </a:r>
            <a:r>
              <a:rPr lang="en-US" sz="2300" dirty="0" err="1" smtClean="0"/>
              <a:t>linfócitos</a:t>
            </a:r>
            <a:r>
              <a:rPr lang="en-US" sz="2300" dirty="0" smtClean="0"/>
              <a:t> T </a:t>
            </a:r>
            <a:r>
              <a:rPr lang="en-US" sz="2300" dirty="0" err="1" smtClean="0"/>
              <a:t>memória</a:t>
            </a:r>
            <a:r>
              <a:rPr lang="en-US" sz="2300" dirty="0" smtClean="0"/>
              <a:t>, </a:t>
            </a:r>
            <a:r>
              <a:rPr lang="en-US" sz="2300" dirty="0" err="1" smtClean="0"/>
              <a:t>assim</a:t>
            </a:r>
            <a:r>
              <a:rPr lang="en-US" sz="2300" dirty="0" smtClean="0"/>
              <a:t> </a:t>
            </a:r>
            <a:r>
              <a:rPr lang="en-US" sz="2300" dirty="0" err="1" smtClean="0"/>
              <a:t>como</a:t>
            </a:r>
            <a:r>
              <a:rPr lang="en-US" sz="2300" dirty="0" smtClean="0"/>
              <a:t> de </a:t>
            </a:r>
            <a:r>
              <a:rPr lang="en-US" sz="2300" dirty="0" err="1" smtClean="0"/>
              <a:t>linfócitos</a:t>
            </a:r>
            <a:r>
              <a:rPr lang="en-US" sz="2300" dirty="0" smtClean="0"/>
              <a:t> B </a:t>
            </a:r>
            <a:r>
              <a:rPr lang="en-US" sz="2300" dirty="0" err="1" smtClean="0"/>
              <a:t>que</a:t>
            </a:r>
            <a:r>
              <a:rPr lang="en-US" sz="2300" dirty="0" smtClean="0"/>
              <a:t> se </a:t>
            </a:r>
            <a:r>
              <a:rPr lang="en-US" sz="2300" dirty="0" err="1" smtClean="0"/>
              <a:t>lembrarão</a:t>
            </a:r>
            <a:r>
              <a:rPr lang="en-US" sz="2300" dirty="0" smtClean="0"/>
              <a:t> </a:t>
            </a:r>
            <a:r>
              <a:rPr lang="en-US" sz="2300" dirty="0" err="1" smtClean="0"/>
              <a:t>como</a:t>
            </a:r>
            <a:r>
              <a:rPr lang="en-US" sz="2300" dirty="0" smtClean="0"/>
              <a:t> </a:t>
            </a:r>
            <a:r>
              <a:rPr lang="en-US" sz="2300" dirty="0" err="1" smtClean="0"/>
              <a:t>lutar</a:t>
            </a:r>
            <a:r>
              <a:rPr lang="en-US" sz="2300" dirty="0" smtClean="0"/>
              <a:t> contra </a:t>
            </a:r>
            <a:r>
              <a:rPr lang="en-US" sz="2300" dirty="0" err="1" smtClean="0"/>
              <a:t>aquela</a:t>
            </a:r>
            <a:r>
              <a:rPr lang="en-US" sz="2300" dirty="0" smtClean="0"/>
              <a:t> </a:t>
            </a:r>
            <a:r>
              <a:rPr lang="en-US" sz="2300" dirty="0" err="1" smtClean="0"/>
              <a:t>doença</a:t>
            </a:r>
            <a:r>
              <a:rPr lang="en-US" sz="2300" dirty="0" smtClean="0"/>
              <a:t> no </a:t>
            </a:r>
            <a:r>
              <a:rPr lang="en-US" sz="2300" dirty="0" err="1" smtClean="0"/>
              <a:t>futuro</a:t>
            </a:r>
            <a:r>
              <a:rPr lang="en-US" sz="2300" dirty="0" smtClean="0"/>
              <a:t>. </a:t>
            </a:r>
            <a:r>
              <a:rPr lang="en-US" sz="2300" dirty="0" err="1" smtClean="0"/>
              <a:t>Entretanto</a:t>
            </a:r>
            <a:r>
              <a:rPr lang="en-US" sz="2300" dirty="0" smtClean="0"/>
              <a:t>, </a:t>
            </a:r>
            <a:r>
              <a:rPr lang="en-US" sz="2300" dirty="0" err="1" smtClean="0"/>
              <a:t>leva</a:t>
            </a:r>
            <a:r>
              <a:rPr lang="en-US" sz="2300" dirty="0" smtClean="0"/>
              <a:t> </a:t>
            </a:r>
            <a:r>
              <a:rPr lang="en-US" sz="2300" dirty="0" err="1" smtClean="0"/>
              <a:t>umas</a:t>
            </a:r>
            <a:r>
              <a:rPr lang="en-US" sz="2300" dirty="0" smtClean="0"/>
              <a:t> </a:t>
            </a:r>
            <a:r>
              <a:rPr lang="en-US" sz="2300" dirty="0" err="1" smtClean="0"/>
              <a:t>poucas</a:t>
            </a:r>
            <a:r>
              <a:rPr lang="en-US" sz="2300" dirty="0" smtClean="0"/>
              <a:t> </a:t>
            </a:r>
            <a:r>
              <a:rPr lang="en-US" sz="2300" dirty="0" err="1" smtClean="0"/>
              <a:t>semanas</a:t>
            </a:r>
            <a:r>
              <a:rPr lang="en-US" sz="2300" dirty="0" smtClean="0"/>
              <a:t> </a:t>
            </a:r>
            <a:r>
              <a:rPr lang="en-US" sz="2300" dirty="0" err="1" smtClean="0"/>
              <a:t>para</a:t>
            </a:r>
            <a:r>
              <a:rPr lang="en-US" sz="2300" dirty="0" smtClean="0"/>
              <a:t> o </a:t>
            </a:r>
            <a:r>
              <a:rPr lang="en-US" sz="2300" dirty="0" err="1" smtClean="0"/>
              <a:t>corpo</a:t>
            </a:r>
            <a:r>
              <a:rPr lang="en-US" sz="2300" dirty="0" smtClean="0"/>
              <a:t> </a:t>
            </a:r>
            <a:r>
              <a:rPr lang="en-US" sz="2300" dirty="0" err="1" smtClean="0"/>
              <a:t>produzir</a:t>
            </a:r>
            <a:r>
              <a:rPr lang="en-US" sz="2300" dirty="0" smtClean="0"/>
              <a:t> </a:t>
            </a:r>
            <a:r>
              <a:rPr lang="en-US" sz="2300" dirty="0" err="1" smtClean="0"/>
              <a:t>linfócitos</a:t>
            </a:r>
            <a:r>
              <a:rPr lang="en-US" sz="2300" dirty="0" smtClean="0"/>
              <a:t> T e </a:t>
            </a:r>
            <a:r>
              <a:rPr lang="en-US" sz="2300" dirty="0" err="1" smtClean="0"/>
              <a:t>linfócitos</a:t>
            </a:r>
            <a:r>
              <a:rPr lang="en-US" sz="2300" dirty="0" smtClean="0"/>
              <a:t> B </a:t>
            </a:r>
            <a:r>
              <a:rPr lang="en-US" sz="2300" dirty="0" err="1" smtClean="0"/>
              <a:t>após</a:t>
            </a:r>
            <a:r>
              <a:rPr lang="en-US" sz="2300" dirty="0" smtClean="0"/>
              <a:t> a </a:t>
            </a:r>
            <a:r>
              <a:rPr lang="en-US" sz="2300" dirty="0" err="1" smtClean="0"/>
              <a:t>vacinação</a:t>
            </a:r>
            <a:r>
              <a:rPr lang="en-US" sz="2300" dirty="0" smtClean="0"/>
              <a:t>. </a:t>
            </a:r>
            <a:r>
              <a:rPr lang="en-US" sz="2300" dirty="0" err="1" smtClean="0"/>
              <a:t>Portanto</a:t>
            </a:r>
            <a:r>
              <a:rPr lang="en-US" sz="2300" dirty="0" smtClean="0"/>
              <a:t>, é </a:t>
            </a:r>
            <a:r>
              <a:rPr lang="en-US" sz="2300" dirty="0" err="1" smtClean="0"/>
              <a:t>possível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uma</a:t>
            </a:r>
            <a:r>
              <a:rPr lang="en-US" sz="2300" dirty="0" smtClean="0"/>
              <a:t> </a:t>
            </a:r>
            <a:r>
              <a:rPr lang="en-US" sz="2300" dirty="0" err="1" smtClean="0"/>
              <a:t>pessoa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foi</a:t>
            </a:r>
            <a:r>
              <a:rPr lang="en-US" sz="2300" dirty="0" smtClean="0"/>
              <a:t> </a:t>
            </a:r>
            <a:r>
              <a:rPr lang="en-US" sz="2300" dirty="0" err="1" smtClean="0"/>
              <a:t>infectada</a:t>
            </a:r>
            <a:r>
              <a:rPr lang="en-US" sz="2300" dirty="0" smtClean="0"/>
              <a:t> com </a:t>
            </a:r>
            <a:r>
              <a:rPr lang="en-US" sz="2300" dirty="0" err="1" smtClean="0"/>
              <a:t>uma</a:t>
            </a:r>
            <a:r>
              <a:rPr lang="en-US" sz="2300" dirty="0" smtClean="0"/>
              <a:t> </a:t>
            </a:r>
            <a:r>
              <a:rPr lang="en-US" sz="2300" dirty="0" err="1" smtClean="0"/>
              <a:t>doença</a:t>
            </a:r>
            <a:r>
              <a:rPr lang="en-US" sz="2300" dirty="0" smtClean="0"/>
              <a:t> </a:t>
            </a:r>
            <a:r>
              <a:rPr lang="en-US" sz="2300" dirty="0" err="1" smtClean="0"/>
              <a:t>justo</a:t>
            </a:r>
            <a:r>
              <a:rPr lang="en-US" sz="2300" dirty="0" smtClean="0"/>
              <a:t> antes </a:t>
            </a:r>
            <a:r>
              <a:rPr lang="en-US" sz="2300" dirty="0" err="1" smtClean="0"/>
              <a:t>ou</a:t>
            </a:r>
            <a:r>
              <a:rPr lang="en-US" sz="2300" dirty="0" smtClean="0"/>
              <a:t> </a:t>
            </a:r>
            <a:r>
              <a:rPr lang="en-US" sz="2300" dirty="0" err="1" smtClean="0"/>
              <a:t>após</a:t>
            </a:r>
            <a:r>
              <a:rPr lang="en-US" sz="2300" dirty="0" smtClean="0"/>
              <a:t> </a:t>
            </a:r>
            <a:r>
              <a:rPr lang="en-US" sz="2300" dirty="0" err="1" smtClean="0"/>
              <a:t>vacinação</a:t>
            </a:r>
            <a:r>
              <a:rPr lang="en-US" sz="2300" dirty="0" smtClean="0"/>
              <a:t> </a:t>
            </a:r>
            <a:r>
              <a:rPr lang="en-US" sz="2300" dirty="0" err="1" smtClean="0"/>
              <a:t>pode</a:t>
            </a:r>
            <a:r>
              <a:rPr lang="en-US" sz="2300" dirty="0" smtClean="0"/>
              <a:t> </a:t>
            </a:r>
            <a:r>
              <a:rPr lang="en-US" sz="2300" dirty="0" err="1" smtClean="0"/>
              <a:t>desenvolver</a:t>
            </a:r>
            <a:r>
              <a:rPr lang="en-US" sz="2300" dirty="0" smtClean="0"/>
              <a:t> </a:t>
            </a:r>
            <a:r>
              <a:rPr lang="en-US" sz="2300" dirty="0" err="1" smtClean="0"/>
              <a:t>sintomas</a:t>
            </a:r>
            <a:r>
              <a:rPr lang="en-US" sz="2300" dirty="0" smtClean="0"/>
              <a:t> e </a:t>
            </a:r>
            <a:r>
              <a:rPr lang="en-US" sz="2300" dirty="0" err="1" smtClean="0"/>
              <a:t>ficar</a:t>
            </a:r>
            <a:r>
              <a:rPr lang="en-US" sz="2300" dirty="0" smtClean="0"/>
              <a:t> </a:t>
            </a:r>
            <a:r>
              <a:rPr lang="en-US" sz="2300" dirty="0" err="1" smtClean="0"/>
              <a:t>doente</a:t>
            </a:r>
            <a:r>
              <a:rPr lang="en-US" sz="2300" dirty="0" smtClean="0"/>
              <a:t>, </a:t>
            </a:r>
            <a:r>
              <a:rPr lang="en-US" sz="2300" dirty="0" err="1" smtClean="0"/>
              <a:t>porque</a:t>
            </a:r>
            <a:r>
              <a:rPr lang="en-US" sz="2300" dirty="0" smtClean="0"/>
              <a:t> a </a:t>
            </a:r>
            <a:r>
              <a:rPr lang="en-US" sz="2300" dirty="0" err="1" smtClean="0"/>
              <a:t>vacina</a:t>
            </a:r>
            <a:r>
              <a:rPr lang="en-US" sz="2300" dirty="0" smtClean="0"/>
              <a:t> </a:t>
            </a:r>
            <a:r>
              <a:rPr lang="en-US" sz="2300" dirty="0" err="1" smtClean="0"/>
              <a:t>não</a:t>
            </a:r>
            <a:r>
              <a:rPr lang="en-US" sz="2300" dirty="0" smtClean="0"/>
              <a:t> tem </a:t>
            </a:r>
            <a:r>
              <a:rPr lang="en-US" sz="2300" dirty="0" err="1" smtClean="0"/>
              <a:t>tido</a:t>
            </a:r>
            <a:r>
              <a:rPr lang="en-US" sz="2300" dirty="0" smtClean="0"/>
              <a:t> tempo </a:t>
            </a:r>
            <a:r>
              <a:rPr lang="en-US" sz="2300" dirty="0" err="1" smtClean="0"/>
              <a:t>suficiente</a:t>
            </a:r>
            <a:r>
              <a:rPr lang="en-US" sz="2300" dirty="0" smtClean="0"/>
              <a:t> </a:t>
            </a:r>
            <a:r>
              <a:rPr lang="en-US" sz="2300" dirty="0" err="1" smtClean="0"/>
              <a:t>para</a:t>
            </a:r>
            <a:r>
              <a:rPr lang="en-US" sz="2300" dirty="0" smtClean="0"/>
              <a:t> </a:t>
            </a:r>
            <a:r>
              <a:rPr lang="en-US" sz="2300" dirty="0" err="1" smtClean="0"/>
              <a:t>prover</a:t>
            </a:r>
            <a:r>
              <a:rPr lang="en-US" sz="2300" dirty="0" smtClean="0"/>
              <a:t> </a:t>
            </a:r>
            <a:r>
              <a:rPr lang="en-US" sz="2300" dirty="0" err="1" smtClean="0"/>
              <a:t>proteção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anchor="ctr">
            <a:normAutofit/>
          </a:bodyPr>
          <a:lstStyle/>
          <a:p>
            <a:pPr marL="0" indent="457200" algn="ctr">
              <a:buNone/>
            </a:pPr>
            <a:r>
              <a:rPr lang="pt-BR" sz="3600" dirty="0" smtClean="0"/>
              <a:t>Importante destacar que, com a elevacao da cobertura vacinal surge tambem a probabilidade da ocorrencia de </a:t>
            </a:r>
            <a:r>
              <a:rPr lang="pt-BR" sz="3600" u="sng" dirty="0" smtClean="0"/>
              <a:t>eventos adversos pos-vacinacao (EAPV)</a:t>
            </a:r>
            <a:r>
              <a:rPr lang="pt-BR" sz="3600" dirty="0" smtClean="0"/>
              <a:t>, </a:t>
            </a:r>
            <a:r>
              <a:rPr lang="pt-BR" sz="3600" b="1" dirty="0" smtClean="0"/>
              <a:t>uma vez que as vacinas sao produtos farmacologicos e </a:t>
            </a:r>
            <a:r>
              <a:rPr lang="pt-BR" sz="3600" b="1" u="sng" dirty="0" smtClean="0"/>
              <a:t>nao estao isentas de ocasionar eventos adversos em determinados individuos</a:t>
            </a:r>
            <a:r>
              <a:rPr lang="pt-BR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Considerando as caracteristicas dos vacinados, os grupos mais acometidos por EAPV sao as criancas, principalmente </a:t>
            </a:r>
            <a:r>
              <a:rPr lang="pt-BR" sz="3600" b="1" dirty="0" smtClean="0"/>
              <a:t>no primeiro ano de vida</a:t>
            </a:r>
            <a:r>
              <a:rPr lang="pt-BR" sz="3600" dirty="0" smtClean="0"/>
              <a:t>. Destaca-se que </a:t>
            </a:r>
            <a:r>
              <a:rPr lang="pt-BR" sz="3600" b="1" dirty="0" smtClean="0"/>
              <a:t>é nessa faixa etaria onde ha maior concentracao de </a:t>
            </a:r>
            <a:r>
              <a:rPr lang="en-US" sz="3600" b="1" dirty="0" err="1" smtClean="0"/>
              <a:t>vacinas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ofertadas</a:t>
            </a:r>
            <a:r>
              <a:rPr lang="en-US" sz="3600" b="1" dirty="0" smtClean="0"/>
              <a:t> e doses </a:t>
            </a:r>
            <a:r>
              <a:rPr lang="en-US" sz="3600" b="1" dirty="0" err="1" smtClean="0"/>
              <a:t>aplicadas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791200"/>
          </a:xfrm>
        </p:spPr>
        <p:txBody>
          <a:bodyPr anchor="ctr">
            <a:normAutofit lnSpcReduction="10000"/>
          </a:bodyPr>
          <a:lstStyle/>
          <a:p>
            <a:r>
              <a:rPr lang="pt-BR" dirty="0" smtClean="0"/>
              <a:t>Entre 2009 e 2013 foram notificados ao Programa Estadual de Imunizacao de Pernambuco 1.167 casos de EAPV, dos quais 810 </a:t>
            </a:r>
            <a:r>
              <a:rPr lang="pt-BR" b="1" dirty="0" smtClean="0"/>
              <a:t>(69,4%) foram em menores de um ano de idade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Observou-se que 711 </a:t>
            </a:r>
            <a:r>
              <a:rPr lang="pt-BR" b="1" dirty="0" smtClean="0"/>
              <a:t>(87,9%) dos casos </a:t>
            </a:r>
            <a:r>
              <a:rPr lang="pt-BR" dirty="0" smtClean="0"/>
              <a:t>de eventos adversos foram relacionados </a:t>
            </a:r>
            <a:r>
              <a:rPr lang="pt-BR" b="1" dirty="0" smtClean="0"/>
              <a:t>as duas primeiras doses de vacina</a:t>
            </a:r>
            <a:r>
              <a:rPr lang="pt-BR" dirty="0" smtClean="0"/>
              <a:t>. A ocorrencia dos eventos predominou nas primeiras 24 horas (Tabela 1), sendo 515 (82,7%) ocorrido nas primeiras seis horas a partir </a:t>
            </a:r>
            <a:r>
              <a:rPr lang="en-US" dirty="0" smtClean="0"/>
              <a:t>do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vacinacao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Do total de eventos adversos, 668 (82,5%) foram relacionados as vacinas </a:t>
            </a:r>
            <a:r>
              <a:rPr lang="pt-BR" b="1" dirty="0" smtClean="0"/>
              <a:t>tetravalente e pentavalente</a:t>
            </a:r>
            <a:r>
              <a:rPr lang="pt-BR" dirty="0" smtClean="0"/>
              <a:t> e 142 (17,5%) as outras vacinas.</a:t>
            </a:r>
          </a:p>
          <a:p>
            <a:r>
              <a:rPr lang="en-US" dirty="0" smtClean="0"/>
              <a:t>Os </a:t>
            </a:r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adversos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b="1" dirty="0" err="1" smtClean="0"/>
              <a:t>vacina</a:t>
            </a:r>
            <a:r>
              <a:rPr lang="en-US" b="1" dirty="0" smtClean="0"/>
              <a:t> </a:t>
            </a:r>
            <a:r>
              <a:rPr lang="en-US" b="1" dirty="0" err="1" smtClean="0"/>
              <a:t>tetravalente</a:t>
            </a:r>
            <a:r>
              <a:rPr lang="en-US" b="1" dirty="0" smtClean="0"/>
              <a:t> </a:t>
            </a:r>
            <a:r>
              <a:rPr lang="pt-BR" dirty="0" smtClean="0"/>
              <a:t>(difteria, tetano e </a:t>
            </a:r>
            <a:r>
              <a:rPr lang="pt-BR" i="1" dirty="0" smtClean="0"/>
              <a:t>pertussis combinada com </a:t>
            </a:r>
            <a:r>
              <a:rPr lang="en-US" dirty="0" smtClean="0"/>
              <a:t>a </a:t>
            </a:r>
            <a:r>
              <a:rPr lang="en-US" dirty="0" err="1" smtClean="0"/>
              <a:t>vacina</a:t>
            </a:r>
            <a:r>
              <a:rPr lang="en-US" dirty="0" smtClean="0"/>
              <a:t>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r>
              <a:rPr lang="en-US" i="1" dirty="0" smtClean="0"/>
              <a:t> </a:t>
            </a:r>
            <a:r>
              <a:rPr lang="en-US" i="1" dirty="0" err="1" smtClean="0"/>
              <a:t>tipo</a:t>
            </a:r>
            <a:r>
              <a:rPr lang="en-US" i="1" dirty="0" smtClean="0"/>
              <a:t> b) </a:t>
            </a:r>
            <a:r>
              <a:rPr lang="en-US" i="1" dirty="0" err="1" smtClean="0"/>
              <a:t>DTPHib</a:t>
            </a:r>
            <a:r>
              <a:rPr lang="en-US" i="1" dirty="0" smtClean="0"/>
              <a:t> </a:t>
            </a:r>
            <a:r>
              <a:rPr lang="en-US" i="1" dirty="0" err="1" smtClean="0"/>
              <a:t>corresponderam</a:t>
            </a:r>
            <a:r>
              <a:rPr lang="en-US" i="1" dirty="0" smtClean="0"/>
              <a:t> </a:t>
            </a:r>
            <a:r>
              <a:rPr lang="pt-BR" dirty="0" smtClean="0"/>
              <a:t>a </a:t>
            </a:r>
            <a:r>
              <a:rPr lang="pt-BR" b="1" dirty="0" smtClean="0"/>
              <a:t>365 (45,1%) </a:t>
            </a:r>
            <a:r>
              <a:rPr lang="pt-BR" dirty="0" smtClean="0"/>
              <a:t>e os relacionados com </a:t>
            </a:r>
            <a:r>
              <a:rPr lang="it-IT" dirty="0" smtClean="0"/>
              <a:t>a </a:t>
            </a:r>
            <a:r>
              <a:rPr lang="it-IT" b="1" dirty="0" smtClean="0"/>
              <a:t>vacina pentavalente </a:t>
            </a:r>
            <a:r>
              <a:rPr lang="it-IT" dirty="0" smtClean="0"/>
              <a:t>(difteria, tetano, </a:t>
            </a:r>
            <a:r>
              <a:rPr lang="it-IT" i="1" dirty="0" smtClean="0"/>
              <a:t>pertussis, </a:t>
            </a:r>
            <a:r>
              <a:rPr lang="en-US" dirty="0" err="1" smtClean="0"/>
              <a:t>hepatite</a:t>
            </a:r>
            <a:r>
              <a:rPr lang="en-US" dirty="0" smtClean="0"/>
              <a:t> B (</a:t>
            </a:r>
            <a:r>
              <a:rPr lang="en-US" dirty="0" err="1" smtClean="0"/>
              <a:t>recombinante</a:t>
            </a:r>
            <a:r>
              <a:rPr lang="en-US" dirty="0" smtClean="0"/>
              <a:t>) e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r>
              <a:rPr lang="en-US" i="1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b) </a:t>
            </a:r>
            <a:r>
              <a:rPr lang="en-US" b="1" dirty="0" smtClean="0"/>
              <a:t>303 (37,4%)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dirty="0" smtClean="0"/>
              <a:t>A alta frequencia de EAPV em criancas menores de um ano, encontrada nesta pesquisa, foi tambem evidenciada em outros estudos.</a:t>
            </a:r>
          </a:p>
          <a:p>
            <a:r>
              <a:rPr lang="en-US" dirty="0" err="1" smtClean="0"/>
              <a:t>Destaca</a:t>
            </a:r>
            <a:r>
              <a:rPr lang="en-US" dirty="0" smtClean="0"/>
              <a:t>-</a:t>
            </a:r>
            <a:r>
              <a:rPr lang="pt-BR" dirty="0" smtClean="0"/>
              <a:t>se que </a:t>
            </a:r>
            <a:r>
              <a:rPr lang="pt-BR" sz="3500" b="1" dirty="0" smtClean="0"/>
              <a:t>nesta faixa etaria ha uma maior concentracao de vacinas aplicadas </a:t>
            </a:r>
            <a:r>
              <a:rPr lang="pt-BR" sz="3500" dirty="0" smtClean="0"/>
              <a:t>e </a:t>
            </a:r>
            <a:r>
              <a:rPr lang="pt-BR" sz="3900" b="1" dirty="0" smtClean="0"/>
              <a:t>o sistema imunologico ainda esta imaturo</a:t>
            </a:r>
            <a:r>
              <a:rPr lang="pt-BR" dirty="0" smtClean="0"/>
              <a:t>, aumentando a probabilidade de </a:t>
            </a:r>
            <a:r>
              <a:rPr lang="pt-BR" sz="3500" b="1" dirty="0" smtClean="0"/>
              <a:t>processo infeccioso, alergias e alteracoes clinicas </a:t>
            </a:r>
            <a:r>
              <a:rPr lang="pt-BR" dirty="0" smtClean="0"/>
              <a:t>que podem ser associadas a vacinacao.</a:t>
            </a:r>
          </a:p>
          <a:p>
            <a:r>
              <a:rPr lang="pt-BR" dirty="0" smtClean="0"/>
              <a:t>Constatou-se neste estudo que os EAPV foram predominantes nas criancas com idade </a:t>
            </a:r>
            <a:r>
              <a:rPr lang="pt-BR" b="1" dirty="0" smtClean="0"/>
              <a:t>entre 3 a 6 meses de vida</a:t>
            </a:r>
            <a:r>
              <a:rPr lang="pt-BR" dirty="0" smtClean="0"/>
              <a:t>. </a:t>
            </a:r>
            <a:r>
              <a:rPr lang="pt-BR" b="1" dirty="0" smtClean="0"/>
              <a:t>Nessa idade são recomendadas 6 das 15 doses</a:t>
            </a:r>
            <a:r>
              <a:rPr lang="pt-BR" dirty="0" smtClean="0"/>
              <a:t> de vacinas para menores de um ano.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70866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vacinal</a:t>
            </a:r>
            <a:r>
              <a:rPr lang="en-US" dirty="0" smtClean="0"/>
              <a:t> </a:t>
            </a:r>
            <a:r>
              <a:rPr lang="en-US" dirty="0" err="1" smtClean="0"/>
              <a:t>relacionado</a:t>
            </a:r>
            <a:r>
              <a:rPr lang="en-US" dirty="0" smtClean="0"/>
              <a:t> </a:t>
            </a:r>
            <a:r>
              <a:rPr lang="en-US" sz="3500" b="1" dirty="0" smtClean="0"/>
              <a:t>a </a:t>
            </a:r>
            <a:r>
              <a:rPr lang="en-US" sz="3500" b="1" dirty="0" err="1" smtClean="0"/>
              <a:t>toxina</a:t>
            </a:r>
            <a:r>
              <a:rPr lang="en-US" sz="3500" b="1" dirty="0" smtClean="0"/>
              <a:t> </a:t>
            </a:r>
            <a:r>
              <a:rPr lang="pt-BR" sz="3500" b="1" i="1" dirty="0" smtClean="0"/>
              <a:t>pertussis, utilizado na prevencao da coqueluche, é </a:t>
            </a:r>
            <a:r>
              <a:rPr lang="en-US" sz="3500" b="1" dirty="0" err="1" smtClean="0"/>
              <a:t>considerada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altamente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imunogenico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… </a:t>
            </a:r>
            <a:r>
              <a:rPr lang="pt-BR" b="1" dirty="0" smtClean="0"/>
              <a:t>pode ocasionar diversas alteracoes da resposta  </a:t>
            </a:r>
            <a:r>
              <a:rPr lang="en-US" b="1" dirty="0" err="1" smtClean="0"/>
              <a:t>imune</a:t>
            </a:r>
            <a:r>
              <a:rPr lang="en-US" dirty="0" smtClean="0"/>
              <a:t>, </a:t>
            </a:r>
            <a:r>
              <a:rPr lang="pt-BR" dirty="0" smtClean="0"/>
              <a:t>como a hipersensibilidade e desenvolvimento de </a:t>
            </a:r>
            <a:r>
              <a:rPr lang="pt-BR" sz="3800" b="1" dirty="0" smtClean="0">
                <a:solidFill>
                  <a:srgbClr val="FF0000"/>
                </a:solidFill>
              </a:rPr>
              <a:t>doencas autoimunes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A associacao de EAPV com as vacinas DPT, tetravalente e  pentavalente que contem esta toxina nao pode ser confirmada</a:t>
            </a:r>
            <a:r>
              <a:rPr lang="pt-BR" dirty="0" smtClean="0"/>
              <a:t>, a menos que testes especificos sejam realizados para comprovar a relacao causal considerando todos os componentes </a:t>
            </a:r>
            <a:r>
              <a:rPr lang="en-US" dirty="0" err="1" smtClean="0"/>
              <a:t>presentes</a:t>
            </a:r>
            <a:r>
              <a:rPr lang="en-US" dirty="0" smtClean="0"/>
              <a:t> nesses </a:t>
            </a:r>
            <a:r>
              <a:rPr lang="en-US" dirty="0" err="1" smtClean="0"/>
              <a:t>imunobiologicos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anchor="ctr">
            <a:normAutofit lnSpcReduction="10000"/>
          </a:bodyPr>
          <a:lstStyle/>
          <a:p>
            <a:r>
              <a:rPr lang="pt-BR" dirty="0" smtClean="0"/>
              <a:t>Os EAPV foram mais frequentes nas vacinas pentavalentes e tetravalentes e nestes casos foram associados com a idade (criancas menores) e a dose (primeira dose). O </a:t>
            </a:r>
            <a:r>
              <a:rPr lang="pt-BR" b="1" dirty="0" smtClean="0"/>
              <a:t>EHH foi o evento mais prevalente. </a:t>
            </a:r>
          </a:p>
          <a:p>
            <a:r>
              <a:rPr lang="en-US" dirty="0" err="1" smtClean="0"/>
              <a:t>Sugere</a:t>
            </a:r>
            <a:r>
              <a:rPr lang="en-US" dirty="0" smtClean="0"/>
              <a:t>-se a </a:t>
            </a:r>
            <a:r>
              <a:rPr lang="en-US" dirty="0" err="1" smtClean="0"/>
              <a:t>realizacao</a:t>
            </a:r>
            <a:r>
              <a:rPr lang="en-US" dirty="0" smtClean="0"/>
              <a:t> </a:t>
            </a:r>
            <a:r>
              <a:rPr lang="pt-BR" dirty="0" smtClean="0"/>
              <a:t>de estudos que possibilitem o aprofundamento das relacoes causais dos EAPV com os componentes vacinais dos imunobiologicos mais reatogenicos.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O </a:t>
            </a:r>
            <a:r>
              <a:rPr lang="en-US" sz="3600" b="1" dirty="0" err="1" smtClean="0"/>
              <a:t>Episódio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Hipotônico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Hiporresponsivo</a:t>
            </a:r>
            <a:r>
              <a:rPr lang="en-US" sz="3600" b="1" dirty="0" smtClean="0"/>
              <a:t> </a:t>
            </a:r>
            <a:r>
              <a:rPr lang="en-US" sz="3600" dirty="0" smtClean="0"/>
              <a:t>é </a:t>
            </a:r>
            <a:r>
              <a:rPr lang="pt-BR" sz="3600" dirty="0" smtClean="0"/>
              <a:t>caracterizado pela tríade: </a:t>
            </a:r>
            <a:r>
              <a:rPr lang="pt-BR" sz="3600" b="1" dirty="0" smtClean="0"/>
              <a:t>diminuicao do tonus muscular</a:t>
            </a:r>
            <a:r>
              <a:rPr lang="pt-BR" sz="3600" dirty="0" smtClean="0"/>
              <a:t>, </a:t>
            </a:r>
            <a:r>
              <a:rPr lang="pt-BR" sz="3600" b="1" u="sng" dirty="0" smtClean="0"/>
              <a:t>ausencia de respostas aos estimulos</a:t>
            </a:r>
            <a:r>
              <a:rPr lang="pt-BR" sz="3600" dirty="0" smtClean="0"/>
              <a:t> e </a:t>
            </a:r>
            <a:r>
              <a:rPr lang="pt-BR" sz="3600" b="1" dirty="0" smtClean="0"/>
              <a:t>alteracao na cor da pele</a:t>
            </a:r>
            <a:r>
              <a:rPr lang="pt-BR" sz="3600" dirty="0" smtClean="0"/>
              <a:t>. </a:t>
            </a:r>
            <a:r>
              <a:rPr lang="pt-BR" sz="3600" b="1" dirty="0" smtClean="0"/>
              <a:t>A patogenia do EHH ainda e desconhecida</a:t>
            </a:r>
            <a:r>
              <a:rPr lang="pt-BR" sz="3600" dirty="0" smtClean="0"/>
              <a:t>, sendo uma condicao rara e que resulta em sinais transitorios. </a:t>
            </a:r>
            <a:r>
              <a:rPr lang="pt-BR" sz="3600" b="1" dirty="0" smtClean="0"/>
              <a:t>A maioria dos casos e relatada em criancas com menos de dois anos de idade</a:t>
            </a:r>
            <a:r>
              <a:rPr lang="pt-BR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CRF-RS: Vacinas e Autismo: Vacinar ou não vacinar?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dirty="0" smtClean="0"/>
              <a:t>No Brasil, tivemos um aumento de 2 casos de sarampo em 2002 para 204 em 2014.</a:t>
            </a:r>
          </a:p>
          <a:p>
            <a:r>
              <a:rPr lang="pt-BR" dirty="0" smtClean="0"/>
              <a:t>Este comportamento foi visto também em outros países como Austrália e Estados Unidos, que teve 17 surtos de sarampo só em 2011.</a:t>
            </a:r>
          </a:p>
          <a:p>
            <a:r>
              <a:rPr lang="pt-BR" dirty="0" smtClean="0"/>
              <a:t>Mas, por que algumas pessoas pararam de vacinar seus filhos?</a:t>
            </a:r>
          </a:p>
          <a:p>
            <a:r>
              <a:rPr lang="pt-BR" dirty="0" smtClean="0"/>
              <a:t>Talvez uma das razões esteja relacionada com uma publicação em 1998 feita por </a:t>
            </a:r>
            <a:r>
              <a:rPr lang="pt-BR" b="1" dirty="0" smtClean="0"/>
              <a:t>Andrew Wakefield</a:t>
            </a:r>
            <a:r>
              <a:rPr lang="pt-BR" dirty="0" smtClean="0"/>
              <a:t>, um médico cirurgião, que dizia ter achado uma </a:t>
            </a:r>
            <a:r>
              <a:rPr lang="pt-BR" b="1" dirty="0" smtClean="0"/>
              <a:t>relação entre vacinação e o surgimento </a:t>
            </a:r>
            <a:r>
              <a:rPr lang="en-US" b="1" dirty="0" smtClean="0"/>
              <a:t>de </a:t>
            </a:r>
            <a:r>
              <a:rPr lang="en-US" b="1" dirty="0" err="1" smtClean="0"/>
              <a:t>sintomas</a:t>
            </a:r>
            <a:r>
              <a:rPr lang="en-US" b="1" dirty="0" smtClean="0"/>
              <a:t> de </a:t>
            </a:r>
            <a:r>
              <a:rPr lang="en-US" b="1" dirty="0" err="1" smtClean="0"/>
              <a:t>autismo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 anchor="ctr">
            <a:normAutofit/>
          </a:bodyPr>
          <a:lstStyle/>
          <a:p>
            <a:r>
              <a:rPr lang="pt-BR" dirty="0" smtClean="0"/>
              <a:t>Essa pesquisa recebe até hoje muitas críticas por usar metodologia questionável sem embasamento estatístico ou uso de grupo controle. Mesmo assim, as informações se espalharam rapidamente e </a:t>
            </a:r>
            <a:r>
              <a:rPr lang="pt-BR" b="1" dirty="0" smtClean="0"/>
              <a:t>um surto de pais negando-se a vacinar seus filhos começou</a:t>
            </a:r>
            <a:r>
              <a:rPr lang="pt-BR" dirty="0" smtClean="0"/>
              <a:t>. Entretanto com o passar do tempo, </a:t>
            </a:r>
            <a:r>
              <a:rPr lang="pt-BR" b="1" dirty="0" smtClean="0"/>
              <a:t>mais e mais artigos vêm sendo publicados desmentindo a hipótese levantada por Wakefield</a:t>
            </a:r>
            <a:r>
              <a:rPr lang="pt-BR" dirty="0" smtClean="0"/>
              <a:t>. Em 2011, o British Medical Journal (BMJ) concluiu que o </a:t>
            </a:r>
            <a:r>
              <a:rPr lang="pt-BR" b="1" dirty="0" smtClean="0"/>
              <a:t>autor falsificou e alterou os dados dos pacientes em estudo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vacina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b="1" dirty="0" smtClean="0"/>
              <a:t>Quando um agente agressor tem acesso ao nosso corpo, o sistema imunológico utiliza seus recursos de defesa para combatê-lo. </a:t>
            </a:r>
          </a:p>
          <a:p>
            <a:r>
              <a:rPr lang="pt-BR" b="1" dirty="0" smtClean="0"/>
              <a:t>A função das vacinas é ensinar o sistema imunológico a reconhecer ameaças e estimular a produção de anticorpos específicos para combatê-los</a:t>
            </a:r>
            <a:r>
              <a:rPr lang="pt-BR" dirty="0" smtClean="0"/>
              <a:t>, sem permitir o desenvolvimento da doença. Para isso </a:t>
            </a:r>
            <a:r>
              <a:rPr lang="pt-BR" b="1" dirty="0" smtClean="0"/>
              <a:t>as vacinas são preparadas a partir de componentes do próprio agente agressor ou de </a:t>
            </a:r>
            <a:r>
              <a:rPr lang="pt-BR" b="1" u="sng" dirty="0" smtClean="0"/>
              <a:t>um agente que se assemelhe ao causador da doença</a:t>
            </a:r>
            <a:r>
              <a:rPr lang="pt-BR" dirty="0" smtClean="0"/>
              <a:t>. Os </a:t>
            </a:r>
            <a:r>
              <a:rPr lang="pt-BR" b="1" dirty="0" smtClean="0"/>
              <a:t>microrganismos utilizados estão na forma atenuada (enfraquecida) ou inativada (morta)</a:t>
            </a:r>
            <a:r>
              <a:rPr lang="pt-BR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 anchor="ctr">
            <a:normAutofit lnSpcReduction="10000"/>
          </a:bodyPr>
          <a:lstStyle/>
          <a:p>
            <a:r>
              <a:rPr lang="pt-BR" dirty="0" smtClean="0"/>
              <a:t>Mercúrico, orgânico ou inorgânico, é tido como o principal vilão da história com algumas pesquisas apontando uma relação entre exposição a este fator e o futuro desenvolvimento de autismo.</a:t>
            </a:r>
          </a:p>
          <a:p>
            <a:r>
              <a:rPr lang="pt-BR" dirty="0" smtClean="0"/>
              <a:t>Entretanto, uma meta-análise divulgada em 2014 envolvendo 5 estudos de coorte com 1.256.407  crianças e 5 estudos caso-controle com 9.920 crianças não apontou qualquer relação entre vacinas (tríplice ou não), timerosal ou mercúrio e autismo ou doenças relacionadas.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 smtClean="0"/>
              <a:t>Atualmente, nenhum dos estudos epidemiológicos conseguiu comprovar o vínculo entre o autismo e a vacina Tríplice Viral</a:t>
            </a:r>
            <a:r>
              <a:rPr lang="pt-BR" baseline="30000" dirty="0" smtClean="0"/>
              <a:t>24</a:t>
            </a:r>
            <a:r>
              <a:rPr lang="pt-BR" dirty="0" smtClean="0"/>
              <a:t> e as análises recentes dessa hipótese realizadas pelo Instituto de Medicina levaram à conclusão de que os dados refutam a hipótese.</a:t>
            </a:r>
            <a:r>
              <a:rPr lang="pt-BR" baseline="30000" dirty="0" smtClean="0"/>
              <a:t>25</a:t>
            </a:r>
          </a:p>
          <a:p>
            <a:r>
              <a:rPr lang="pt-BR" u="sng" dirty="0" smtClean="0"/>
              <a:t>Os possíveis mecanismos biológicos subjacentes a essa associação ainda não estão bem definidos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Uhlmann </a:t>
            </a:r>
            <a:r>
              <a:rPr lang="pt-BR" i="1" dirty="0" smtClean="0"/>
              <a:t>et al </a:t>
            </a:r>
            <a:r>
              <a:rPr lang="pt-BR" i="1" baseline="30000" dirty="0" smtClean="0"/>
              <a:t>26</a:t>
            </a:r>
            <a:r>
              <a:rPr lang="pt-BR" i="1" dirty="0" smtClean="0"/>
              <a:t> relataram uma identificação do genoma viral do sarampo no estômago de 75 das 91 crianças que </a:t>
            </a:r>
            <a:r>
              <a:rPr lang="pt-BR" dirty="0" smtClean="0"/>
              <a:t>apresentavam problemas de desenvolvimento, em comparação com 5 de 70 das crianças com desenvolvimento normal do grupo-controle pareado.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</a:t>
            </a:r>
            <a:r>
              <a:rPr lang="en-US" i="1" dirty="0" err="1" smtClean="0"/>
              <a:t>hipótese</a:t>
            </a:r>
            <a:r>
              <a:rPr lang="en-US" i="1" dirty="0" smtClean="0"/>
              <a:t> do </a:t>
            </a:r>
            <a:r>
              <a:rPr lang="en-US" i="1" dirty="0" err="1" smtClean="0"/>
              <a:t>Timerosal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 anchor="ctr">
            <a:normAutofit fontScale="77500" lnSpcReduction="20000"/>
          </a:bodyPr>
          <a:lstStyle/>
          <a:p>
            <a:r>
              <a:rPr lang="pt-BR" dirty="0" smtClean="0"/>
              <a:t>O tiomersal é uma forma de etilmercúrio orgânico utilizada desde 1930 como agente de conservação para estabilizar as vacinas. Em 1998, o FDA – a agência governamental americana que regula e fiscaliza a fabricação de produtos alimentícios, cosméticos e farmacêuticos – revisou o calendário de vacinação de bebês nos Estados Unidos e concluiu que a exposição ao mercúrio na primeira infância, até 18 meses de idade, ultrapassava os limites estabelecidos por diversos organismos. Em julho de 1999, uma declaração conjunta da Academia Americana de Pediatria e do Serviço de Saúde Pública determinou a retirada do timerosal de todas as vacinas autorizadas nos Estados Unidos. Atualmente, a maioria das vacinas é produzida sem timerosal. A exposição a doses elevadas de mercúrio pode produzir danos renais e neurológicos.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Madsen </a:t>
            </a:r>
            <a:r>
              <a:rPr lang="pt-BR" i="1" dirty="0" smtClean="0"/>
              <a:t>et al31 examinaram as tendências de taxa de autismo na </a:t>
            </a:r>
            <a:r>
              <a:rPr lang="pt-BR" b="1" i="1" dirty="0" smtClean="0"/>
              <a:t>Dinamarca</a:t>
            </a:r>
            <a:r>
              <a:rPr lang="pt-BR" i="1" dirty="0" smtClean="0"/>
              <a:t> </a:t>
            </a:r>
            <a:r>
              <a:rPr lang="pt-BR" b="1" i="1" dirty="0" smtClean="0"/>
              <a:t>antes e depois do fim da utilização </a:t>
            </a:r>
            <a:r>
              <a:rPr lang="pt-BR" b="1" dirty="0" smtClean="0"/>
              <a:t>de vacinas contendo timerosal</a:t>
            </a:r>
            <a:r>
              <a:rPr lang="pt-BR" dirty="0" smtClean="0"/>
              <a:t>, em 1992. Foram calculadas as taxas de incidência para o período de 1971 a 2000. Essas taxas mantiveram-se estáveis até 1990, quando começaram a aumentar, registrando um pico em  1999. </a:t>
            </a:r>
            <a:r>
              <a:rPr lang="pt-BR" b="1" dirty="0" smtClean="0"/>
              <a:t>Uma vez que as taxas de autismo continuaram a crescer após a retirada do timerosal das vacinas, os pesquisadores concluíram que os dados não confirmavam uma associação entre o timerosal e o autismo</a:t>
            </a:r>
            <a:r>
              <a:rPr lang="pt-BR" dirty="0" smtClean="0"/>
              <a:t>.</a:t>
            </a:r>
          </a:p>
          <a:p>
            <a:r>
              <a:rPr lang="pt-BR" dirty="0" smtClean="0"/>
              <a:t>Stehr-Green </a:t>
            </a:r>
            <a:r>
              <a:rPr lang="pt-BR" i="1" dirty="0" smtClean="0"/>
              <a:t>et al32 realizaram um estudo comparável na Dinamarca, que também registrou aumento das taxas </a:t>
            </a:r>
            <a:r>
              <a:rPr lang="pt-BR" dirty="0" smtClean="0"/>
              <a:t>de autismo durante a retirada gradativa do timerosal das vacinas. Os mesmos autores incluíram também dados levantados na Suécia, que demonstraram aumento da incidência de autismo desde a segunda metade da década de 1980 até 1993. </a:t>
            </a:r>
            <a:r>
              <a:rPr lang="pt-BR" b="1" dirty="0" smtClean="0"/>
              <a:t>Quanto à Dinamarca, as taxas de autismo continuaram a crescer mesmo após o timerosal ter sido praticamente eliminado dos calendários de vacinação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IMUNIDADE PASSIVA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Imunidade adquirida passivamente e imediata, mas transitória. É conferida a um indivíduo mediante:</a:t>
            </a:r>
          </a:p>
          <a:p>
            <a:pPr lvl="1"/>
            <a:r>
              <a:rPr lang="pt-BR" dirty="0" smtClean="0"/>
              <a:t>A passagem de anticorpos maternos por via transplacentária, por intermédio da amamentação pelo colostro e pelo leite materno (imunidade passiva natural); </a:t>
            </a:r>
          </a:p>
          <a:p>
            <a:pPr lvl="1"/>
            <a:r>
              <a:rPr lang="pt-BR" dirty="0" smtClean="0"/>
              <a:t>A administração parenteral de soro heterólogo/homólogo ou de imunoglobulina de origem humana (imunidade passiva artificial) ou de anticorpos monoclonais. 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 smtClean="0"/>
              <a:t>Exemplo: soro antitetânico, antidiftérico, antibotrópico e as imunoglobulinas especifícas contra a varicela, hepatite B e tétano, ... </a:t>
            </a:r>
          </a:p>
          <a:p>
            <a:r>
              <a:rPr lang="pt-BR" dirty="0" smtClean="0"/>
              <a:t>Neste tipo de imunidade, administram-se </a:t>
            </a:r>
            <a:r>
              <a:rPr lang="pt-BR" b="1" dirty="0" smtClean="0"/>
              <a:t>anticorpos prontos, que conferem a imunidade imediata</a:t>
            </a:r>
            <a:r>
              <a:rPr lang="pt-BR" dirty="0" smtClean="0"/>
              <a:t>. </a:t>
            </a:r>
            <a:r>
              <a:rPr lang="pt-BR" b="1" dirty="0" smtClean="0"/>
              <a:t>Não há o reconhecimento do antígeno e, portanto, não ocorre a ativação de célula de memória. Algumas semanas depois, o nível de anticorpos começa a diminuir, o que dá a esse tipo de imunidade um caráter temporário</a:t>
            </a:r>
            <a:r>
              <a:rPr lang="pt-BR" dirty="0" smtClean="0"/>
              <a:t>. Utiliza-se a imunidade passiva quando há necessidade de uma resposta imediata e não se pode aguardar o tempo para a produção de anticorpos em quantidade adequada. 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/>
              <a:t>Conhecendo</a:t>
            </a:r>
            <a:r>
              <a:rPr lang="en-US" sz="5400" dirty="0" smtClean="0"/>
              <a:t> as </a:t>
            </a:r>
            <a:r>
              <a:rPr lang="en-US" sz="5400" dirty="0" err="1" smtClean="0"/>
              <a:t>doenças</a:t>
            </a:r>
            <a:r>
              <a:rPr lang="en-US" sz="5400" dirty="0" smtClean="0"/>
              <a:t> contra as </a:t>
            </a:r>
            <a:r>
              <a:rPr lang="en-US" sz="5400" dirty="0" err="1" smtClean="0"/>
              <a:t>quais</a:t>
            </a:r>
            <a:r>
              <a:rPr lang="en-US" sz="5400" dirty="0" smtClean="0"/>
              <a:t> </a:t>
            </a:r>
            <a:r>
              <a:rPr lang="en-US" sz="5400" dirty="0" err="1" smtClean="0"/>
              <a:t>vacinamos</a:t>
            </a:r>
            <a:endParaRPr lang="en-US" sz="54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 err="1" smtClean="0"/>
              <a:t>Hepatite</a:t>
            </a:r>
            <a:r>
              <a:rPr lang="en-US" dirty="0" smtClean="0"/>
              <a:t> A - </a:t>
            </a:r>
            <a:r>
              <a:rPr lang="en-US" dirty="0" err="1" smtClean="0"/>
              <a:t>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ctr">
            <a:noAutofit/>
          </a:bodyPr>
          <a:lstStyle/>
          <a:p>
            <a:r>
              <a:rPr lang="pt-BR" sz="1700" dirty="0" smtClean="0"/>
              <a:t>Hepatite A é uma inflamação do fígado causada por um vírus, geralmente tem um curso benigno, </a:t>
            </a:r>
            <a:r>
              <a:rPr lang="pt-BR" sz="1700" b="1" u="sng" dirty="0" smtClean="0"/>
              <a:t>evoluindo para a cura espontânea em mais de 90% dos casos</a:t>
            </a:r>
            <a:r>
              <a:rPr lang="pt-BR" sz="1700" dirty="0" smtClean="0"/>
              <a:t>. A hepatite A é causada pelo vírus da hepatite A. </a:t>
            </a:r>
          </a:p>
          <a:p>
            <a:r>
              <a:rPr lang="pt-BR" sz="1700" dirty="0" smtClean="0"/>
              <a:t>Geralmente a doença dura menos de dois meses, mas pode perdurar até seis meses eventualmente. Raramente pode apresentar uma forma grave, chamada fulminante, que pode levar a óbito rapidamente. Nem todas as pessoas com hepatite A desenvolvem sintomas, ou seja, existem casos de infecção assintomática e outras podem ser subclínicas, onde existem poucos sintomas e pode passar despercebida. </a:t>
            </a:r>
          </a:p>
          <a:p>
            <a:r>
              <a:rPr lang="pt-BR" sz="1700" b="1" dirty="0" smtClean="0"/>
              <a:t>Transmissão: e</a:t>
            </a:r>
            <a:r>
              <a:rPr lang="pt-BR" sz="1700" dirty="0" smtClean="0"/>
              <a:t>m quase metade dos casos de hepatite provocados pelo VHA, não se consegue identificar a origem do contágio, mas esta doença transmite-se, geralmente, através da </a:t>
            </a:r>
            <a:r>
              <a:rPr lang="pt-BR" sz="1700" b="1" dirty="0" smtClean="0"/>
              <a:t>ingestão de alimentos ou de água contaminados por matérias fecais contendo o vírus. O marisco, por exemplo, pode representar um perigo se a sua proveniência for um viveiro contaminado por água de esgotos, pois, as ostras, os mexilhões e as amêijoas concentram o vírus existente no seu habitat, transmitindo assim esta hepatite. As frutas, os vegetais e as saladas, ou outros alimentos que estejam crus, se manipulados por uma pessoa infectada ou lavados com água imprópria para consumo podem ser contaminados e, consequentemente, contagiar aqueles que os ingerem. </a:t>
            </a:r>
          </a:p>
          <a:p>
            <a:r>
              <a:rPr lang="pt-BR" sz="1700" b="1" dirty="0" smtClean="0"/>
              <a:t>Prevenção: </a:t>
            </a:r>
            <a:r>
              <a:rPr lang="pt-BR" sz="1700" dirty="0" smtClean="0"/>
              <a:t>a forma mais eficaz de prevenção é a vacinação.</a:t>
            </a:r>
            <a:endParaRPr lang="en-US" sz="17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Varicela</a:t>
            </a:r>
            <a:r>
              <a:rPr lang="en-US" dirty="0" smtClean="0"/>
              <a:t> – </a:t>
            </a:r>
            <a:r>
              <a:rPr lang="en-US" dirty="0" err="1" smtClean="0"/>
              <a:t>vírus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 anchor="ctr">
            <a:noAutofit/>
          </a:bodyPr>
          <a:lstStyle/>
          <a:p>
            <a:endParaRPr lang="en-US" sz="2000" dirty="0" smtClean="0"/>
          </a:p>
          <a:p>
            <a:r>
              <a:rPr lang="pt-BR" sz="2000" dirty="0" smtClean="0"/>
              <a:t>A varicela é uma doença infecciosa altamente contagiosa causada por um vírus (herpesvirus varicellae ou V.Z.). Esta doença afeta principalmente crianças menores de 10 anos. </a:t>
            </a:r>
          </a:p>
          <a:p>
            <a:r>
              <a:rPr lang="pt-BR" sz="2000" b="1" dirty="0" smtClean="0"/>
              <a:t>Sintomas: </a:t>
            </a:r>
            <a:r>
              <a:rPr lang="pt-BR" sz="2000" dirty="0" smtClean="0"/>
              <a:t>Surgimento de exantema de aspecto maculopapular (manchas para carocinhos)e distribuição predominantemente na face e tronco, que, após algumas horas, torna-se vesicular (bolhas), evolui rapidamente para pústulas e, posteriormente, forma crostas (cascas) – de 3 a 4 dias. Pode ocorrer febre moderada e prurido (coceira), é frequente. Em crianças, geralmente, é uma doença benigna e autolimitada. Em adolescentes e adultos, o quadro clínico é mais grave e sujeita a complicações, como pneumonia. Se uma gestante adquirir varicela, existe um risco de lesão fetal grave. 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 anchor="ctr">
            <a:normAutofit fontScale="77500" lnSpcReduction="20000"/>
          </a:bodyPr>
          <a:lstStyle/>
          <a:p>
            <a:r>
              <a:rPr lang="pt-BR" b="1" dirty="0" smtClean="0"/>
              <a:t>Transmissão: </a:t>
            </a:r>
            <a:r>
              <a:rPr lang="pt-BR" dirty="0" smtClean="0"/>
              <a:t>É transmitida de pessoa a pessoa, através de contato direto ou de secreções respiratórias (disseminação aérea de partículas virais/aerossóis) e, raramente, através de contato com lesões de pele. É uma infecção altamente transmissível, que pode ocorrer em surtos, acometendo principalmente crianças, e pode estar associada a complicações como infecções de pele e doenças neurológicas. </a:t>
            </a:r>
            <a:r>
              <a:rPr lang="pt-BR" b="1" dirty="0" smtClean="0"/>
              <a:t>A infecção confere imunidade permanente. </a:t>
            </a:r>
            <a:r>
              <a:rPr lang="pt-BR" dirty="0" smtClean="0"/>
              <a:t>A imunidade passiva transferida para o feto pela mãe que já teve varicela assegura, na maioria das vezes, proteção de 4 a 6 meses de vida extrauterina. Além de ser possível a prevenção através da vacinação, que começará a ser fornecida em meados de 2013. </a:t>
            </a:r>
          </a:p>
          <a:p>
            <a:r>
              <a:rPr lang="pt-BR" b="1" dirty="0" smtClean="0"/>
              <a:t>Prevenção: </a:t>
            </a:r>
            <a:r>
              <a:rPr lang="pt-BR" dirty="0" smtClean="0"/>
              <a:t>Desde meados da década de 80 existe uma vacina (à base de vírus vivo da varicela) contra a varicela, que pode ser utilizada a partir dos 12 meses de idade. É preconizada pelo ministério da saúde aos 15 meses com a </a:t>
            </a:r>
            <a:r>
              <a:rPr lang="pt-BR" b="1" dirty="0" smtClean="0"/>
              <a:t>tetra viral (caxumba, sarampo, varicela e rubéola)</a:t>
            </a:r>
            <a:r>
              <a:rPr lang="pt-BR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Duas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perguntas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 err="1" smtClean="0"/>
              <a:t>Eu</a:t>
            </a:r>
            <a:r>
              <a:rPr lang="en-US" sz="3600" dirty="0" smtClean="0"/>
              <a:t> </a:t>
            </a:r>
            <a:r>
              <a:rPr lang="en-US" sz="3600" dirty="0" err="1" smtClean="0"/>
              <a:t>preciso</a:t>
            </a:r>
            <a:r>
              <a:rPr lang="en-US" sz="3600" dirty="0" smtClean="0"/>
              <a:t> </a:t>
            </a:r>
            <a:r>
              <a:rPr lang="en-US" sz="3600" dirty="0" err="1" smtClean="0"/>
              <a:t>ensinar</a:t>
            </a:r>
            <a:r>
              <a:rPr lang="en-US" sz="3600" dirty="0" smtClean="0"/>
              <a:t> </a:t>
            </a:r>
            <a:r>
              <a:rPr lang="en-US" sz="3600" dirty="0" err="1" smtClean="0"/>
              <a:t>meu</a:t>
            </a:r>
            <a:r>
              <a:rPr lang="en-US" sz="3600" dirty="0" smtClean="0"/>
              <a:t> </a:t>
            </a:r>
            <a:r>
              <a:rPr lang="en-US" sz="3600" dirty="0" err="1" smtClean="0"/>
              <a:t>sistema</a:t>
            </a:r>
            <a:r>
              <a:rPr lang="en-US" sz="3600" dirty="0" smtClean="0"/>
              <a:t> </a:t>
            </a:r>
            <a:r>
              <a:rPr lang="en-US" sz="3600" dirty="0" err="1" smtClean="0"/>
              <a:t>imunológico</a:t>
            </a:r>
            <a:r>
              <a:rPr lang="en-US" sz="3600" dirty="0" smtClean="0"/>
              <a:t> a </a:t>
            </a:r>
            <a:r>
              <a:rPr lang="en-US" sz="3600" dirty="0" err="1" smtClean="0"/>
              <a:t>realizar</a:t>
            </a:r>
            <a:r>
              <a:rPr lang="en-US" sz="3600" dirty="0" smtClean="0"/>
              <a:t> </a:t>
            </a:r>
            <a:r>
              <a:rPr lang="en-US" sz="3600" dirty="0" err="1" smtClean="0"/>
              <a:t>seu</a:t>
            </a:r>
            <a:r>
              <a:rPr lang="en-US" sz="3600" dirty="0" smtClean="0"/>
              <a:t> </a:t>
            </a:r>
            <a:r>
              <a:rPr lang="en-US" sz="3600" dirty="0" err="1" smtClean="0"/>
              <a:t>trabalho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smtClean="0"/>
              <a:t>Se </a:t>
            </a:r>
            <a:r>
              <a:rPr lang="en-US" sz="3600" dirty="0" err="1" smtClean="0"/>
              <a:t>ele</a:t>
            </a:r>
            <a:r>
              <a:rPr lang="en-US" sz="3600" dirty="0" smtClean="0"/>
              <a:t> </a:t>
            </a:r>
            <a:r>
              <a:rPr lang="en-US" sz="3600" dirty="0" err="1" smtClean="0"/>
              <a:t>estiver</a:t>
            </a:r>
            <a:r>
              <a:rPr lang="en-US" sz="3600" dirty="0" smtClean="0"/>
              <a:t> </a:t>
            </a:r>
            <a:r>
              <a:rPr lang="en-US" sz="3600" dirty="0" err="1" smtClean="0"/>
              <a:t>enfraquecido</a:t>
            </a:r>
            <a:r>
              <a:rPr lang="en-US" sz="3600" dirty="0" smtClean="0"/>
              <a:t>, mal </a:t>
            </a:r>
            <a:r>
              <a:rPr lang="en-US" sz="3600" dirty="0" err="1" smtClean="0"/>
              <a:t>habilitado</a:t>
            </a:r>
            <a:r>
              <a:rPr lang="en-US" sz="3600" dirty="0" smtClean="0"/>
              <a:t> </a:t>
            </a:r>
            <a:r>
              <a:rPr lang="en-US" sz="3600" dirty="0" err="1" smtClean="0"/>
              <a:t>pra</a:t>
            </a:r>
            <a:r>
              <a:rPr lang="en-US" sz="3600" dirty="0" smtClean="0"/>
              <a:t> </a:t>
            </a:r>
            <a:r>
              <a:rPr lang="en-US" sz="3600" dirty="0" err="1" smtClean="0"/>
              <a:t>realizar</a:t>
            </a:r>
            <a:r>
              <a:rPr lang="en-US" sz="3600" dirty="0" smtClean="0"/>
              <a:t> </a:t>
            </a:r>
            <a:r>
              <a:rPr lang="en-US" sz="3600" dirty="0" err="1" smtClean="0"/>
              <a:t>tal</a:t>
            </a:r>
            <a:r>
              <a:rPr lang="en-US" sz="3600" dirty="0" smtClean="0"/>
              <a:t> </a:t>
            </a:r>
            <a:r>
              <a:rPr lang="en-US" sz="3600" dirty="0" err="1" smtClean="0"/>
              <a:t>trabalho</a:t>
            </a:r>
            <a:r>
              <a:rPr lang="en-US" sz="3600" dirty="0" smtClean="0"/>
              <a:t>, a </a:t>
            </a:r>
            <a:r>
              <a:rPr lang="en-US" sz="3600" dirty="0" err="1" smtClean="0"/>
              <a:t>vacina</a:t>
            </a:r>
            <a:r>
              <a:rPr lang="en-US" sz="3600" dirty="0" smtClean="0"/>
              <a:t> é, </a:t>
            </a:r>
            <a:r>
              <a:rPr lang="en-US" sz="3600" dirty="0" err="1" smtClean="0"/>
              <a:t>realmente</a:t>
            </a:r>
            <a:r>
              <a:rPr lang="en-US" sz="3600" dirty="0" smtClean="0"/>
              <a:t>, a </a:t>
            </a:r>
            <a:r>
              <a:rPr lang="en-US" sz="3600" dirty="0" err="1" smtClean="0"/>
              <a:t>solução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Influenza - </a:t>
            </a:r>
            <a:r>
              <a:rPr lang="en-US" dirty="0" err="1" smtClean="0"/>
              <a:t>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334000"/>
          </a:xfrm>
        </p:spPr>
        <p:txBody>
          <a:bodyPr anchor="ctr">
            <a:noAutofit/>
          </a:bodyPr>
          <a:lstStyle/>
          <a:p>
            <a:r>
              <a:rPr lang="pt-BR" sz="1700" dirty="0" smtClean="0"/>
              <a:t>Influenza, comumente conhecida como gripe, é uma doença viral febril, aguda</a:t>
            </a:r>
            <a:r>
              <a:rPr lang="pt-BR" sz="1700" b="1" dirty="0" smtClean="0"/>
              <a:t>, geralmente benigna e autolimitada</a:t>
            </a:r>
            <a:r>
              <a:rPr lang="pt-BR" sz="1700" dirty="0" smtClean="0"/>
              <a:t>. </a:t>
            </a:r>
          </a:p>
          <a:p>
            <a:r>
              <a:rPr lang="pt-BR" sz="1700" b="1" dirty="0" smtClean="0"/>
              <a:t>Sintomas: </a:t>
            </a:r>
            <a:r>
              <a:rPr lang="pt-BR" sz="1700" dirty="0" smtClean="0"/>
              <a:t>Frequentemente é caracterizada por início abrupto dos sintomas, que são predominantemente sistêmicos, incluindo febre, calafrios, tremores, dor de cabeça, mialgia e anorexia, assim como sintomas respiratórios com tosse seca, dor de garganta e coriza. A infecção geralmente dura 1 semana e com os sintomas sistêmicos persistindo por alguns dias, sendo a febre o mais importante. </a:t>
            </a:r>
          </a:p>
          <a:p>
            <a:r>
              <a:rPr lang="pt-BR" sz="1700" b="1" dirty="0" smtClean="0"/>
              <a:t>Transmissão: </a:t>
            </a:r>
            <a:r>
              <a:rPr lang="pt-BR" sz="1700" dirty="0" smtClean="0"/>
              <a:t>Os vírus influenza são transmitidos facilmente por aerossóis produzidos por pessoas infectadas ao tossir ou espirrar. Existem 3 tipos de vírus influenza: A, B e C. </a:t>
            </a:r>
            <a:r>
              <a:rPr lang="pt-BR" sz="1700" b="1" dirty="0" smtClean="0"/>
              <a:t>O vírus influenza C causa apenas infecções respiratórias brandas, não possui impacto na saúde pública e não está relacionado com epidemias. </a:t>
            </a:r>
            <a:r>
              <a:rPr lang="pt-BR" sz="1700" dirty="0" smtClean="0"/>
              <a:t>O vírus influenza A e B são responsáveis por epidemias sazonais, sendo o vírus influenza A responsável pelas grandes pandemias. Os vírus influenza A são ainda classificados em subtipos de acordo com as proteínas de superfície, hemaglutinina (HA ou H) e neuraminidase (NA ou N). </a:t>
            </a:r>
            <a:r>
              <a:rPr lang="pt-BR" sz="1700" b="1" dirty="0" smtClean="0"/>
              <a:t>Dentre os subtipos de vírus influenza A, os subtipos A(H1N1) e A(H3N2) circulam atualmente em humanos. Alguns vírus influenza A de origem aviária também podem infectar humanos causando doença grave, como no caso do A (H7N9)</a:t>
            </a:r>
            <a:r>
              <a:rPr lang="pt-BR" sz="1700" dirty="0" smtClean="0"/>
              <a:t>. </a:t>
            </a:r>
          </a:p>
          <a:p>
            <a:r>
              <a:rPr lang="pt-BR" sz="1700" b="1" dirty="0" smtClean="0"/>
              <a:t>Prevenção: </a:t>
            </a:r>
            <a:r>
              <a:rPr lang="pt-BR" sz="1700" dirty="0" smtClean="0"/>
              <a:t>Algumas pessoas, como idosos, crianças pequenas, gestantes e pessoas com alguma comorbidade possuem um risco maior de desenvolver complicações devido à influenza.</a:t>
            </a:r>
            <a:endParaRPr lang="en-US" sz="17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73162"/>
          </a:xfrm>
        </p:spPr>
        <p:txBody>
          <a:bodyPr/>
          <a:lstStyle/>
          <a:p>
            <a:r>
              <a:rPr lang="en-US" dirty="0" smtClean="0"/>
              <a:t>HPV – </a:t>
            </a:r>
            <a:r>
              <a:rPr lang="en-US" dirty="0" err="1" smtClean="0"/>
              <a:t>papiloma</a:t>
            </a:r>
            <a:r>
              <a:rPr lang="en-US" dirty="0" smtClean="0"/>
              <a:t> </a:t>
            </a:r>
            <a:r>
              <a:rPr lang="en-US" dirty="0" err="1" smtClean="0"/>
              <a:t>vírus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486400"/>
          </a:xfrm>
        </p:spPr>
        <p:txBody>
          <a:bodyPr anchor="ctr">
            <a:noAutofit/>
          </a:bodyPr>
          <a:lstStyle/>
          <a:p>
            <a:r>
              <a:rPr lang="pt-BR" sz="1800" dirty="0" smtClean="0"/>
              <a:t>HPV é um vírus que atinge a pele e as mucosas, podendo causar verrugas ou lesões percursoras de câncer, como o câncer de colo de útero, garganta ou ânus. Existem mais de 200 tipos de HPV. Até hoje 150 deles já foram identificados e sequenciados geneticamente. Entre esses tipos, </a:t>
            </a:r>
            <a:r>
              <a:rPr lang="pt-BR" sz="1800" b="1" dirty="0" smtClean="0"/>
              <a:t>14 apenas podem causar lesões precursoras de câncer, como o câncer de colo de útero, garganta ou ânus</a:t>
            </a:r>
            <a:r>
              <a:rPr lang="pt-BR" sz="1800" dirty="0" smtClean="0"/>
              <a:t>. </a:t>
            </a:r>
            <a:r>
              <a:rPr lang="pt-BR" sz="1800" b="1" dirty="0" smtClean="0"/>
              <a:t>70% dessas lesões são causadas pelos HPVs tipo 16 e 18, enquanto o HPV 31, 33, 45 e outros tipos menos comuns são encontradas nos casos restantes.</a:t>
            </a:r>
            <a:r>
              <a:rPr lang="pt-BR" sz="1800" dirty="0" smtClean="0"/>
              <a:t>  </a:t>
            </a:r>
            <a:r>
              <a:rPr lang="pt-BR" sz="1800" b="1" dirty="0" smtClean="0"/>
              <a:t>Já os HPVs tipo 6 e 11 também são bastante comuns em mulheres, mas causam apenas verrugas genitais.</a:t>
            </a:r>
            <a:r>
              <a:rPr lang="pt-BR" sz="1800" dirty="0" smtClean="0"/>
              <a:t> </a:t>
            </a:r>
          </a:p>
          <a:p>
            <a:r>
              <a:rPr lang="pt-BR" sz="1800" b="1" dirty="0" smtClean="0"/>
              <a:t>Sintomas: </a:t>
            </a:r>
            <a:r>
              <a:rPr lang="pt-BR" sz="1800" dirty="0" smtClean="0"/>
              <a:t>O principal sintoma da HPV</a:t>
            </a:r>
            <a:r>
              <a:rPr lang="pt-BR" sz="1800" b="1" dirty="0" smtClean="0"/>
              <a:t>, quando se manifesta, </a:t>
            </a:r>
            <a:r>
              <a:rPr lang="pt-BR" sz="1800" dirty="0" smtClean="0"/>
              <a:t>é o surgimento de verrugas ou lesões na pele, normalmente uma manchinha branca ou acastanhada que coça. Muitas vezes, no entanto, a lesão pode não ser visível a olho nu, aparecendo em exames como a colposcopia, vulvoscopia e peniscopia. Normalmente as lesões aparecem na região genital, mas podem ocorrer em outras partes do corpo. As mais comuns: No organismo feminino, as lesões costumam se desenvolver na vulva, vagina, colo do útero; Na genitália masculina, o pênis é o local mais comum para aparecimento do HPV; Em ambos os gêneros, o ânus, garganta, boca, pés e mãos são locais em que o vírus do HPV costuma se manifestar.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 anchor="ctr">
            <a:noAutofit/>
          </a:bodyPr>
          <a:lstStyle/>
          <a:p>
            <a:r>
              <a:rPr lang="pt-BR" sz="2000" b="1" dirty="0" smtClean="0"/>
              <a:t>Transmissão: </a:t>
            </a:r>
            <a:r>
              <a:rPr lang="pt-BR" sz="2000" dirty="0" smtClean="0"/>
              <a:t>Pele a pele, por via sexual. </a:t>
            </a:r>
          </a:p>
          <a:p>
            <a:r>
              <a:rPr lang="pt-BR" sz="2000" b="1" dirty="0" smtClean="0"/>
              <a:t>Prevenção: </a:t>
            </a:r>
            <a:r>
              <a:rPr lang="pt-BR" sz="2000" dirty="0" smtClean="0"/>
              <a:t>Existem duas vacinas para prevenção HPV aprovadas e registradas pela Agência Nacional de Vigilância Sanitária (ANVISA) e que estão comercialmente disponíveis: a vacina quadrivalente, que confere proteção contra HPV 6, 11, 16 e 18. A outra opção é a vacina bivalente, que confere proteção contra HPV 16 e 18. </a:t>
            </a:r>
          </a:p>
          <a:p>
            <a:r>
              <a:rPr lang="pt-BR" sz="2000" dirty="0" smtClean="0"/>
              <a:t>De acordo com a literatura científica, as vacinas contra o HPV previnem aproximadamente 70% dos casos de câncer de colo do útero, aqueles causados pelos HPV 16 e 18. Elas funcionam estimulando a produção de anticorpos específicos para cada tipo de HPV. A proteção contra a infecção vai depender da quantidade de anticorpos produzidos pelo indivíduo vacinado, a presença destes anticorpos no local da infecção e a sua persistência durante um longo período de tempo. A medida preventiva mais preconizada para o HPV é o uso de preservativo. </a:t>
            </a:r>
            <a:r>
              <a:rPr lang="pt-BR" sz="2000" b="1" dirty="0" smtClean="0"/>
              <a:t>A maior parte das transmissões desse vírus é sexual</a:t>
            </a:r>
            <a:r>
              <a:rPr lang="pt-BR" sz="2000" dirty="0" smtClean="0"/>
              <a:t> e ao impedir o contato da pele entre os parceiros, o uso de preservativo é uma das melhores formas de prevenir o problema. </a:t>
            </a:r>
          </a:p>
          <a:p>
            <a:r>
              <a:rPr lang="pt-BR" sz="2000" b="1" dirty="0" smtClean="0"/>
              <a:t>Nota</a:t>
            </a:r>
            <a:r>
              <a:rPr lang="pt-BR" sz="2000" dirty="0" smtClean="0"/>
              <a:t>: 80% das mulheres com vida sexual ativa portam o vírus, e 90% dos homens com vida sexual ativa portam o vírus (estado latente). Entra em atividade com baixa da imunidade.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Raiva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 - </a:t>
            </a:r>
            <a:r>
              <a:rPr lang="en-US" dirty="0" err="1" smtClean="0"/>
              <a:t>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anchor="ctr">
            <a:noAutofit/>
          </a:bodyPr>
          <a:lstStyle/>
          <a:p>
            <a:endParaRPr lang="en-US" sz="2000" dirty="0" smtClean="0"/>
          </a:p>
          <a:p>
            <a:r>
              <a:rPr lang="pt-BR" sz="2000" b="1" dirty="0" smtClean="0"/>
              <a:t>A raiva é uma grave doença infecciosa </a:t>
            </a:r>
            <a:r>
              <a:rPr lang="pt-BR" sz="2000" dirty="0" smtClean="0"/>
              <a:t>causada pelo vírus do gênero </a:t>
            </a:r>
            <a:r>
              <a:rPr lang="pt-BR" sz="2000" i="1" dirty="0" smtClean="0"/>
              <a:t>Lyssavirus, da família Rhabdoviridae, </a:t>
            </a:r>
            <a:r>
              <a:rPr lang="pt-BR" sz="2000" b="1" dirty="0" smtClean="0"/>
              <a:t>que leva ao óbito</a:t>
            </a:r>
            <a:r>
              <a:rPr lang="pt-BR" sz="2000" i="1" dirty="0" smtClean="0"/>
              <a:t>. </a:t>
            </a:r>
          </a:p>
          <a:p>
            <a:r>
              <a:rPr lang="pt-BR" sz="2000" b="1" dirty="0" smtClean="0"/>
              <a:t>Sintomas: </a:t>
            </a:r>
            <a:r>
              <a:rPr lang="pt-BR" sz="2000" dirty="0" smtClean="0"/>
              <a:t>A encefalite, inflamação do encéfalo, é o resultado final da instalação e multiplicação do vírus no sistema nervoso central. Os sintomas da raiva são todos decorrentes deste acometimento do cérebro. São eles: Confusão mental; Desorientação; Agressividade; Alucinações; Dificuldade de deglutir; Paralisia motora; Espasmos musculares; Salivação excessiva. </a:t>
            </a:r>
          </a:p>
          <a:p>
            <a:r>
              <a:rPr lang="pt-BR" sz="2000" b="1" dirty="0" smtClean="0"/>
              <a:t>Transmissão: </a:t>
            </a:r>
            <a:r>
              <a:rPr lang="pt-BR" sz="2000" dirty="0" smtClean="0"/>
              <a:t>raiva é uma zoonose. </a:t>
            </a:r>
            <a:r>
              <a:rPr lang="pt-BR" sz="2000" b="1" dirty="0" smtClean="0"/>
              <a:t>O vírus é transmitido por mordidas e arranhaduras de mamíferos contaminados. </a:t>
            </a:r>
            <a:r>
              <a:rPr lang="pt-BR" sz="2000" dirty="0" smtClean="0"/>
              <a:t>Na maioria dos casos, a transmissão ocorre através de </a:t>
            </a:r>
            <a:r>
              <a:rPr lang="pt-BR" sz="2000" b="1" dirty="0" smtClean="0"/>
              <a:t>cães ou morcegos</a:t>
            </a:r>
            <a:r>
              <a:rPr lang="pt-BR" sz="2000" dirty="0" smtClean="0"/>
              <a:t>. Porém, vários outros mamíferos podem transmitir a doença, entre eles: Furão (ferrets); Raposas; Coiotes; Guaxinins; Gambás; </a:t>
            </a:r>
            <a:r>
              <a:rPr lang="pt-BR" sz="2000" b="1" dirty="0" smtClean="0"/>
              <a:t>Gatos; Macacos</a:t>
            </a:r>
            <a:r>
              <a:rPr lang="pt-BR" sz="2000" dirty="0" smtClean="0"/>
              <a:t>. Mamíferos não carnívoros, como porco, vaca, cabra, cavalo, etc., também estão associados a casos de raiva, mas estes são mais raros. </a:t>
            </a:r>
          </a:p>
          <a:p>
            <a:r>
              <a:rPr lang="pt-BR" sz="2000" b="1" dirty="0" smtClean="0"/>
              <a:t>Prevenção: Vacinação dos animais</a:t>
            </a:r>
            <a:r>
              <a:rPr lang="pt-BR" sz="2000" dirty="0" smtClean="0"/>
              <a:t>; </a:t>
            </a:r>
            <a:r>
              <a:rPr lang="pt-BR" sz="2000" b="1" dirty="0" smtClean="0"/>
              <a:t>não entrar em contato com animais silvestres</a:t>
            </a:r>
            <a:r>
              <a:rPr lang="pt-BR" sz="2000" dirty="0" smtClean="0"/>
              <a:t>; ao sair do país, tomar precauções. </a:t>
            </a:r>
            <a:endParaRPr lang="en-US" sz="20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Vacinar</a:t>
            </a:r>
            <a:r>
              <a:rPr lang="en-US" dirty="0" smtClean="0"/>
              <a:t> X </a:t>
            </a:r>
            <a:r>
              <a:rPr lang="en-US" dirty="0" err="1" smtClean="0"/>
              <a:t>Imunizar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 smtClean="0"/>
              <a:t>Imunização – resposta natural do corpo, reconhecendo o microorganismo. Ocorre constantemente ao nos expormos aos vírus e bactérias.</a:t>
            </a:r>
            <a:endParaRPr lang="en-US" dirty="0" smtClean="0"/>
          </a:p>
          <a:p>
            <a:endParaRPr lang="en-US" dirty="0" smtClean="0"/>
          </a:p>
          <a:p>
            <a:r>
              <a:rPr lang="pt-BR" dirty="0" smtClean="0"/>
              <a:t>Vacinação – compromete o sistema imunológico e faz com que fique vulnerável a outras doenças.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VACINAS DISPONÍVEIS NA REDE PÚBLICA – CALENDÁRIO DA CRIANÇA </a:t>
            </a:r>
            <a:endParaRPr lang="en-US" sz="36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3883"/>
            <a:ext cx="7010400" cy="653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b="1" dirty="0" smtClean="0"/>
              <a:t>BCG – AO NASCER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Idade</a:t>
            </a:r>
            <a:r>
              <a:rPr lang="en-US" sz="2000" dirty="0" smtClean="0"/>
              <a:t> </a:t>
            </a:r>
            <a:r>
              <a:rPr lang="en-US" sz="2000" dirty="0" err="1" smtClean="0"/>
              <a:t>mínima</a:t>
            </a:r>
            <a:r>
              <a:rPr lang="en-US" sz="2000" dirty="0" smtClean="0"/>
              <a:t>: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nascer</a:t>
            </a:r>
            <a:r>
              <a:rPr lang="en-US" sz="2000" dirty="0" smtClean="0"/>
              <a:t> </a:t>
            </a:r>
          </a:p>
          <a:p>
            <a:r>
              <a:rPr lang="pt-BR" sz="2000" dirty="0" smtClean="0"/>
              <a:t>Idade máxima: 4 anos 11 meses e 29 dias </a:t>
            </a:r>
          </a:p>
          <a:p>
            <a:r>
              <a:rPr lang="pt-BR" sz="2000" dirty="0" smtClean="0"/>
              <a:t>Quantidade de dose possui o frasco: 10 doses </a:t>
            </a:r>
          </a:p>
          <a:p>
            <a:r>
              <a:rPr lang="pt-BR" sz="2000" b="1" dirty="0" smtClean="0"/>
              <a:t>Doenças imunopreveníveis: </a:t>
            </a:r>
            <a:r>
              <a:rPr lang="pt-BR" sz="2000" dirty="0" smtClean="0"/>
              <a:t>Formas graves da tuberculose (miliar e meníngea). </a:t>
            </a:r>
          </a:p>
          <a:p>
            <a:r>
              <a:rPr lang="pt-BR" sz="2000" b="1" dirty="0" smtClean="0"/>
              <a:t>Efeitos Adversos: </a:t>
            </a:r>
            <a:r>
              <a:rPr lang="pt-BR" sz="2000" dirty="0" smtClean="0"/>
              <a:t>úlcera com diâmetro maior que 1cm (notificar, investigar e acompanhar; no caso da não cicatrização até 06 meses após a vacina administrar isoniazida); abcessos subcutâneos frios e/ou quentes (notificar, investigar e acompanhar; no caso da não cicatrização até 06 meses após a vacina administrar isoniazida); linfadenopatia regional não supurada e/ou supurada (notificar, investigar e acompanhar, tratamento específico); reação quelóide (não notifica). </a:t>
            </a:r>
            <a:endParaRPr lang="en-US" sz="2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HEPATITE B – AO NASCER 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: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nascer</a:t>
            </a:r>
            <a:r>
              <a:rPr lang="en-US" dirty="0" smtClean="0"/>
              <a:t> </a:t>
            </a:r>
          </a:p>
          <a:p>
            <a:r>
              <a:rPr lang="pt-BR" dirty="0" smtClean="0"/>
              <a:t>Idade máxima: até 49 anos </a:t>
            </a:r>
          </a:p>
          <a:p>
            <a:r>
              <a:rPr lang="pt-BR" dirty="0" smtClean="0"/>
              <a:t>Quantidade de dose possui o frasco: 10 doses </a:t>
            </a:r>
          </a:p>
          <a:p>
            <a:r>
              <a:rPr lang="en-US" b="1" dirty="0" err="1" smtClean="0"/>
              <a:t>Doenças</a:t>
            </a:r>
            <a:r>
              <a:rPr lang="en-US" b="1" dirty="0" smtClean="0"/>
              <a:t> </a:t>
            </a:r>
            <a:r>
              <a:rPr lang="en-US" b="1" dirty="0" err="1" smtClean="0"/>
              <a:t>imunopreveníveis</a:t>
            </a:r>
            <a:r>
              <a:rPr lang="en-US" b="1" dirty="0" smtClean="0"/>
              <a:t>: </a:t>
            </a:r>
            <a:r>
              <a:rPr lang="en-US" dirty="0" err="1" smtClean="0"/>
              <a:t>Hepatite</a:t>
            </a:r>
            <a:r>
              <a:rPr lang="en-US" dirty="0" smtClean="0"/>
              <a:t> B </a:t>
            </a:r>
          </a:p>
          <a:p>
            <a:r>
              <a:rPr lang="pt-BR" b="1" dirty="0" smtClean="0"/>
              <a:t>Efeitos Adversos: </a:t>
            </a:r>
            <a:r>
              <a:rPr lang="pt-BR" dirty="0" smtClean="0"/>
              <a:t>Dor, endurecimento e febre (notificar e investigar eventos muito intensos); mal-estar, cefaleia, astenia, mialgia e artralgia (não necessita notificar e investigar, tratamento sintomático, não contraindica doses subsequentes); reação anafilática (notificar e investigar, contraindica dose subsequente). 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pt-BR" sz="2400" b="1" dirty="0" smtClean="0"/>
              <a:t>PENTAVALENTE – 2, 4 E 6 MESES </a:t>
            </a:r>
          </a:p>
          <a:p>
            <a:r>
              <a:rPr lang="en-US" sz="2400" dirty="0" err="1" smtClean="0"/>
              <a:t>Idade</a:t>
            </a:r>
            <a:r>
              <a:rPr lang="en-US" sz="2400" dirty="0" smtClean="0"/>
              <a:t> </a:t>
            </a:r>
            <a:r>
              <a:rPr lang="en-US" sz="2400" dirty="0" err="1" smtClean="0"/>
              <a:t>mínima</a:t>
            </a:r>
            <a:r>
              <a:rPr lang="en-US" sz="2400" dirty="0" smtClean="0"/>
              <a:t>: 2 </a:t>
            </a:r>
            <a:r>
              <a:rPr lang="en-US" sz="2400" dirty="0" err="1" smtClean="0"/>
              <a:t>meses</a:t>
            </a:r>
            <a:r>
              <a:rPr lang="en-US" sz="2400" dirty="0" smtClean="0"/>
              <a:t> </a:t>
            </a:r>
          </a:p>
          <a:p>
            <a:r>
              <a:rPr lang="pt-BR" sz="2400" dirty="0" smtClean="0"/>
              <a:t>Idade máxima: 4 anos 11 meses e 29 dias </a:t>
            </a:r>
          </a:p>
          <a:p>
            <a:r>
              <a:rPr lang="pt-BR" sz="2400" dirty="0" smtClean="0"/>
              <a:t>Quantidade de dose possui o frasco: Unidose </a:t>
            </a:r>
          </a:p>
          <a:p>
            <a:r>
              <a:rPr lang="pt-BR" sz="2400" b="1" dirty="0" smtClean="0"/>
              <a:t>Doenças imunopreveníveis</a:t>
            </a:r>
            <a:r>
              <a:rPr lang="pt-BR" sz="2400" dirty="0" smtClean="0"/>
              <a:t>: Difteria, tétano, coqueluche, hepatite B e infecções causadas pelo Hemophilus influenzae tipo B. </a:t>
            </a:r>
          </a:p>
          <a:p>
            <a:r>
              <a:rPr lang="pt-BR" sz="2400" b="1" dirty="0" smtClean="0"/>
              <a:t>Efeitos Adversos: </a:t>
            </a:r>
            <a:r>
              <a:rPr lang="pt-BR" sz="2400" dirty="0" smtClean="0"/>
              <a:t>episódio hipotônico-hiporresponsivo (EHH); encefalopatia; convulsão (notificar e usar a DTaP); anafilaxia (notificar e não aplicar DTP, DT e TT); reações imunoalérgicas (notificar, não contraindica as doses subsequentes).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11443</Words>
  <Application>Microsoft Office PowerPoint</Application>
  <PresentationFormat>On-screen Show (4:3)</PresentationFormat>
  <Paragraphs>477</Paragraphs>
  <Slides>125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6" baseType="lpstr">
      <vt:lpstr>Office Theme</vt:lpstr>
      <vt:lpstr>Vacinas</vt:lpstr>
      <vt:lpstr>Bibliografia</vt:lpstr>
      <vt:lpstr>Slide 3</vt:lpstr>
      <vt:lpstr>Edward Jenner vaccinia – vaccinae – da vaca Vaccination (vacação)</vt:lpstr>
      <vt:lpstr>Slide 5</vt:lpstr>
      <vt:lpstr>Jesty</vt:lpstr>
      <vt:lpstr>Como funciona a vacina?</vt:lpstr>
      <vt:lpstr>Qual a função da vacina</vt:lpstr>
      <vt:lpstr>Duas perguntas</vt:lpstr>
      <vt:lpstr>Os mecanismos de ação das vacinas são diferentes, variando segundo seus componentes antigênicos, que se apresentam sob a forma de:</vt:lpstr>
      <vt:lpstr>Composição geral das vacinas</vt:lpstr>
      <vt:lpstr>Excipientes e meios</vt:lpstr>
      <vt:lpstr>Slide 13</vt:lpstr>
      <vt:lpstr>Slide 14</vt:lpstr>
      <vt:lpstr>BCG – contra tuberculose – ao nascer</vt:lpstr>
      <vt:lpstr>Tuberculose – dose única ao nascer</vt:lpstr>
      <vt:lpstr>Excipiente da BCG</vt:lpstr>
      <vt:lpstr>Hepatite B – ao nascer 1a. dose monovalente</vt:lpstr>
      <vt:lpstr>Slide 19</vt:lpstr>
      <vt:lpstr>Hepatite B – viral – ao nascer</vt:lpstr>
      <vt:lpstr>Slide 21</vt:lpstr>
      <vt:lpstr>todas as crianças devem receber a primeira dose da vacina contra a hepatite B no nascimento e devem completar a série de três vacinas até os seis meses</vt:lpstr>
      <vt:lpstr>E, se eu não tomar a vacina, e me contaminar?</vt:lpstr>
      <vt:lpstr>Aos 2 meses – 1a. dose</vt:lpstr>
      <vt:lpstr>DTP - 2, 4, 6 e 15 meses!</vt:lpstr>
      <vt:lpstr>Eventos adversos</vt:lpstr>
      <vt:lpstr>Encefalopatia </vt:lpstr>
      <vt:lpstr>Difteria dois, quatro, seis e quinze  meses</vt:lpstr>
      <vt:lpstr>Slide 29</vt:lpstr>
      <vt:lpstr>Tétano – bacteriana</vt:lpstr>
      <vt:lpstr>Slide 31</vt:lpstr>
      <vt:lpstr>Coqueluche – bacteriana</vt:lpstr>
      <vt:lpstr>Slide 33</vt:lpstr>
      <vt:lpstr>Influenza – bacteriana – vacina Hib </vt:lpstr>
      <vt:lpstr>Slide 35</vt:lpstr>
      <vt:lpstr>Poliomielite</vt:lpstr>
      <vt:lpstr>Slide 37</vt:lpstr>
      <vt:lpstr>Slide 38</vt:lpstr>
      <vt:lpstr>Pneumonia – bacteriana – vacina pneumocócica </vt:lpstr>
      <vt:lpstr>Rotavírus </vt:lpstr>
      <vt:lpstr>Alguns excipientes contidos nas vacinas</vt:lpstr>
      <vt:lpstr>Slide 42</vt:lpstr>
      <vt:lpstr>Slide 43</vt:lpstr>
      <vt:lpstr>Quanto alumínio?</vt:lpstr>
      <vt:lpstr>Tríplice viral – 12 meses</vt:lpstr>
      <vt:lpstr>MMR – caxumba, sarampo e rubéola três vírus vivos</vt:lpstr>
      <vt:lpstr>Aos 15 meses – 7 vacinas de uma vez</vt:lpstr>
      <vt:lpstr>Polio: paralisia em menos de 1%</vt:lpstr>
      <vt:lpstr>Eventos adversos da SCR</vt:lpstr>
      <vt:lpstr>Sarampo - vírus</vt:lpstr>
      <vt:lpstr>Slide 51</vt:lpstr>
      <vt:lpstr>Caxumba – parotidite – papeira - vírus</vt:lpstr>
      <vt:lpstr>Rubéola - vírus</vt:lpstr>
      <vt:lpstr>Slide 54</vt:lpstr>
      <vt:lpstr>Slide 55</vt:lpstr>
      <vt:lpstr>Vacina meningocócica C – 3 e 5 meses</vt:lpstr>
      <vt:lpstr>Slide 57</vt:lpstr>
      <vt:lpstr>Meningocócica </vt:lpstr>
      <vt:lpstr>Slide 59</vt:lpstr>
      <vt:lpstr>Alumínio pode ser tóxico ao sistema nervoso central e aos ossos</vt:lpstr>
      <vt:lpstr>Slide 61</vt:lpstr>
      <vt:lpstr>Slide 62</vt:lpstr>
      <vt:lpstr>Slide 63</vt:lpstr>
      <vt:lpstr>Slide 64</vt:lpstr>
      <vt:lpstr>Eventos adversos</vt:lpstr>
      <vt:lpstr>Eventos adversos pós-vacina contra a difteria, coqueluche e tétano e fatores associados à sua gravidade</vt:lpstr>
      <vt:lpstr>RESULTADOS</vt:lpstr>
      <vt:lpstr>Slide 68</vt:lpstr>
      <vt:lpstr>Prevalência e fatores associados à ocorrência de eventos adversos pós-vacinação em crianças </vt:lpstr>
      <vt:lpstr>Slide 70</vt:lpstr>
      <vt:lpstr>Slide 71</vt:lpstr>
      <vt:lpstr>Slide 72</vt:lpstr>
      <vt:lpstr>Slide 73</vt:lpstr>
      <vt:lpstr>Slide 74</vt:lpstr>
      <vt:lpstr>Slide 75</vt:lpstr>
      <vt:lpstr>Conclusão do estudo</vt:lpstr>
      <vt:lpstr>Slide 77</vt:lpstr>
      <vt:lpstr>CRF-RS: Vacinas e Autismo: Vacinar ou não vacinar?</vt:lpstr>
      <vt:lpstr>Slide 79</vt:lpstr>
      <vt:lpstr>Slide 80</vt:lpstr>
      <vt:lpstr>Slide 81</vt:lpstr>
      <vt:lpstr>A hipótese do Timerosal</vt:lpstr>
      <vt:lpstr>Slide 83</vt:lpstr>
      <vt:lpstr>IMUNIDADE PASSIVA </vt:lpstr>
      <vt:lpstr>Slide 85</vt:lpstr>
      <vt:lpstr>Slide 86</vt:lpstr>
      <vt:lpstr>Hepatite A - vírus</vt:lpstr>
      <vt:lpstr>Varicela – vírus </vt:lpstr>
      <vt:lpstr>Slide 89</vt:lpstr>
      <vt:lpstr>Influenza - vírus</vt:lpstr>
      <vt:lpstr>HPV – papiloma vírus humano</vt:lpstr>
      <vt:lpstr>Slide 92</vt:lpstr>
      <vt:lpstr>Raiva humana - vírus</vt:lpstr>
      <vt:lpstr>Vacinar X Imunizar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VACINAS DISPONÍVEIS NA REDE PÚBLICA – CALENDÁRIO DO ADOLESCENTE – 11 A 19 ANOS</vt:lpstr>
      <vt:lpstr>Slide 112</vt:lpstr>
      <vt:lpstr>Sarampo</vt:lpstr>
      <vt:lpstr>Slide 114</vt:lpstr>
      <vt:lpstr>A evolução na quantidade</vt:lpstr>
      <vt:lpstr>Questionamento </vt:lpstr>
      <vt:lpstr>Vacinação e autismo nas mídias</vt:lpstr>
      <vt:lpstr>Slide 118</vt:lpstr>
      <vt:lpstr>Slide 119</vt:lpstr>
      <vt:lpstr>Slide 120</vt:lpstr>
      <vt:lpstr>Alumínio</vt:lpstr>
      <vt:lpstr>É válido vacinar?</vt:lpstr>
      <vt:lpstr>Síndrome de morte súbita em bebês</vt:lpstr>
      <vt:lpstr>Sarampo não é mortal</vt:lpstr>
      <vt:lpstr>Octovalente - para bebês de 2, 4 e 6 meses de idade – essa combinação nunca foi testada antes.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Maria</dc:creator>
  <cp:lastModifiedBy>Anna Maria</cp:lastModifiedBy>
  <cp:revision>51</cp:revision>
  <dcterms:created xsi:type="dcterms:W3CDTF">2017-10-12T19:57:05Z</dcterms:created>
  <dcterms:modified xsi:type="dcterms:W3CDTF">2017-11-07T14:39:38Z</dcterms:modified>
</cp:coreProperties>
</file>