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2"/>
  </p:sldMasterIdLst>
  <p:notesMasterIdLst>
    <p:notesMasterId r:id="rId47"/>
  </p:notesMasterIdLst>
  <p:sldIdLst>
    <p:sldId id="319" r:id="rId3"/>
    <p:sldId id="336" r:id="rId4"/>
    <p:sldId id="320" r:id="rId5"/>
    <p:sldId id="260" r:id="rId6"/>
    <p:sldId id="262" r:id="rId7"/>
    <p:sldId id="268" r:id="rId8"/>
    <p:sldId id="335" r:id="rId9"/>
    <p:sldId id="282" r:id="rId10"/>
    <p:sldId id="285" r:id="rId11"/>
    <p:sldId id="303" r:id="rId12"/>
    <p:sldId id="305" r:id="rId13"/>
    <p:sldId id="307" r:id="rId14"/>
    <p:sldId id="317" r:id="rId15"/>
    <p:sldId id="341" r:id="rId16"/>
    <p:sldId id="342" r:id="rId17"/>
    <p:sldId id="318" r:id="rId18"/>
    <p:sldId id="288" r:id="rId19"/>
    <p:sldId id="289" r:id="rId20"/>
    <p:sldId id="290" r:id="rId21"/>
    <p:sldId id="291" r:id="rId22"/>
    <p:sldId id="292" r:id="rId23"/>
    <p:sldId id="294" r:id="rId24"/>
    <p:sldId id="296" r:id="rId25"/>
    <p:sldId id="299" r:id="rId26"/>
    <p:sldId id="343" r:id="rId27"/>
    <p:sldId id="344" r:id="rId28"/>
    <p:sldId id="345" r:id="rId29"/>
    <p:sldId id="322" r:id="rId30"/>
    <p:sldId id="340" r:id="rId31"/>
    <p:sldId id="337" r:id="rId32"/>
    <p:sldId id="346" r:id="rId33"/>
    <p:sldId id="330" r:id="rId34"/>
    <p:sldId id="324" r:id="rId35"/>
    <p:sldId id="329" r:id="rId36"/>
    <p:sldId id="338" r:id="rId37"/>
    <p:sldId id="331" r:id="rId38"/>
    <p:sldId id="323" r:id="rId39"/>
    <p:sldId id="325" r:id="rId40"/>
    <p:sldId id="326" r:id="rId41"/>
    <p:sldId id="332" r:id="rId42"/>
    <p:sldId id="333" r:id="rId43"/>
    <p:sldId id="334" r:id="rId44"/>
    <p:sldId id="339" r:id="rId45"/>
    <p:sldId id="327"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ill Sans MT" pitchFamily="34" charset="0"/>
        <a:ea typeface="+mn-ea"/>
        <a:cs typeface="Arial" charset="0"/>
      </a:defRPr>
    </a:lvl1pPr>
    <a:lvl2pPr marL="457200" algn="l" rtl="0" fontAlgn="base">
      <a:spcBef>
        <a:spcPct val="0"/>
      </a:spcBef>
      <a:spcAft>
        <a:spcPct val="0"/>
      </a:spcAft>
      <a:defRPr kern="1200">
        <a:solidFill>
          <a:schemeClr val="tx1"/>
        </a:solidFill>
        <a:latin typeface="Gill Sans MT" pitchFamily="34" charset="0"/>
        <a:ea typeface="+mn-ea"/>
        <a:cs typeface="Arial" charset="0"/>
      </a:defRPr>
    </a:lvl2pPr>
    <a:lvl3pPr marL="914400" algn="l" rtl="0" fontAlgn="base">
      <a:spcBef>
        <a:spcPct val="0"/>
      </a:spcBef>
      <a:spcAft>
        <a:spcPct val="0"/>
      </a:spcAft>
      <a:defRPr kern="1200">
        <a:solidFill>
          <a:schemeClr val="tx1"/>
        </a:solidFill>
        <a:latin typeface="Gill Sans MT" pitchFamily="34" charset="0"/>
        <a:ea typeface="+mn-ea"/>
        <a:cs typeface="Arial" charset="0"/>
      </a:defRPr>
    </a:lvl3pPr>
    <a:lvl4pPr marL="1371600" algn="l" rtl="0" fontAlgn="base">
      <a:spcBef>
        <a:spcPct val="0"/>
      </a:spcBef>
      <a:spcAft>
        <a:spcPct val="0"/>
      </a:spcAft>
      <a:defRPr kern="1200">
        <a:solidFill>
          <a:schemeClr val="tx1"/>
        </a:solidFill>
        <a:latin typeface="Gill Sans MT" pitchFamily="34" charset="0"/>
        <a:ea typeface="+mn-ea"/>
        <a:cs typeface="Arial" charset="0"/>
      </a:defRPr>
    </a:lvl4pPr>
    <a:lvl5pPr marL="1828800" algn="l" rtl="0" fontAlgn="base">
      <a:spcBef>
        <a:spcPct val="0"/>
      </a:spcBef>
      <a:spcAft>
        <a:spcPct val="0"/>
      </a:spcAft>
      <a:defRPr kern="1200">
        <a:solidFill>
          <a:schemeClr val="tx1"/>
        </a:solidFill>
        <a:latin typeface="Gill Sans MT" pitchFamily="34" charset="0"/>
        <a:ea typeface="+mn-ea"/>
        <a:cs typeface="Arial" charset="0"/>
      </a:defRPr>
    </a:lvl5pPr>
    <a:lvl6pPr marL="2286000" algn="l" defTabSz="914400" rtl="0" eaLnBrk="1" latinLnBrk="0" hangingPunct="1">
      <a:defRPr kern="1200">
        <a:solidFill>
          <a:schemeClr val="tx1"/>
        </a:solidFill>
        <a:latin typeface="Gill Sans MT" pitchFamily="34" charset="0"/>
        <a:ea typeface="+mn-ea"/>
        <a:cs typeface="Arial" charset="0"/>
      </a:defRPr>
    </a:lvl6pPr>
    <a:lvl7pPr marL="2743200" algn="l" defTabSz="914400" rtl="0" eaLnBrk="1" latinLnBrk="0" hangingPunct="1">
      <a:defRPr kern="1200">
        <a:solidFill>
          <a:schemeClr val="tx1"/>
        </a:solidFill>
        <a:latin typeface="Gill Sans MT" pitchFamily="34" charset="0"/>
        <a:ea typeface="+mn-ea"/>
        <a:cs typeface="Arial" charset="0"/>
      </a:defRPr>
    </a:lvl7pPr>
    <a:lvl8pPr marL="3200400" algn="l" defTabSz="914400" rtl="0" eaLnBrk="1" latinLnBrk="0" hangingPunct="1">
      <a:defRPr kern="1200">
        <a:solidFill>
          <a:schemeClr val="tx1"/>
        </a:solidFill>
        <a:latin typeface="Gill Sans MT" pitchFamily="34" charset="0"/>
        <a:ea typeface="+mn-ea"/>
        <a:cs typeface="Arial" charset="0"/>
      </a:defRPr>
    </a:lvl8pPr>
    <a:lvl9pPr marL="3657600" algn="l" defTabSz="914400" rtl="0" eaLnBrk="1" latinLnBrk="0" hangingPunct="1">
      <a:defRPr kern="1200">
        <a:solidFill>
          <a:schemeClr val="tx1"/>
        </a:solidFill>
        <a:latin typeface="Gill Sans MT"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2400"/>
    <a:srgbClr val="6633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74" autoAdjust="0"/>
    <p:restoredTop sz="94699" autoAdjust="0"/>
  </p:normalViewPr>
  <p:slideViewPr>
    <p:cSldViewPr>
      <p:cViewPr varScale="1">
        <p:scale>
          <a:sx n="87" d="100"/>
          <a:sy n="87" d="100"/>
        </p:scale>
        <p:origin x="-39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8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03E3F5-013E-4863-8A79-0AAF8DB0FA7A}" type="datetimeFigureOut">
              <a:rPr lang="pt-PT" smtClean="0"/>
              <a:pPr/>
              <a:t>12-04-2018</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1A22C-90A6-4FAD-9F94-96C7779D9A17}" type="slidenum">
              <a:rPr lang="pt-PT" smtClean="0"/>
              <a:pPr/>
              <a:t>‹#›</a:t>
            </a:fld>
            <a:endParaRPr lang="pt-PT"/>
          </a:p>
        </p:txBody>
      </p:sp>
    </p:spTree>
    <p:extLst>
      <p:ext uri="{BB962C8B-B14F-4D97-AF65-F5344CB8AC3E}">
        <p14:creationId xmlns:p14="http://schemas.microsoft.com/office/powerpoint/2010/main" val="3924945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528E0AC6-9DBC-44F9-B2EC-6179490914A4}" type="datetimeFigureOut">
              <a:rPr lang="en-US"/>
              <a:pPr>
                <a:defRPr/>
              </a:pPr>
              <a:t>4/12/2018</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D9FF4BEC-B924-48B9-AAA3-656DCEEADB9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30F7D048-AF86-46C0-B205-3748C2F31686}" type="datetimeFigureOut">
              <a:rPr lang="en-US"/>
              <a:pPr>
                <a:defRPr/>
              </a:pPr>
              <a:t>4/12/2018</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88227AA6-2C0B-4122-8CEC-FF8A6D03A6C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9253E4D4-A196-4535-A6A1-06030C7E09E4}" type="datetimeFigureOut">
              <a:rPr lang="en-US"/>
              <a:pPr>
                <a:defRPr/>
              </a:pPr>
              <a:t>4/12/2018</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319579F1-A8B6-4424-93CD-30A7FF7062F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05954ECD-11BB-466A-96F9-DB0B4999F3DF}" type="datetimeFigureOut">
              <a:rPr lang="en-US"/>
              <a:pPr>
                <a:defRPr/>
              </a:pPr>
              <a:t>4/12/2018</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B3B1E585-41E3-409E-A511-A1147BAF410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2"/>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13"/>
          <p:cNvSpPr>
            <a:spLocks noChangeArrowheads="1"/>
          </p:cNvSpPr>
          <p:nvPr/>
        </p:nvSpPr>
        <p:spPr bwMode="invGray">
          <a:xfrm>
            <a:off x="2286000" y="0"/>
            <a:ext cx="76200" cy="6858000"/>
          </a:xfrm>
          <a:prstGeom prst="rect">
            <a:avLst/>
          </a:prstGeom>
          <a:solidFill>
            <a:schemeClr val="bg1"/>
          </a:solidFill>
          <a:ln w="25400" cap="rnd" algn="ctr">
            <a:noFill/>
            <a:miter lim="800000"/>
            <a:headEnd/>
            <a:tailEnd/>
          </a:ln>
          <a:effectLst>
            <a:outerShdw dist="38000" dir="10800000" algn="tl" rotWithShape="0">
              <a:srgbClr val="706B5F">
                <a:alpha val="25000"/>
              </a:srgbClr>
            </a:outerShdw>
          </a:effectLst>
        </p:spPr>
        <p:txBody>
          <a:bodyPr anchor="ctr"/>
          <a:lstStyle>
            <a:extLst/>
          </a:lstStyle>
          <a:p>
            <a:pPr algn="ctr" fontAlgn="auto">
              <a:spcBef>
                <a:spcPts val="0"/>
              </a:spcBef>
              <a:spcAft>
                <a:spcPts val="0"/>
              </a:spcAft>
              <a:defRPr/>
            </a:pPr>
            <a:endParaRPr lang="en-US">
              <a:solidFill>
                <a:schemeClr val="lt1"/>
              </a:solidFill>
              <a:latin typeface="+mn-lt"/>
              <a:cs typeface="+mn-cs"/>
            </a:endParaRPr>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39BBC472-BE1E-4538-8E5C-467CA39D7283}" type="datetimeFigureOut">
              <a:rPr lang="en-US"/>
              <a:pPr>
                <a:defRPr/>
              </a:pPr>
              <a:t>4/12/2018</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143E00D4-3F86-4D2D-9AEC-DE2DA699AEA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854B4CF1-7F46-4B3E-A67D-26C6408186F2}" type="datetimeFigureOut">
              <a:rPr lang="en-US"/>
              <a:pPr>
                <a:defRPr/>
              </a:pPr>
              <a:t>4/12/2018</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34EFC344-A733-4327-AF06-ABA00201C4D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B1086452-E887-4B6B-8351-07AAC7E66A6F}" type="datetimeFigureOut">
              <a:rPr lang="en-US"/>
              <a:pPr>
                <a:defRPr/>
              </a:pPr>
              <a:t>4/12/2018</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6865E51F-A36C-458F-AB7F-14313F3C566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4CB84AD1-D3AF-48B6-A7D3-D24D00496727}" type="datetimeFigureOut">
              <a:rPr lang="en-US"/>
              <a:pPr>
                <a:defRPr/>
              </a:pPr>
              <a:t>4/12/2018</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6CEE66B2-DB49-41FE-A8ED-9A90B9DC5B5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tangle 13"/>
          <p:cNvSpPr>
            <a:spLocks noChangeArrowheads="1"/>
          </p:cNvSpPr>
          <p:nvPr/>
        </p:nvSpPr>
        <p:spPr bwMode="invGray">
          <a:xfrm>
            <a:off x="1014413" y="0"/>
            <a:ext cx="73025" cy="6858000"/>
          </a:xfrm>
          <a:prstGeom prst="rect">
            <a:avLst/>
          </a:prstGeom>
          <a:solidFill>
            <a:schemeClr val="bg1"/>
          </a:solidFill>
          <a:ln w="25400" cap="rnd" algn="ctr">
            <a:noFill/>
            <a:miter lim="800000"/>
            <a:headEnd/>
            <a:tailEnd/>
          </a:ln>
          <a:effectLst>
            <a:outerShdw dist="38000" dir="10800000" algn="tl" rotWithShape="0">
              <a:srgbClr val="706B5F">
                <a:alpha val="25000"/>
              </a:srgbClr>
            </a:outerShdw>
          </a:effectLst>
        </p:spPr>
        <p:txBody>
          <a:bodyPr anchor="ctr"/>
          <a:lstStyle>
            <a:extLst/>
          </a:lstStyle>
          <a:p>
            <a:pPr algn="ctr" fontAlgn="auto">
              <a:spcBef>
                <a:spcPts val="0"/>
              </a:spcBef>
              <a:spcAft>
                <a:spcPts val="0"/>
              </a:spcAft>
              <a:defRPr/>
            </a:pPr>
            <a:endParaRPr lang="en-US">
              <a:solidFill>
                <a:schemeClr val="lt1"/>
              </a:solidFill>
              <a:latin typeface="+mn-lt"/>
              <a:cs typeface="+mn-cs"/>
            </a:endParaRPr>
          </a:p>
        </p:txBody>
      </p:sp>
      <p:sp>
        <p:nvSpPr>
          <p:cNvPr id="4" name="Date Placeholder 1"/>
          <p:cNvSpPr>
            <a:spLocks noGrp="1"/>
          </p:cNvSpPr>
          <p:nvPr>
            <p:ph type="dt" sz="half" idx="10"/>
          </p:nvPr>
        </p:nvSpPr>
        <p:spPr/>
        <p:txBody>
          <a:bodyPr/>
          <a:lstStyle>
            <a:lvl1pPr>
              <a:defRPr/>
            </a:lvl1pPr>
            <a:extLst/>
          </a:lstStyle>
          <a:p>
            <a:pPr>
              <a:defRPr/>
            </a:pPr>
            <a:fld id="{327DABCF-A056-41F2-8CCB-F1A2CE7DEF4A}" type="datetimeFigureOut">
              <a:rPr lang="en-US"/>
              <a:pPr>
                <a:defRPr/>
              </a:pPr>
              <a:t>4/12/2018</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2DC55964-6068-4D96-903A-E7CF9535BA2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F6802767-C501-40A7-8D9F-142252C41690}" type="datetimeFigureOut">
              <a:rPr lang="en-US"/>
              <a:pPr>
                <a:defRPr/>
              </a:pPr>
              <a:t>4/12/2018</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39B6C4E5-3FEE-4BA9-89E4-AA2394457B0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12"/>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owchart: Process 13"/>
          <p:cNvSpPr>
            <a:spLocks noChangeArrowheads="1"/>
          </p:cNvSpPr>
          <p:nvPr/>
        </p:nvSpPr>
        <p:spPr bwMode="auto">
          <a:xfrm rot="19468671">
            <a:off x="396875" y="954088"/>
            <a:ext cx="685800" cy="204787"/>
          </a:xfrm>
          <a:prstGeom prst="flowChartProcess">
            <a:avLst/>
          </a:prstGeom>
          <a:solidFill>
            <a:srgbClr val="FBFBFB">
              <a:alpha val="45097"/>
            </a:srgbClr>
          </a:solidFill>
          <a:ln w="6350" cap="rnd" algn="ctr">
            <a:solidFill>
              <a:srgbClr val="FFFFFF"/>
            </a:solidFill>
            <a:miter lim="800000"/>
            <a:headEnd/>
            <a:tailEnd/>
          </a:ln>
          <a:effectLst>
            <a:outerShdw dist="25400" dir="3299947" sx="96001" sy="96001" algn="tl" rotWithShape="0">
              <a:srgbClr val="EBDAB1">
                <a:alpha val="39999"/>
              </a:srgbClr>
            </a:outerShdw>
          </a:effectLst>
        </p:spPr>
        <p:txBody>
          <a:bodyPr anchor="ctr"/>
          <a:lstStyle>
            <a:extLst/>
          </a:lstStyle>
          <a:p>
            <a:pPr algn="ctr" fontAlgn="auto">
              <a:spcBef>
                <a:spcPts val="0"/>
              </a:spcBef>
              <a:spcAft>
                <a:spcPts val="0"/>
              </a:spcAft>
              <a:defRPr/>
            </a:pPr>
            <a:endParaRPr lang="en-US">
              <a:solidFill>
                <a:schemeClr val="lt1"/>
              </a:solidFill>
              <a:latin typeface="+mn-lt"/>
              <a:cs typeface="+mn-cs"/>
            </a:endParaRPr>
          </a:p>
        </p:txBody>
      </p:sp>
      <p:sp>
        <p:nvSpPr>
          <p:cNvPr id="7" name="Flowchart: Process 15"/>
          <p:cNvSpPr>
            <a:spLocks noChangeArrowheads="1"/>
          </p:cNvSpPr>
          <p:nvPr/>
        </p:nvSpPr>
        <p:spPr bwMode="auto">
          <a:xfrm rot="2103354" flipH="1">
            <a:off x="5003800" y="936625"/>
            <a:ext cx="649288" cy="204788"/>
          </a:xfrm>
          <a:prstGeom prst="flowChartProcess">
            <a:avLst/>
          </a:prstGeom>
          <a:solidFill>
            <a:srgbClr val="FBFBFB">
              <a:alpha val="45097"/>
            </a:srgbClr>
          </a:solidFill>
          <a:ln w="6350" cap="rnd" algn="ctr">
            <a:solidFill>
              <a:srgbClr val="FFFFFF"/>
            </a:solidFill>
            <a:miter lim="800000"/>
            <a:headEnd/>
            <a:tailEnd/>
          </a:ln>
          <a:effectLst>
            <a:outerShdw dist="25400" dir="3299947" sx="96001" sy="96001" algn="tl" rotWithShape="0">
              <a:schemeClr val="bg2">
                <a:alpha val="20000"/>
              </a:schemeClr>
            </a:outerShdw>
          </a:effectLst>
        </p:spPr>
        <p:txBody>
          <a:bodyPr anchor="ctr"/>
          <a:lstStyle>
            <a:extLst/>
          </a:lstStyle>
          <a:p>
            <a:pPr algn="ctr" fontAlgn="auto">
              <a:spcBef>
                <a:spcPts val="0"/>
              </a:spcBef>
              <a:spcAft>
                <a:spcPts val="0"/>
              </a:spcAft>
              <a:defRPr/>
            </a:pPr>
            <a:endParaRPr lang="en-US" dirty="0">
              <a:solidFill>
                <a:schemeClr val="lt1"/>
              </a:solidFill>
              <a:latin typeface="+mn-lt"/>
              <a:cs typeface="+mn-cs"/>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7BA06157-C83B-4098-94A8-E58C6B55CC12}" type="datetimeFigureOut">
              <a:rPr lang="en-US"/>
              <a:pPr>
                <a:defRPr/>
              </a:pPr>
              <a:t>4/12/2018</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2F9F0EC2-DAAE-401E-A85C-9D8E4AA45FC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a:spLocks noChangeArrowheads="1"/>
          </p:cNvSpPr>
          <p:nvPr/>
        </p:nvSpPr>
        <p:spPr bwMode="auto">
          <a:xfrm>
            <a:off x="168275" y="20638"/>
            <a:ext cx="1703388" cy="1703387"/>
          </a:xfrm>
          <a:prstGeom prst="ellipse">
            <a:avLst/>
          </a:prstGeom>
          <a:noFill/>
          <a:ln w="27305" cap="rnd" algn="ctr">
            <a:solidFill>
              <a:srgbClr val="FFF6DB"/>
            </a:solidFill>
            <a:round/>
            <a:headEnd/>
            <a:tailEnd/>
          </a:ln>
          <a:effectLst>
            <a:outerShdw dist="25400" dir="5400000" algn="tl" rotWithShape="0">
              <a:srgbClr val="AFA58D">
                <a:alpha val="84999"/>
              </a:srgbClr>
            </a:outerShdw>
          </a:effectLst>
        </p:spPr>
        <p:txBody>
          <a:bodyPr anchor="ctr"/>
          <a:lstStyle>
            <a:extLst/>
          </a:lstStyle>
          <a:p>
            <a:pPr algn="ctr" fontAlgn="auto">
              <a:spcBef>
                <a:spcPts val="0"/>
              </a:spcBef>
              <a:spcAft>
                <a:spcPts val="0"/>
              </a:spcAft>
              <a:defRPr/>
            </a:pPr>
            <a:endParaRPr lang="en-US">
              <a:solidFill>
                <a:schemeClr val="lt1"/>
              </a:solidFill>
              <a:latin typeface="+mn-lt"/>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14AE2D80-1ABA-4A5F-ADDD-49D4CEE13544}" type="datetimeFigureOut">
              <a:rPr lang="en-US"/>
              <a:pPr>
                <a:defRPr/>
              </a:pPr>
              <a:t>4/12/2018</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fld id="{847EE7BA-C441-431C-AF31-9F6C89D02AE0}" type="slidenum">
              <a:rPr lang="en-US"/>
              <a:pPr>
                <a:defRPr/>
              </a:pPr>
              <a:t>‹#›</a:t>
            </a:fld>
            <a:endParaRPr lang="en-US"/>
          </a:p>
        </p:txBody>
      </p:sp>
      <p:sp>
        <p:nvSpPr>
          <p:cNvPr id="15" name="Rectangle 14"/>
          <p:cNvSpPr>
            <a:spLocks noChangeArrowheads="1"/>
          </p:cNvSpPr>
          <p:nvPr/>
        </p:nvSpPr>
        <p:spPr bwMode="invGray">
          <a:xfrm>
            <a:off x="1014413" y="0"/>
            <a:ext cx="73025" cy="6858000"/>
          </a:xfrm>
          <a:prstGeom prst="rect">
            <a:avLst/>
          </a:prstGeom>
          <a:solidFill>
            <a:schemeClr val="bg1"/>
          </a:solidFill>
          <a:ln w="25400" cap="rnd" algn="ctr">
            <a:noFill/>
            <a:miter lim="800000"/>
            <a:headEnd/>
            <a:tailEnd/>
          </a:ln>
          <a:effectLst>
            <a:outerShdw dist="38000" dir="10800000" algn="tl" rotWithShape="0">
              <a:srgbClr val="706B5F">
                <a:alpha val="25000"/>
              </a:srgbClr>
            </a:outerShdw>
          </a:effectLst>
        </p:spPr>
        <p:txBody>
          <a:bodyPr anchor="ctr"/>
          <a:lstStyle>
            <a:extLst/>
          </a:lstStyle>
          <a:p>
            <a:pPr algn="ctr" fontAlgn="auto">
              <a:spcBef>
                <a:spcPts val="0"/>
              </a:spcBef>
              <a:spcAft>
                <a:spcPts val="0"/>
              </a:spcAft>
              <a:defRPr/>
            </a:pPr>
            <a:endParaRPr lang="en-US">
              <a:solidFill>
                <a:schemeClr val="lt1"/>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3913" r:id="rId1"/>
    <p:sldLayoutId id="2147483908" r:id="rId2"/>
    <p:sldLayoutId id="2147483914" r:id="rId3"/>
    <p:sldLayoutId id="2147483909" r:id="rId4"/>
    <p:sldLayoutId id="2147483915" r:id="rId5"/>
    <p:sldLayoutId id="2147483910" r:id="rId6"/>
    <p:sldLayoutId id="2147483916" r:id="rId7"/>
    <p:sldLayoutId id="2147483917" r:id="rId8"/>
    <p:sldLayoutId id="2147483918" r:id="rId9"/>
    <p:sldLayoutId id="2147483911" r:id="rId10"/>
    <p:sldLayoutId id="2147483912"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Marcador de Posição de Conteúdo 2"/>
          <p:cNvSpPr>
            <a:spLocks noGrp="1"/>
          </p:cNvSpPr>
          <p:nvPr>
            <p:ph idx="1"/>
          </p:nvPr>
        </p:nvSpPr>
        <p:spPr>
          <a:xfrm>
            <a:off x="755576" y="476672"/>
            <a:ext cx="8178874" cy="1523568"/>
          </a:xfrm>
        </p:spPr>
        <p:txBody>
          <a:bodyPr/>
          <a:lstStyle/>
          <a:p>
            <a:pPr algn="ctr">
              <a:buNone/>
            </a:pPr>
            <a:r>
              <a:rPr lang="pt-PT" b="1" cap="all" dirty="0" smtClean="0">
                <a:solidFill>
                  <a:srgbClr val="663300"/>
                </a:solidFill>
                <a:latin typeface="Arial Narrow" pitchFamily="34" charset="0"/>
              </a:rPr>
              <a:t>As tuas vestes e não as minhas</a:t>
            </a:r>
          </a:p>
        </p:txBody>
      </p:sp>
      <p:pic>
        <p:nvPicPr>
          <p:cNvPr id="4" name="Imagem 3" descr="vestes.jpg"/>
          <p:cNvPicPr>
            <a:picLocks noChangeAspect="1"/>
          </p:cNvPicPr>
          <p:nvPr/>
        </p:nvPicPr>
        <p:blipFill>
          <a:blip r:embed="rId2"/>
          <a:stretch>
            <a:fillRect/>
          </a:stretch>
        </p:blipFill>
        <p:spPr>
          <a:xfrm>
            <a:off x="1435126" y="1628800"/>
            <a:ext cx="7241330" cy="48245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movingtowardmodesty.com/images/first.jpg"/>
          <p:cNvPicPr/>
          <p:nvPr/>
        </p:nvPicPr>
        <p:blipFill>
          <a:blip r:embed="rId2" cstate="print"/>
          <a:srcRect/>
          <a:stretch>
            <a:fillRect/>
          </a:stretch>
        </p:blipFill>
        <p:spPr bwMode="auto">
          <a:xfrm>
            <a:off x="1115616" y="188640"/>
            <a:ext cx="2520280" cy="59766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p:cNvSpPr/>
          <p:nvPr/>
        </p:nvSpPr>
        <p:spPr>
          <a:xfrm>
            <a:off x="3851920" y="1531063"/>
            <a:ext cx="4572000" cy="3785652"/>
          </a:xfrm>
          <a:prstGeom prst="rect">
            <a:avLst/>
          </a:prstGeom>
        </p:spPr>
        <p:txBody>
          <a:bodyPr>
            <a:spAutoFit/>
          </a:bodyPr>
          <a:lstStyle/>
          <a:p>
            <a:pPr marL="365760" indent="-283464" algn="just" eaLnBrk="1" fontAlgn="auto" hangingPunct="1">
              <a:spcAft>
                <a:spcPts val="0"/>
              </a:spcAft>
              <a:buFont typeface="Wingdings 2"/>
              <a:buNone/>
              <a:defRPr/>
            </a:pPr>
            <a:r>
              <a:rPr lang="pt-BR" sz="2400" u="sng" dirty="0">
                <a:solidFill>
                  <a:srgbClr val="663300"/>
                </a:solidFill>
                <a:latin typeface="Arial Narrow" pitchFamily="34" charset="0"/>
              </a:rPr>
              <a:t>O primeiro </a:t>
            </a:r>
            <a:r>
              <a:rPr lang="pt-BR" sz="2400" dirty="0">
                <a:solidFill>
                  <a:srgbClr val="663300"/>
                </a:solidFill>
                <a:latin typeface="Arial Narrow" pitchFamily="34" charset="0"/>
              </a:rPr>
              <a:t>era do comprimento segundo a moda, sobrecarregando os membros, impedindo o passo, varrendo a rua e juntando a sujeira; do qual declarei plenamente os maus resultados. Essa classe, serva da moda, parecia fraca e doentia</a:t>
            </a:r>
            <a:r>
              <a:rPr lang="en-US" sz="2400" dirty="0">
                <a:solidFill>
                  <a:srgbClr val="663300"/>
                </a:solidFill>
                <a:latin typeface="Arial Narrow" pitchFamily="34" charset="0"/>
              </a:rPr>
              <a:t>. </a:t>
            </a:r>
          </a:p>
          <a:p>
            <a:pPr marL="82296" indent="0" eaLnBrk="1" fontAlgn="auto" hangingPunct="1">
              <a:spcAft>
                <a:spcPts val="0"/>
              </a:spcAft>
              <a:buFont typeface="Wingdings 2"/>
              <a:buNone/>
              <a:defRPr/>
            </a:pPr>
            <a:endParaRPr lang="en-US" sz="2400" dirty="0" smtClean="0">
              <a:solidFill>
                <a:srgbClr val="663300"/>
              </a:solidFill>
              <a:latin typeface="Arial Narrow" pitchFamily="34" charset="0"/>
            </a:endParaRPr>
          </a:p>
          <a:p>
            <a:pPr marL="82296" indent="0" eaLnBrk="1" fontAlgn="auto" hangingPunct="1">
              <a:spcAft>
                <a:spcPts val="0"/>
              </a:spcAft>
              <a:buFont typeface="Wingdings 2"/>
              <a:buNone/>
              <a:defRPr/>
            </a:pPr>
            <a:r>
              <a:rPr lang="en-US" sz="2400" dirty="0" err="1" smtClean="0">
                <a:solidFill>
                  <a:schemeClr val="tx2">
                    <a:satMod val="130000"/>
                  </a:schemeClr>
                </a:solidFill>
                <a:latin typeface="Arial Narrow" pitchFamily="34" charset="0"/>
              </a:rPr>
              <a:t>Mensagens</a:t>
            </a:r>
            <a:r>
              <a:rPr lang="en-US" sz="2400" dirty="0" smtClean="0">
                <a:solidFill>
                  <a:schemeClr val="tx2">
                    <a:satMod val="130000"/>
                  </a:schemeClr>
                </a:solidFill>
                <a:latin typeface="Arial Narrow" pitchFamily="34" charset="0"/>
              </a:rPr>
              <a:t> </a:t>
            </a:r>
            <a:r>
              <a:rPr lang="en-US" sz="2400" dirty="0" err="1">
                <a:solidFill>
                  <a:schemeClr val="tx2">
                    <a:satMod val="130000"/>
                  </a:schemeClr>
                </a:solidFill>
                <a:latin typeface="Arial Narrow" pitchFamily="34" charset="0"/>
              </a:rPr>
              <a:t>Escolhidas</a:t>
            </a:r>
            <a:r>
              <a:rPr lang="en-US" sz="2400" dirty="0">
                <a:solidFill>
                  <a:schemeClr val="tx2">
                    <a:satMod val="130000"/>
                  </a:schemeClr>
                </a:solidFill>
                <a:latin typeface="Arial Narrow" pitchFamily="34" charset="0"/>
              </a:rPr>
              <a:t> </a:t>
            </a:r>
            <a:r>
              <a:rPr lang="en-US" sz="2400" dirty="0" err="1">
                <a:solidFill>
                  <a:schemeClr val="tx2">
                    <a:satMod val="130000"/>
                  </a:schemeClr>
                </a:solidFill>
                <a:latin typeface="Arial Narrow" pitchFamily="34" charset="0"/>
              </a:rPr>
              <a:t>vol</a:t>
            </a:r>
            <a:r>
              <a:rPr lang="en-US" sz="2400" dirty="0">
                <a:solidFill>
                  <a:schemeClr val="tx2">
                    <a:satMod val="130000"/>
                  </a:schemeClr>
                </a:solidFill>
                <a:latin typeface="Arial Narrow" pitchFamily="34" charset="0"/>
              </a:rPr>
              <a:t> 3 </a:t>
            </a:r>
            <a:r>
              <a:rPr lang="en-US" sz="2400" dirty="0" err="1">
                <a:solidFill>
                  <a:schemeClr val="tx2">
                    <a:satMod val="130000"/>
                  </a:schemeClr>
                </a:solidFill>
                <a:latin typeface="Arial Narrow" pitchFamily="34" charset="0"/>
              </a:rPr>
              <a:t>pág</a:t>
            </a:r>
            <a:r>
              <a:rPr lang="en-US" sz="2400" dirty="0">
                <a:solidFill>
                  <a:schemeClr val="tx2">
                    <a:satMod val="130000"/>
                  </a:schemeClr>
                </a:solidFill>
                <a:latin typeface="Arial Narrow" pitchFamily="34" charset="0"/>
              </a:rPr>
              <a:t> </a:t>
            </a:r>
            <a:r>
              <a:rPr lang="en-US" sz="2400" dirty="0" smtClean="0">
                <a:solidFill>
                  <a:schemeClr val="tx2">
                    <a:satMod val="130000"/>
                  </a:schemeClr>
                </a:solidFill>
                <a:latin typeface="Arial Narrow" pitchFamily="34" charset="0"/>
              </a:rPr>
              <a:t>278</a:t>
            </a:r>
            <a:endParaRPr lang="pt-BR" sz="2400" dirty="0">
              <a:solidFill>
                <a:srgbClr val="663300"/>
              </a:solidFill>
              <a:latin typeface="Arial Narrow"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movingtowardmodesty.com/images/second.jpg"/>
          <p:cNvPicPr/>
          <p:nvPr/>
        </p:nvPicPr>
        <p:blipFill>
          <a:blip r:embed="rId2" cstate="print"/>
          <a:srcRect/>
          <a:stretch>
            <a:fillRect/>
          </a:stretch>
        </p:blipFill>
        <p:spPr bwMode="auto">
          <a:xfrm>
            <a:off x="1115616" y="476673"/>
            <a:ext cx="2376264" cy="59766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p:cNvSpPr/>
          <p:nvPr/>
        </p:nvSpPr>
        <p:spPr>
          <a:xfrm>
            <a:off x="3901430" y="476673"/>
            <a:ext cx="4342978" cy="6740307"/>
          </a:xfrm>
          <a:prstGeom prst="rect">
            <a:avLst/>
          </a:prstGeom>
        </p:spPr>
        <p:txBody>
          <a:bodyPr wrap="square">
            <a:spAutoFit/>
          </a:bodyPr>
          <a:lstStyle/>
          <a:p>
            <a:pPr algn="just"/>
            <a:r>
              <a:rPr lang="pt-BR" sz="2400" dirty="0">
                <a:solidFill>
                  <a:srgbClr val="663300"/>
                </a:solidFill>
                <a:latin typeface="Arial Narrow" pitchFamily="34" charset="0"/>
              </a:rPr>
              <a:t>O vestuário da </a:t>
            </a:r>
            <a:r>
              <a:rPr lang="pt-BR" sz="2400" u="sng" dirty="0">
                <a:solidFill>
                  <a:srgbClr val="663300"/>
                </a:solidFill>
                <a:latin typeface="Arial Narrow" pitchFamily="34" charset="0"/>
              </a:rPr>
              <a:t>segunda classe </a:t>
            </a:r>
            <a:r>
              <a:rPr lang="pt-BR" sz="2400" dirty="0">
                <a:solidFill>
                  <a:srgbClr val="663300"/>
                </a:solidFill>
                <a:latin typeface="Arial Narrow" pitchFamily="34" charset="0"/>
              </a:rPr>
              <a:t>que passou diante de mim era em muitos aspectos como devia ser. Os membros estavam bem vestidos. Achavam-se livres das cargas que a tirana Moda impusera à primeira classe; fora, porém, a um extremo de curteza que desgostara e suscitara preconceitos a pessoas boas, destruindo em grande medida sua própria </a:t>
            </a:r>
            <a:r>
              <a:rPr lang="pt-BR" sz="2400" dirty="0" smtClean="0">
                <a:solidFill>
                  <a:srgbClr val="663300"/>
                </a:solidFill>
                <a:latin typeface="Arial Narrow" pitchFamily="34" charset="0"/>
              </a:rPr>
              <a:t>influência.</a:t>
            </a:r>
            <a:r>
              <a:rPr lang="pt-BR" sz="2400" dirty="0">
                <a:solidFill>
                  <a:srgbClr val="663300"/>
                </a:solidFill>
                <a:latin typeface="Arial Narrow" pitchFamily="34" charset="0"/>
              </a:rPr>
              <a:t> </a:t>
            </a:r>
            <a:r>
              <a:rPr lang="pt-BR" sz="2400" dirty="0" smtClean="0">
                <a:solidFill>
                  <a:srgbClr val="663300"/>
                </a:solidFill>
                <a:latin typeface="Arial Narrow" pitchFamily="34" charset="0"/>
              </a:rPr>
              <a:t>... </a:t>
            </a:r>
            <a:r>
              <a:rPr lang="pt-BR" sz="2400" dirty="0">
                <a:solidFill>
                  <a:srgbClr val="663300"/>
                </a:solidFill>
                <a:latin typeface="Arial Narrow" pitchFamily="34" charset="0"/>
              </a:rPr>
              <a:t>Esse não chega aos joelhos. Não preciso dizer que esse estilo me foi mostrado como sendo demasiado curto</a:t>
            </a:r>
            <a:r>
              <a:rPr lang="en-US" sz="2400" dirty="0">
                <a:solidFill>
                  <a:srgbClr val="663300"/>
                </a:solidFill>
                <a:latin typeface="Arial Narrow" pitchFamily="34" charset="0"/>
              </a:rPr>
              <a:t>.</a:t>
            </a:r>
            <a:endParaRPr lang="pt-BR" sz="2400" dirty="0">
              <a:solidFill>
                <a:srgbClr val="663300"/>
              </a:solidFill>
              <a:latin typeface="Arial Narrow" pitchFamily="34" charset="0"/>
            </a:endParaRPr>
          </a:p>
          <a:p>
            <a:pPr algn="just"/>
            <a:endParaRPr lang="pt-BR" sz="2400" dirty="0">
              <a:solidFill>
                <a:srgbClr val="663300"/>
              </a:solidFill>
              <a:latin typeface="Arial Narrow" pitchFamily="34" charset="0"/>
            </a:endParaRPr>
          </a:p>
          <a:p>
            <a:pPr algn="just"/>
            <a:r>
              <a:rPr lang="pt-BR" sz="2400" dirty="0" smtClean="0">
                <a:solidFill>
                  <a:srgbClr val="663300"/>
                </a:solidFill>
                <a:latin typeface="Arial Narrow" pitchFamily="34" charset="0"/>
              </a:rPr>
              <a:t>Mensagens Escolhidas Vl. 3 pág.</a:t>
            </a:r>
          </a:p>
          <a:p>
            <a:pPr algn="just"/>
            <a:endParaRPr lang="pt-BR" sz="2400" dirty="0">
              <a:solidFill>
                <a:srgbClr val="663300"/>
              </a:solidFill>
              <a:latin typeface="Arial Narrow" pitchFamily="34" charset="0"/>
            </a:endParaRPr>
          </a:p>
          <a:p>
            <a:pPr algn="just"/>
            <a:endParaRPr lang="pt-PT"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movingtowardmodesty.com/images/758.jpg"/>
          <p:cNvPicPr/>
          <p:nvPr/>
        </p:nvPicPr>
        <p:blipFill>
          <a:blip r:embed="rId2" cstate="print"/>
          <a:srcRect/>
          <a:stretch>
            <a:fillRect/>
          </a:stretch>
        </p:blipFill>
        <p:spPr bwMode="auto">
          <a:xfrm>
            <a:off x="1237880" y="404664"/>
            <a:ext cx="2138212" cy="61206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p:cNvSpPr/>
          <p:nvPr/>
        </p:nvSpPr>
        <p:spPr>
          <a:xfrm>
            <a:off x="3707904" y="1124744"/>
            <a:ext cx="5040560" cy="4154984"/>
          </a:xfrm>
          <a:prstGeom prst="rect">
            <a:avLst/>
          </a:prstGeom>
        </p:spPr>
        <p:txBody>
          <a:bodyPr wrap="square">
            <a:spAutoFit/>
          </a:bodyPr>
          <a:lstStyle/>
          <a:p>
            <a:pPr marL="80963" indent="0" algn="just" eaLnBrk="1" hangingPunct="1">
              <a:buFont typeface="Wingdings 2" pitchFamily="18" charset="2"/>
              <a:buNone/>
            </a:pPr>
            <a:r>
              <a:rPr lang="pt-BR" sz="2400" dirty="0">
                <a:solidFill>
                  <a:srgbClr val="663300"/>
                </a:solidFill>
                <a:latin typeface="Arial Narrow" pitchFamily="34" charset="0"/>
              </a:rPr>
              <a:t>Uma </a:t>
            </a:r>
            <a:r>
              <a:rPr lang="pt-BR" sz="2400" u="sng" dirty="0">
                <a:solidFill>
                  <a:srgbClr val="663300"/>
                </a:solidFill>
                <a:latin typeface="Arial Narrow" pitchFamily="34" charset="0"/>
              </a:rPr>
              <a:t>terceira classe </a:t>
            </a:r>
            <a:r>
              <a:rPr lang="pt-BR" sz="2400" dirty="0">
                <a:solidFill>
                  <a:srgbClr val="663300"/>
                </a:solidFill>
                <a:latin typeface="Arial Narrow" pitchFamily="34" charset="0"/>
              </a:rPr>
              <a:t>passou diante de mim com semblantes animados, e passo desembaraçado e lépido. Seu vestuário era do comprimento que descrevi como apropriado, modesto e saudável. Estava umas poucas polegadas acima da sujeira da rua e do passeio e de acordo com todas as situações, como subir ou descer degraus, etc</a:t>
            </a:r>
            <a:r>
              <a:rPr lang="en-US" sz="2400" dirty="0" smtClean="0">
                <a:solidFill>
                  <a:srgbClr val="663300"/>
                </a:solidFill>
                <a:latin typeface="Arial Narrow" pitchFamily="34" charset="0"/>
              </a:rPr>
              <a:t>.</a:t>
            </a:r>
          </a:p>
          <a:p>
            <a:pPr marL="80963" indent="0" algn="just" eaLnBrk="1" hangingPunct="1">
              <a:buFont typeface="Wingdings 2" pitchFamily="18" charset="2"/>
              <a:buNone/>
            </a:pPr>
            <a:endParaRPr lang="en-US" sz="2400" dirty="0">
              <a:solidFill>
                <a:srgbClr val="663300"/>
              </a:solidFill>
              <a:latin typeface="Arial Narrow" pitchFamily="34" charset="0"/>
            </a:endParaRPr>
          </a:p>
          <a:p>
            <a:pPr marL="80963" indent="0" algn="just" eaLnBrk="1" hangingPunct="1">
              <a:buFont typeface="Wingdings 2" pitchFamily="18" charset="2"/>
              <a:buNone/>
            </a:pPr>
            <a:r>
              <a:rPr lang="en-US" sz="2400" dirty="0" err="1" smtClean="0">
                <a:solidFill>
                  <a:srgbClr val="663300"/>
                </a:solidFill>
                <a:latin typeface="Arial Narrow" pitchFamily="34" charset="0"/>
              </a:rPr>
              <a:t>Mensagens</a:t>
            </a:r>
            <a:r>
              <a:rPr lang="en-US" sz="2400" dirty="0" smtClean="0">
                <a:solidFill>
                  <a:srgbClr val="663300"/>
                </a:solidFill>
                <a:latin typeface="Arial Narrow" pitchFamily="34" charset="0"/>
              </a:rPr>
              <a:t> </a:t>
            </a:r>
            <a:r>
              <a:rPr lang="en-US" sz="2400" dirty="0" err="1" smtClean="0">
                <a:solidFill>
                  <a:srgbClr val="663300"/>
                </a:solidFill>
                <a:latin typeface="Arial Narrow" pitchFamily="34" charset="0"/>
              </a:rPr>
              <a:t>Escolhidas</a:t>
            </a:r>
            <a:r>
              <a:rPr lang="en-US" sz="2400" dirty="0" smtClean="0">
                <a:solidFill>
                  <a:srgbClr val="663300"/>
                </a:solidFill>
                <a:latin typeface="Arial Narrow" pitchFamily="34" charset="0"/>
              </a:rPr>
              <a:t> </a:t>
            </a:r>
            <a:r>
              <a:rPr lang="en-US" sz="2400" dirty="0" err="1" smtClean="0">
                <a:solidFill>
                  <a:srgbClr val="663300"/>
                </a:solidFill>
                <a:latin typeface="Arial Narrow" pitchFamily="34" charset="0"/>
              </a:rPr>
              <a:t>Vl</a:t>
            </a:r>
            <a:r>
              <a:rPr lang="en-US" sz="2400" dirty="0" smtClean="0">
                <a:solidFill>
                  <a:srgbClr val="663300"/>
                </a:solidFill>
                <a:latin typeface="Arial Narrow" pitchFamily="34" charset="0"/>
              </a:rPr>
              <a:t>. 3 </a:t>
            </a:r>
            <a:r>
              <a:rPr lang="en-US" sz="2400" dirty="0" err="1" smtClean="0">
                <a:solidFill>
                  <a:srgbClr val="663300"/>
                </a:solidFill>
                <a:latin typeface="Arial Narrow" pitchFamily="34" charset="0"/>
              </a:rPr>
              <a:t>Pág</a:t>
            </a:r>
            <a:r>
              <a:rPr lang="en-US" sz="2400" dirty="0" smtClean="0">
                <a:solidFill>
                  <a:srgbClr val="663300"/>
                </a:solidFill>
                <a:latin typeface="Arial Narrow" pitchFamily="34" charset="0"/>
              </a:rPr>
              <a:t>.</a:t>
            </a:r>
            <a:endParaRPr lang="pt-BR" sz="2400" dirty="0">
              <a:solidFill>
                <a:srgbClr val="663300"/>
              </a:solidFill>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100" y="500063"/>
            <a:ext cx="7137427" cy="6072187"/>
          </a:xfrm>
        </p:spPr>
        <p:txBody>
          <a:bodyPr>
            <a:normAutofit fontScale="92500" lnSpcReduction="20000"/>
          </a:bodyPr>
          <a:lstStyle/>
          <a:p>
            <a:pPr marL="82296" indent="0" algn="just" eaLnBrk="1" fontAlgn="auto" hangingPunct="1">
              <a:spcAft>
                <a:spcPts val="0"/>
              </a:spcAft>
              <a:buFont typeface="Wingdings 2"/>
              <a:buNone/>
              <a:defRPr/>
            </a:pPr>
            <a:r>
              <a:rPr lang="pt-BR" sz="3500" dirty="0" smtClean="0">
                <a:solidFill>
                  <a:srgbClr val="663300"/>
                </a:solidFill>
                <a:latin typeface="Arial Narrow" pitchFamily="34" charset="0"/>
              </a:rPr>
              <a:t>“Caso </a:t>
            </a:r>
            <a:r>
              <a:rPr lang="pt-BR" sz="3500" dirty="0">
                <a:solidFill>
                  <a:srgbClr val="663300"/>
                </a:solidFill>
                <a:latin typeface="Arial Narrow" pitchFamily="34" charset="0"/>
              </a:rPr>
              <a:t>o mundo introduza uma moda modesta, conveniente e saudável no vestir, que esteja de acordo com a Bíblia, não mudará nossa relação para com Deus ou para com o mundo adotar tal estilo. </a:t>
            </a:r>
            <a:r>
              <a:rPr lang="pt-BR" sz="3500" u="sng" dirty="0">
                <a:solidFill>
                  <a:srgbClr val="663300"/>
                </a:solidFill>
                <a:latin typeface="Arial Narrow" pitchFamily="34" charset="0"/>
              </a:rPr>
              <a:t>Os cristãos devem seguir a Cristo e fazer suas roupas conformar-se com a Palavra de Deus. Devem evitar os extremos</a:t>
            </a:r>
            <a:r>
              <a:rPr lang="pt-BR" sz="3500" dirty="0">
                <a:solidFill>
                  <a:srgbClr val="663300"/>
                </a:solidFill>
                <a:latin typeface="Arial Narrow" pitchFamily="34" charset="0"/>
              </a:rPr>
              <a:t>. Devem seguir humildemente um rumo certo, sem considerar os aplausos ou censura, e se devem apegar ao que é certo devido aos seus próprios méritos</a:t>
            </a:r>
            <a:r>
              <a:rPr lang="pt-BR" sz="3500" dirty="0" smtClean="0">
                <a:solidFill>
                  <a:srgbClr val="663300"/>
                </a:solidFill>
                <a:latin typeface="Arial Narrow" pitchFamily="34" charset="0"/>
              </a:rPr>
              <a:t>.” </a:t>
            </a:r>
          </a:p>
          <a:p>
            <a:pPr marL="82296" indent="0" eaLnBrk="1" fontAlgn="auto" hangingPunct="1">
              <a:spcAft>
                <a:spcPts val="0"/>
              </a:spcAft>
              <a:buFont typeface="Wingdings 2"/>
              <a:buNone/>
              <a:defRPr/>
            </a:pPr>
            <a:endParaRPr lang="pt-BR" sz="3000" dirty="0" smtClean="0">
              <a:solidFill>
                <a:srgbClr val="663300"/>
              </a:solidFill>
              <a:latin typeface="Arial Narrow" pitchFamily="34" charset="0"/>
            </a:endParaRPr>
          </a:p>
          <a:p>
            <a:pPr marL="82296" indent="0" eaLnBrk="1" fontAlgn="auto" hangingPunct="1">
              <a:spcAft>
                <a:spcPts val="0"/>
              </a:spcAft>
              <a:buFont typeface="Wingdings 2"/>
              <a:buNone/>
              <a:defRPr/>
            </a:pPr>
            <a:r>
              <a:rPr lang="pt-BR" sz="3000" dirty="0" smtClean="0">
                <a:solidFill>
                  <a:srgbClr val="663300"/>
                </a:solidFill>
                <a:latin typeface="Arial Narrow" pitchFamily="34" charset="0"/>
              </a:rPr>
              <a:t>Orientação da Criança, pág. 414</a:t>
            </a:r>
            <a:endParaRPr lang="pt-BR" sz="3000" dirty="0">
              <a:solidFill>
                <a:srgbClr val="663300"/>
              </a:solidFill>
              <a:latin typeface="Arial Narrow"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pt-PT" dirty="0"/>
          </a:p>
        </p:txBody>
      </p:sp>
      <p:sp>
        <p:nvSpPr>
          <p:cNvPr id="6" name="Subtitle 5"/>
          <p:cNvSpPr>
            <a:spLocks noGrp="1"/>
          </p:cNvSpPr>
          <p:nvPr>
            <p:ph type="subTitle" idx="1"/>
          </p:nvPr>
        </p:nvSpPr>
        <p:spPr/>
        <p:txBody>
          <a:bodyPr/>
          <a:lstStyle/>
          <a:p>
            <a:endParaRPr lang="pt-PT" dirty="0"/>
          </a:p>
        </p:txBody>
      </p:sp>
      <p:sp>
        <p:nvSpPr>
          <p:cNvPr id="4" name="Rectangle 3"/>
          <p:cNvSpPr/>
          <p:nvPr/>
        </p:nvSpPr>
        <p:spPr>
          <a:xfrm>
            <a:off x="1907704" y="1997838"/>
            <a:ext cx="6336704" cy="1938992"/>
          </a:xfrm>
          <a:prstGeom prst="rect">
            <a:avLst/>
          </a:prstGeom>
        </p:spPr>
        <p:txBody>
          <a:bodyPr wrap="square">
            <a:spAutoFit/>
          </a:bodyPr>
          <a:lstStyle/>
          <a:p>
            <a:pPr algn="just"/>
            <a:r>
              <a:rPr lang="pt-PT" sz="2400" b="1" dirty="0"/>
              <a:t>Esse testemunho me foi dado como reprovação para as irmãs que se sentem inclinadas a adotar um estilo de vestuário criado para os homens. </a:t>
            </a:r>
            <a:r>
              <a:rPr lang="pt-PT" sz="2400" b="1" dirty="0" smtClean="0"/>
              <a:t>T1 458.1</a:t>
            </a:r>
          </a:p>
          <a:p>
            <a:endParaRPr lang="pt-PT" sz="2400" dirty="0"/>
          </a:p>
        </p:txBody>
      </p:sp>
    </p:spTree>
    <p:extLst>
      <p:ext uri="{BB962C8B-B14F-4D97-AF65-F5344CB8AC3E}">
        <p14:creationId xmlns:p14="http://schemas.microsoft.com/office/powerpoint/2010/main" val="4275663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6178698"/>
          </a:xfrm>
        </p:spPr>
        <p:txBody>
          <a:bodyPr/>
          <a:lstStyle/>
          <a:p>
            <a:endParaRPr lang="pt-PT" dirty="0"/>
          </a:p>
        </p:txBody>
      </p:sp>
      <p:sp>
        <p:nvSpPr>
          <p:cNvPr id="3" name="Content Placeholder 2"/>
          <p:cNvSpPr>
            <a:spLocks noGrp="1"/>
          </p:cNvSpPr>
          <p:nvPr>
            <p:ph idx="1"/>
          </p:nvPr>
        </p:nvSpPr>
        <p:spPr>
          <a:xfrm>
            <a:off x="1403648" y="764704"/>
            <a:ext cx="7344816" cy="4176464"/>
          </a:xfrm>
        </p:spPr>
        <p:txBody>
          <a:bodyPr/>
          <a:lstStyle/>
          <a:p>
            <a:pPr marL="82550" indent="0" algn="just">
              <a:buNone/>
            </a:pPr>
            <a:r>
              <a:rPr lang="pt-PT" sz="2400" dirty="0" smtClean="0"/>
              <a:t>“</a:t>
            </a:r>
            <a:r>
              <a:rPr lang="pt-PT" sz="2400" dirty="0"/>
              <a:t>Nesse estilo de vestuário a ordem de Deus foi radicalmente invertida e desatendidas Suas instruções especiais. ‘Não haverá trajo de homem na mulher, e não vestirá o homem veste de mulher; porque qualquer que faz isto abominação é ao Senhor, teu Deus.’ Deuteronômio 22:5. Deus proíbe que Seu povo adote essa moda. Não é um traje decente, e também inadequado para mulheres modestas e humildes, que professam ser seguidoras de Cristo. As proibições de Deus são consideradas com leviandade por todas quantas defendem a abolição da diferença de vestuário entre homens e </a:t>
            </a:r>
            <a:r>
              <a:rPr lang="pt-PT" sz="2400" dirty="0" smtClean="0"/>
              <a:t>mulheres”.  T1 459</a:t>
            </a:r>
            <a:endParaRPr lang="pt-PT" sz="2400" dirty="0"/>
          </a:p>
          <a:p>
            <a:pPr algn="just"/>
            <a:endParaRPr lang="pt-PT" sz="2400" dirty="0"/>
          </a:p>
        </p:txBody>
      </p:sp>
    </p:spTree>
    <p:extLst>
      <p:ext uri="{BB962C8B-B14F-4D97-AF65-F5344CB8AC3E}">
        <p14:creationId xmlns:p14="http://schemas.microsoft.com/office/powerpoint/2010/main" val="724894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57313" y="2071688"/>
            <a:ext cx="7407275" cy="1471612"/>
          </a:xfrm>
        </p:spPr>
        <p:txBody>
          <a:bodyPr/>
          <a:lstStyle/>
          <a:p>
            <a:pPr algn="ctr" eaLnBrk="1" fontAlgn="auto" hangingPunct="1">
              <a:spcAft>
                <a:spcPts val="0"/>
              </a:spcAft>
              <a:defRPr/>
            </a:pPr>
            <a:r>
              <a:rPr lang="pt-BR" dirty="0" smtClean="0">
                <a:solidFill>
                  <a:schemeClr val="tx2">
                    <a:satMod val="130000"/>
                  </a:schemeClr>
                </a:solidFill>
              </a:rPr>
              <a:t>1870 - Hoje</a:t>
            </a:r>
            <a:endParaRPr lang="pt-BR" dirty="0">
              <a:solidFill>
                <a:schemeClr val="tx2">
                  <a:satMod val="13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6" descr="http://www.movingtowardmodesty.com/images/1870walking.gif"/>
          <p:cNvPicPr>
            <a:picLocks noChangeAspect="1" noChangeArrowheads="1"/>
          </p:cNvPicPr>
          <p:nvPr/>
        </p:nvPicPr>
        <p:blipFill>
          <a:blip r:embed="rId2"/>
          <a:srcRect/>
          <a:stretch>
            <a:fillRect/>
          </a:stretch>
        </p:blipFill>
        <p:spPr bwMode="auto">
          <a:xfrm>
            <a:off x="1214438" y="571500"/>
            <a:ext cx="3000375" cy="3000375"/>
          </a:xfrm>
          <a:prstGeom prst="rect">
            <a:avLst/>
          </a:prstGeom>
          <a:noFill/>
          <a:ln w="9525">
            <a:noFill/>
            <a:miter lim="800000"/>
            <a:headEnd/>
            <a:tailEnd/>
          </a:ln>
        </p:spPr>
      </p:pic>
      <p:sp>
        <p:nvSpPr>
          <p:cNvPr id="43011" name="TextBox 7"/>
          <p:cNvSpPr txBox="1">
            <a:spLocks noChangeArrowheads="1"/>
          </p:cNvSpPr>
          <p:nvPr/>
        </p:nvSpPr>
        <p:spPr bwMode="auto">
          <a:xfrm>
            <a:off x="1571625" y="3857625"/>
            <a:ext cx="2071688" cy="477838"/>
          </a:xfrm>
          <a:prstGeom prst="rect">
            <a:avLst/>
          </a:prstGeom>
          <a:noFill/>
          <a:ln w="9525">
            <a:noFill/>
            <a:miter lim="800000"/>
            <a:headEnd/>
            <a:tailEnd/>
          </a:ln>
        </p:spPr>
        <p:txBody>
          <a:bodyPr>
            <a:spAutoFit/>
          </a:bodyPr>
          <a:lstStyle/>
          <a:p>
            <a:pPr algn="ctr"/>
            <a:r>
              <a:rPr lang="pt-BR" sz="2500">
                <a:solidFill>
                  <a:srgbClr val="482400"/>
                </a:solidFill>
                <a:latin typeface="Book Antiqua" pitchFamily="18" charset="0"/>
              </a:rPr>
              <a:t>1870</a:t>
            </a:r>
          </a:p>
        </p:txBody>
      </p:sp>
      <p:pic>
        <p:nvPicPr>
          <p:cNvPr id="43012" name="Picture 8" descr="http://www.movingtowardmodesty.com/images/1885.jpg"/>
          <p:cNvPicPr>
            <a:picLocks noChangeAspect="1" noChangeArrowheads="1"/>
          </p:cNvPicPr>
          <p:nvPr/>
        </p:nvPicPr>
        <p:blipFill>
          <a:blip r:embed="rId3"/>
          <a:srcRect/>
          <a:stretch>
            <a:fillRect/>
          </a:stretch>
        </p:blipFill>
        <p:spPr bwMode="auto">
          <a:xfrm>
            <a:off x="4929188" y="1428750"/>
            <a:ext cx="3214687" cy="3929063"/>
          </a:xfrm>
          <a:prstGeom prst="rect">
            <a:avLst/>
          </a:prstGeom>
          <a:noFill/>
          <a:ln w="9525">
            <a:noFill/>
            <a:miter lim="800000"/>
            <a:headEnd/>
            <a:tailEnd/>
          </a:ln>
        </p:spPr>
      </p:pic>
      <p:sp>
        <p:nvSpPr>
          <p:cNvPr id="43013" name="TextBox 9"/>
          <p:cNvSpPr txBox="1">
            <a:spLocks noChangeArrowheads="1"/>
          </p:cNvSpPr>
          <p:nvPr/>
        </p:nvSpPr>
        <p:spPr bwMode="auto">
          <a:xfrm>
            <a:off x="5500688" y="5595938"/>
            <a:ext cx="2071687" cy="476250"/>
          </a:xfrm>
          <a:prstGeom prst="rect">
            <a:avLst/>
          </a:prstGeom>
          <a:noFill/>
          <a:ln w="9525">
            <a:noFill/>
            <a:miter lim="800000"/>
            <a:headEnd/>
            <a:tailEnd/>
          </a:ln>
        </p:spPr>
        <p:txBody>
          <a:bodyPr>
            <a:spAutoFit/>
          </a:bodyPr>
          <a:lstStyle/>
          <a:p>
            <a:pPr algn="ctr"/>
            <a:r>
              <a:rPr lang="pt-BR" sz="2500">
                <a:solidFill>
                  <a:srgbClr val="482400"/>
                </a:solidFill>
                <a:latin typeface="Book Antiqua" pitchFamily="18" charset="0"/>
              </a:rPr>
              <a:t>1880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descr="http://www.movingtowardmodesty.com/images/1890a.jpg"/>
          <p:cNvPicPr>
            <a:picLocks noChangeAspect="1" noChangeArrowheads="1"/>
          </p:cNvPicPr>
          <p:nvPr/>
        </p:nvPicPr>
        <p:blipFill>
          <a:blip r:embed="rId2"/>
          <a:srcRect/>
          <a:stretch>
            <a:fillRect/>
          </a:stretch>
        </p:blipFill>
        <p:spPr bwMode="auto">
          <a:xfrm>
            <a:off x="1357313" y="500063"/>
            <a:ext cx="2143125" cy="3429000"/>
          </a:xfrm>
          <a:prstGeom prst="rect">
            <a:avLst/>
          </a:prstGeom>
          <a:noFill/>
          <a:ln w="9525">
            <a:noFill/>
            <a:miter lim="800000"/>
            <a:headEnd/>
            <a:tailEnd/>
          </a:ln>
        </p:spPr>
      </p:pic>
      <p:sp>
        <p:nvSpPr>
          <p:cNvPr id="44035" name="TextBox 2"/>
          <p:cNvSpPr txBox="1">
            <a:spLocks noChangeArrowheads="1"/>
          </p:cNvSpPr>
          <p:nvPr/>
        </p:nvSpPr>
        <p:spPr bwMode="auto">
          <a:xfrm>
            <a:off x="1357313" y="4071938"/>
            <a:ext cx="2071687" cy="477837"/>
          </a:xfrm>
          <a:prstGeom prst="rect">
            <a:avLst/>
          </a:prstGeom>
          <a:noFill/>
          <a:ln w="9525">
            <a:noFill/>
            <a:miter lim="800000"/>
            <a:headEnd/>
            <a:tailEnd/>
          </a:ln>
        </p:spPr>
        <p:txBody>
          <a:bodyPr>
            <a:spAutoFit/>
          </a:bodyPr>
          <a:lstStyle/>
          <a:p>
            <a:pPr algn="ctr"/>
            <a:r>
              <a:rPr lang="pt-BR" sz="2500">
                <a:solidFill>
                  <a:srgbClr val="482400"/>
                </a:solidFill>
                <a:latin typeface="Book Antiqua" pitchFamily="18" charset="0"/>
              </a:rPr>
              <a:t>1890</a:t>
            </a:r>
          </a:p>
        </p:txBody>
      </p:sp>
      <p:pic>
        <p:nvPicPr>
          <p:cNvPr id="44036" name="Picture 3" descr="http://www.movingtowardmodesty.com/images/1900b.jpg"/>
          <p:cNvPicPr>
            <a:picLocks noChangeAspect="1" noChangeArrowheads="1"/>
          </p:cNvPicPr>
          <p:nvPr/>
        </p:nvPicPr>
        <p:blipFill>
          <a:blip r:embed="rId3"/>
          <a:srcRect/>
          <a:stretch>
            <a:fillRect/>
          </a:stretch>
        </p:blipFill>
        <p:spPr bwMode="auto">
          <a:xfrm>
            <a:off x="4357688" y="2000250"/>
            <a:ext cx="1504950" cy="3433763"/>
          </a:xfrm>
          <a:prstGeom prst="rect">
            <a:avLst/>
          </a:prstGeom>
          <a:noFill/>
          <a:ln w="9525">
            <a:noFill/>
            <a:miter lim="800000"/>
            <a:headEnd/>
            <a:tailEnd/>
          </a:ln>
        </p:spPr>
      </p:pic>
      <p:sp>
        <p:nvSpPr>
          <p:cNvPr id="44037" name="TextBox 4"/>
          <p:cNvSpPr txBox="1">
            <a:spLocks noChangeArrowheads="1"/>
          </p:cNvSpPr>
          <p:nvPr/>
        </p:nvSpPr>
        <p:spPr bwMode="auto">
          <a:xfrm>
            <a:off x="4071938" y="5572125"/>
            <a:ext cx="2071687" cy="477838"/>
          </a:xfrm>
          <a:prstGeom prst="rect">
            <a:avLst/>
          </a:prstGeom>
          <a:noFill/>
          <a:ln w="9525">
            <a:noFill/>
            <a:miter lim="800000"/>
            <a:headEnd/>
            <a:tailEnd/>
          </a:ln>
        </p:spPr>
        <p:txBody>
          <a:bodyPr>
            <a:spAutoFit/>
          </a:bodyPr>
          <a:lstStyle/>
          <a:p>
            <a:pPr algn="ctr"/>
            <a:r>
              <a:rPr lang="pt-BR" sz="2500">
                <a:solidFill>
                  <a:srgbClr val="482400"/>
                </a:solidFill>
                <a:latin typeface="Book Antiqua" pitchFamily="18" charset="0"/>
              </a:rPr>
              <a:t>1900</a:t>
            </a:r>
          </a:p>
        </p:txBody>
      </p:sp>
      <p:pic>
        <p:nvPicPr>
          <p:cNvPr id="44038" name="Picture 5" descr="http://www.movingtowardmodesty.com/images/1900a.jpg"/>
          <p:cNvPicPr>
            <a:picLocks noChangeAspect="1" noChangeArrowheads="1"/>
          </p:cNvPicPr>
          <p:nvPr/>
        </p:nvPicPr>
        <p:blipFill>
          <a:blip r:embed="rId4"/>
          <a:srcRect/>
          <a:stretch>
            <a:fillRect/>
          </a:stretch>
        </p:blipFill>
        <p:spPr bwMode="auto">
          <a:xfrm>
            <a:off x="6786563" y="928688"/>
            <a:ext cx="1428750" cy="3209925"/>
          </a:xfrm>
          <a:prstGeom prst="rect">
            <a:avLst/>
          </a:prstGeom>
          <a:noFill/>
          <a:ln w="9525">
            <a:noFill/>
            <a:miter lim="800000"/>
            <a:headEnd/>
            <a:tailEnd/>
          </a:ln>
        </p:spPr>
      </p:pic>
      <p:sp>
        <p:nvSpPr>
          <p:cNvPr id="44039" name="TextBox 7"/>
          <p:cNvSpPr txBox="1">
            <a:spLocks noChangeArrowheads="1"/>
          </p:cNvSpPr>
          <p:nvPr/>
        </p:nvSpPr>
        <p:spPr bwMode="auto">
          <a:xfrm>
            <a:off x="6429375" y="4214813"/>
            <a:ext cx="2071688" cy="477837"/>
          </a:xfrm>
          <a:prstGeom prst="rect">
            <a:avLst/>
          </a:prstGeom>
          <a:noFill/>
          <a:ln w="9525">
            <a:noFill/>
            <a:miter lim="800000"/>
            <a:headEnd/>
            <a:tailEnd/>
          </a:ln>
        </p:spPr>
        <p:txBody>
          <a:bodyPr>
            <a:spAutoFit/>
          </a:bodyPr>
          <a:lstStyle/>
          <a:p>
            <a:pPr algn="ctr"/>
            <a:r>
              <a:rPr lang="pt-BR" sz="2500">
                <a:solidFill>
                  <a:srgbClr val="482400"/>
                </a:solidFill>
                <a:latin typeface="Book Antiqua" pitchFamily="18" charset="0"/>
              </a:rPr>
              <a:t>1910</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descr="http://www.movingtowardmodesty.com/images/1920c.jpg"/>
          <p:cNvPicPr>
            <a:picLocks noChangeAspect="1" noChangeArrowheads="1"/>
          </p:cNvPicPr>
          <p:nvPr/>
        </p:nvPicPr>
        <p:blipFill>
          <a:blip r:embed="rId2"/>
          <a:srcRect/>
          <a:stretch>
            <a:fillRect/>
          </a:stretch>
        </p:blipFill>
        <p:spPr bwMode="auto">
          <a:xfrm>
            <a:off x="1571625" y="2428875"/>
            <a:ext cx="1571625" cy="3686175"/>
          </a:xfrm>
          <a:prstGeom prst="rect">
            <a:avLst/>
          </a:prstGeom>
          <a:noFill/>
          <a:ln w="9525">
            <a:noFill/>
            <a:miter lim="800000"/>
            <a:headEnd/>
            <a:tailEnd/>
          </a:ln>
        </p:spPr>
      </p:pic>
      <p:pic>
        <p:nvPicPr>
          <p:cNvPr id="45059" name="Picture 2" descr="http://www.movingtowardmodesty.com/images/1930c.jpg"/>
          <p:cNvPicPr>
            <a:picLocks noChangeAspect="1" noChangeArrowheads="1"/>
          </p:cNvPicPr>
          <p:nvPr/>
        </p:nvPicPr>
        <p:blipFill>
          <a:blip r:embed="rId3"/>
          <a:srcRect/>
          <a:stretch>
            <a:fillRect/>
          </a:stretch>
        </p:blipFill>
        <p:spPr bwMode="auto">
          <a:xfrm>
            <a:off x="4000500" y="1571625"/>
            <a:ext cx="1643063" cy="3605213"/>
          </a:xfrm>
          <a:prstGeom prst="rect">
            <a:avLst/>
          </a:prstGeom>
          <a:noFill/>
          <a:ln w="9525">
            <a:noFill/>
            <a:miter lim="800000"/>
            <a:headEnd/>
            <a:tailEnd/>
          </a:ln>
        </p:spPr>
      </p:pic>
      <p:pic>
        <p:nvPicPr>
          <p:cNvPr id="45060" name="Picture 3" descr="http://www.movingtowardmodesty.com/images/1940c.jpg"/>
          <p:cNvPicPr>
            <a:picLocks noChangeAspect="1" noChangeArrowheads="1"/>
          </p:cNvPicPr>
          <p:nvPr/>
        </p:nvPicPr>
        <p:blipFill>
          <a:blip r:embed="rId4"/>
          <a:srcRect/>
          <a:stretch>
            <a:fillRect/>
          </a:stretch>
        </p:blipFill>
        <p:spPr bwMode="auto">
          <a:xfrm>
            <a:off x="6858000" y="500063"/>
            <a:ext cx="1643063" cy="3900487"/>
          </a:xfrm>
          <a:prstGeom prst="rect">
            <a:avLst/>
          </a:prstGeom>
          <a:noFill/>
          <a:ln w="9525">
            <a:noFill/>
            <a:miter lim="800000"/>
            <a:headEnd/>
            <a:tailEnd/>
          </a:ln>
        </p:spPr>
      </p:pic>
      <p:sp>
        <p:nvSpPr>
          <p:cNvPr id="45061" name="TextBox 4"/>
          <p:cNvSpPr txBox="1">
            <a:spLocks noChangeArrowheads="1"/>
          </p:cNvSpPr>
          <p:nvPr/>
        </p:nvSpPr>
        <p:spPr bwMode="auto">
          <a:xfrm>
            <a:off x="1071563" y="6143625"/>
            <a:ext cx="2071687" cy="477838"/>
          </a:xfrm>
          <a:prstGeom prst="rect">
            <a:avLst/>
          </a:prstGeom>
          <a:noFill/>
          <a:ln w="9525">
            <a:noFill/>
            <a:miter lim="800000"/>
            <a:headEnd/>
            <a:tailEnd/>
          </a:ln>
        </p:spPr>
        <p:txBody>
          <a:bodyPr>
            <a:spAutoFit/>
          </a:bodyPr>
          <a:lstStyle/>
          <a:p>
            <a:pPr algn="ctr"/>
            <a:r>
              <a:rPr lang="pt-BR" sz="2500">
                <a:solidFill>
                  <a:srgbClr val="482400"/>
                </a:solidFill>
                <a:latin typeface="Book Antiqua" pitchFamily="18" charset="0"/>
              </a:rPr>
              <a:t>1920</a:t>
            </a:r>
          </a:p>
        </p:txBody>
      </p:sp>
      <p:sp>
        <p:nvSpPr>
          <p:cNvPr id="45062" name="TextBox 5"/>
          <p:cNvSpPr txBox="1">
            <a:spLocks noChangeArrowheads="1"/>
          </p:cNvSpPr>
          <p:nvPr/>
        </p:nvSpPr>
        <p:spPr bwMode="auto">
          <a:xfrm>
            <a:off x="3786188" y="5286375"/>
            <a:ext cx="2071687" cy="477838"/>
          </a:xfrm>
          <a:prstGeom prst="rect">
            <a:avLst/>
          </a:prstGeom>
          <a:noFill/>
          <a:ln w="9525">
            <a:noFill/>
            <a:miter lim="800000"/>
            <a:headEnd/>
            <a:tailEnd/>
          </a:ln>
        </p:spPr>
        <p:txBody>
          <a:bodyPr>
            <a:spAutoFit/>
          </a:bodyPr>
          <a:lstStyle/>
          <a:p>
            <a:pPr algn="ctr"/>
            <a:r>
              <a:rPr lang="pt-BR" sz="2500">
                <a:solidFill>
                  <a:srgbClr val="482400"/>
                </a:solidFill>
                <a:latin typeface="Book Antiqua" pitchFamily="18" charset="0"/>
              </a:rPr>
              <a:t>1930</a:t>
            </a:r>
          </a:p>
        </p:txBody>
      </p:sp>
      <p:sp>
        <p:nvSpPr>
          <p:cNvPr id="45063" name="TextBox 6"/>
          <p:cNvSpPr txBox="1">
            <a:spLocks noChangeArrowheads="1"/>
          </p:cNvSpPr>
          <p:nvPr/>
        </p:nvSpPr>
        <p:spPr bwMode="auto">
          <a:xfrm>
            <a:off x="6500813" y="4572000"/>
            <a:ext cx="2071687" cy="477838"/>
          </a:xfrm>
          <a:prstGeom prst="rect">
            <a:avLst/>
          </a:prstGeom>
          <a:noFill/>
          <a:ln w="9525">
            <a:noFill/>
            <a:miter lim="800000"/>
            <a:headEnd/>
            <a:tailEnd/>
          </a:ln>
        </p:spPr>
        <p:txBody>
          <a:bodyPr>
            <a:spAutoFit/>
          </a:bodyPr>
          <a:lstStyle/>
          <a:p>
            <a:pPr algn="ctr"/>
            <a:r>
              <a:rPr lang="pt-BR" sz="2500">
                <a:solidFill>
                  <a:srgbClr val="482400"/>
                </a:solidFill>
                <a:latin typeface="Book Antiqua" pitchFamily="18" charset="0"/>
              </a:rPr>
              <a:t>1940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e Conteúdo 3"/>
          <p:cNvSpPr>
            <a:spLocks noGrp="1"/>
          </p:cNvSpPr>
          <p:nvPr>
            <p:ph idx="1"/>
          </p:nvPr>
        </p:nvSpPr>
        <p:spPr>
          <a:xfrm>
            <a:off x="1142976" y="428604"/>
            <a:ext cx="7143800" cy="5819796"/>
          </a:xfrm>
        </p:spPr>
        <p:txBody>
          <a:bodyPr/>
          <a:lstStyle/>
          <a:p>
            <a:pPr algn="just">
              <a:buNone/>
            </a:pPr>
            <a:r>
              <a:rPr lang="pt-PT" b="1" dirty="0" smtClean="0">
                <a:solidFill>
                  <a:srgbClr val="663300"/>
                </a:solidFill>
                <a:latin typeface="Arial Narrow" pitchFamily="34" charset="0"/>
              </a:rPr>
              <a:t>   </a:t>
            </a:r>
            <a:r>
              <a:rPr lang="pt-PT" sz="2800" b="1" dirty="0" smtClean="0">
                <a:solidFill>
                  <a:srgbClr val="663300"/>
                </a:solidFill>
                <a:latin typeface="Arial Narrow" pitchFamily="34" charset="0"/>
              </a:rPr>
              <a:t>Os filhos de Israel, depois de terem sido tirados do </a:t>
            </a:r>
            <a:r>
              <a:rPr lang="pt-PT" sz="2800" b="1" dirty="0" err="1" smtClean="0">
                <a:solidFill>
                  <a:srgbClr val="663300"/>
                </a:solidFill>
                <a:latin typeface="Arial Narrow" pitchFamily="34" charset="0"/>
              </a:rPr>
              <a:t>Egito</a:t>
            </a:r>
            <a:r>
              <a:rPr lang="pt-PT" sz="2800" b="1" dirty="0" smtClean="0">
                <a:solidFill>
                  <a:srgbClr val="663300"/>
                </a:solidFill>
                <a:latin typeface="Arial Narrow" pitchFamily="34" charset="0"/>
              </a:rPr>
              <a:t>, foram ordenados a usar um simples cordão azul nos cantos de suas vestes (</a:t>
            </a:r>
            <a:r>
              <a:rPr lang="pt-PT" sz="2800" b="1" dirty="0" err="1" smtClean="0">
                <a:solidFill>
                  <a:srgbClr val="663300"/>
                </a:solidFill>
                <a:latin typeface="Arial Narrow" pitchFamily="34" charset="0"/>
              </a:rPr>
              <a:t>Núm</a:t>
            </a:r>
            <a:r>
              <a:rPr lang="pt-PT" sz="2800" b="1" dirty="0" smtClean="0">
                <a:solidFill>
                  <a:srgbClr val="663300"/>
                </a:solidFill>
                <a:latin typeface="Arial Narrow" pitchFamily="34" charset="0"/>
              </a:rPr>
              <a:t>. 15:38), para distingui-los, das nações em volta, e significar que eram o povo peculiar de Deus.</a:t>
            </a:r>
          </a:p>
          <a:p>
            <a:pPr algn="just">
              <a:buNone/>
            </a:pPr>
            <a:endParaRPr lang="pt-PT" sz="2800" b="1" dirty="0" smtClean="0">
              <a:solidFill>
                <a:srgbClr val="663300"/>
              </a:solidFill>
              <a:latin typeface="Arial Narrow" pitchFamily="34" charset="0"/>
            </a:endParaRPr>
          </a:p>
          <a:p>
            <a:pPr algn="just">
              <a:buNone/>
            </a:pPr>
            <a:r>
              <a:rPr lang="pt-PT" sz="2800" b="1" dirty="0" smtClean="0">
                <a:solidFill>
                  <a:srgbClr val="663300"/>
                </a:solidFill>
                <a:latin typeface="Arial Narrow" pitchFamily="34" charset="0"/>
              </a:rPr>
              <a:t>   Não se requer hoje do povo de Deus que tragam nas vestes um sinal distintivo. Mas no Novo Testamento muitas vezes nos é indicado o Israel antigo como exemplo.</a:t>
            </a:r>
            <a:endParaRPr lang="pt-PT" sz="2800" dirty="0">
              <a:solidFill>
                <a:srgbClr val="663300"/>
              </a:solidFill>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descr="http://www.movingtowardmodesty.com/images/1950b.jpg"/>
          <p:cNvPicPr>
            <a:picLocks noChangeAspect="1" noChangeArrowheads="1"/>
          </p:cNvPicPr>
          <p:nvPr/>
        </p:nvPicPr>
        <p:blipFill>
          <a:blip r:embed="rId2"/>
          <a:srcRect/>
          <a:stretch>
            <a:fillRect/>
          </a:stretch>
        </p:blipFill>
        <p:spPr bwMode="auto">
          <a:xfrm>
            <a:off x="1928813" y="1500188"/>
            <a:ext cx="1571625" cy="3390900"/>
          </a:xfrm>
          <a:prstGeom prst="rect">
            <a:avLst/>
          </a:prstGeom>
          <a:noFill/>
          <a:ln w="9525">
            <a:noFill/>
            <a:miter lim="800000"/>
            <a:headEnd/>
            <a:tailEnd/>
          </a:ln>
        </p:spPr>
      </p:pic>
      <p:pic>
        <p:nvPicPr>
          <p:cNvPr id="46083" name="Picture 2" descr="http://www.movingtowardmodesty.com/images/1950a.jpg"/>
          <p:cNvPicPr>
            <a:picLocks noChangeAspect="1" noChangeArrowheads="1"/>
          </p:cNvPicPr>
          <p:nvPr/>
        </p:nvPicPr>
        <p:blipFill>
          <a:blip r:embed="rId3"/>
          <a:srcRect/>
          <a:stretch>
            <a:fillRect/>
          </a:stretch>
        </p:blipFill>
        <p:spPr bwMode="auto">
          <a:xfrm>
            <a:off x="4029075" y="1500188"/>
            <a:ext cx="1328738" cy="3409950"/>
          </a:xfrm>
          <a:prstGeom prst="rect">
            <a:avLst/>
          </a:prstGeom>
          <a:noFill/>
          <a:ln w="9525">
            <a:noFill/>
            <a:miter lim="800000"/>
            <a:headEnd/>
            <a:tailEnd/>
          </a:ln>
        </p:spPr>
      </p:pic>
      <p:sp>
        <p:nvSpPr>
          <p:cNvPr id="46084" name="TextBox 3"/>
          <p:cNvSpPr txBox="1">
            <a:spLocks noChangeArrowheads="1"/>
          </p:cNvSpPr>
          <p:nvPr/>
        </p:nvSpPr>
        <p:spPr bwMode="auto">
          <a:xfrm>
            <a:off x="1500188" y="5357813"/>
            <a:ext cx="3786187" cy="477837"/>
          </a:xfrm>
          <a:prstGeom prst="rect">
            <a:avLst/>
          </a:prstGeom>
          <a:noFill/>
          <a:ln w="9525">
            <a:noFill/>
            <a:miter lim="800000"/>
            <a:headEnd/>
            <a:tailEnd/>
          </a:ln>
        </p:spPr>
        <p:txBody>
          <a:bodyPr>
            <a:spAutoFit/>
          </a:bodyPr>
          <a:lstStyle/>
          <a:p>
            <a:pPr algn="ctr"/>
            <a:r>
              <a:rPr lang="pt-BR" sz="2500">
                <a:solidFill>
                  <a:srgbClr val="482400"/>
                </a:solidFill>
                <a:latin typeface="Book Antiqua" pitchFamily="18" charset="0"/>
              </a:rPr>
              <a:t>1950</a:t>
            </a:r>
          </a:p>
        </p:txBody>
      </p:sp>
      <p:pic>
        <p:nvPicPr>
          <p:cNvPr id="46085" name="Picture 4" descr="http://www.movingtowardmodesty.com/images/1960a.jpg"/>
          <p:cNvPicPr>
            <a:picLocks noChangeAspect="1" noChangeArrowheads="1"/>
          </p:cNvPicPr>
          <p:nvPr/>
        </p:nvPicPr>
        <p:blipFill>
          <a:blip r:embed="rId4"/>
          <a:srcRect/>
          <a:stretch>
            <a:fillRect/>
          </a:stretch>
        </p:blipFill>
        <p:spPr bwMode="auto">
          <a:xfrm>
            <a:off x="6786563" y="1357313"/>
            <a:ext cx="1357312" cy="3490912"/>
          </a:xfrm>
          <a:prstGeom prst="rect">
            <a:avLst/>
          </a:prstGeom>
          <a:noFill/>
          <a:ln w="9525">
            <a:noFill/>
            <a:miter lim="800000"/>
            <a:headEnd/>
            <a:tailEnd/>
          </a:ln>
        </p:spPr>
      </p:pic>
      <p:sp>
        <p:nvSpPr>
          <p:cNvPr id="46086" name="TextBox 5"/>
          <p:cNvSpPr txBox="1">
            <a:spLocks noChangeArrowheads="1"/>
          </p:cNvSpPr>
          <p:nvPr/>
        </p:nvSpPr>
        <p:spPr bwMode="auto">
          <a:xfrm>
            <a:off x="6072188" y="5429250"/>
            <a:ext cx="2357437" cy="477838"/>
          </a:xfrm>
          <a:prstGeom prst="rect">
            <a:avLst/>
          </a:prstGeom>
          <a:noFill/>
          <a:ln w="9525">
            <a:noFill/>
            <a:miter lim="800000"/>
            <a:headEnd/>
            <a:tailEnd/>
          </a:ln>
        </p:spPr>
        <p:txBody>
          <a:bodyPr>
            <a:spAutoFit/>
          </a:bodyPr>
          <a:lstStyle/>
          <a:p>
            <a:pPr algn="ctr"/>
            <a:r>
              <a:rPr lang="pt-BR" sz="2500">
                <a:solidFill>
                  <a:srgbClr val="482400"/>
                </a:solidFill>
                <a:latin typeface="Book Antiqua" pitchFamily="18" charset="0"/>
              </a:rPr>
              <a:t>1960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http://www.movingtowardmodesty.com/images/1970a.jpg"/>
          <p:cNvPicPr>
            <a:picLocks noChangeAspect="1" noChangeArrowheads="1"/>
          </p:cNvPicPr>
          <p:nvPr/>
        </p:nvPicPr>
        <p:blipFill>
          <a:blip r:embed="rId2"/>
          <a:srcRect/>
          <a:stretch>
            <a:fillRect/>
          </a:stretch>
        </p:blipFill>
        <p:spPr bwMode="auto">
          <a:xfrm>
            <a:off x="1500188" y="1285875"/>
            <a:ext cx="1714500" cy="3967163"/>
          </a:xfrm>
          <a:prstGeom prst="rect">
            <a:avLst/>
          </a:prstGeom>
          <a:noFill/>
          <a:ln w="9525">
            <a:noFill/>
            <a:miter lim="800000"/>
            <a:headEnd/>
            <a:tailEnd/>
          </a:ln>
        </p:spPr>
      </p:pic>
      <p:pic>
        <p:nvPicPr>
          <p:cNvPr id="47107" name="Picture 2" descr="http://www.movingtowardmodesty.com/images/1980.jpg"/>
          <p:cNvPicPr>
            <a:picLocks noChangeAspect="1" noChangeArrowheads="1"/>
          </p:cNvPicPr>
          <p:nvPr/>
        </p:nvPicPr>
        <p:blipFill>
          <a:blip r:embed="rId3"/>
          <a:srcRect/>
          <a:stretch>
            <a:fillRect/>
          </a:stretch>
        </p:blipFill>
        <p:spPr bwMode="auto">
          <a:xfrm>
            <a:off x="4143375" y="1500188"/>
            <a:ext cx="1724025" cy="3514725"/>
          </a:xfrm>
          <a:prstGeom prst="rect">
            <a:avLst/>
          </a:prstGeom>
          <a:noFill/>
          <a:ln w="9525">
            <a:noFill/>
            <a:miter lim="800000"/>
            <a:headEnd/>
            <a:tailEnd/>
          </a:ln>
        </p:spPr>
      </p:pic>
      <p:pic>
        <p:nvPicPr>
          <p:cNvPr id="47108" name="Picture 3" descr="http://www.movingtowardmodesty.com/images/107%20copy.gif"/>
          <p:cNvPicPr>
            <a:picLocks noChangeAspect="1" noChangeArrowheads="1"/>
          </p:cNvPicPr>
          <p:nvPr/>
        </p:nvPicPr>
        <p:blipFill>
          <a:blip r:embed="rId4"/>
          <a:srcRect/>
          <a:stretch>
            <a:fillRect/>
          </a:stretch>
        </p:blipFill>
        <p:spPr bwMode="auto">
          <a:xfrm>
            <a:off x="6643688" y="1357313"/>
            <a:ext cx="1500187" cy="3671887"/>
          </a:xfrm>
          <a:prstGeom prst="rect">
            <a:avLst/>
          </a:prstGeom>
          <a:noFill/>
          <a:ln w="9525">
            <a:noFill/>
            <a:miter lim="800000"/>
            <a:headEnd/>
            <a:tailEnd/>
          </a:ln>
        </p:spPr>
      </p:pic>
      <p:sp>
        <p:nvSpPr>
          <p:cNvPr id="47109" name="TextBox 4"/>
          <p:cNvSpPr txBox="1">
            <a:spLocks noChangeArrowheads="1"/>
          </p:cNvSpPr>
          <p:nvPr/>
        </p:nvSpPr>
        <p:spPr bwMode="auto">
          <a:xfrm>
            <a:off x="1428750" y="5643563"/>
            <a:ext cx="2143125" cy="477837"/>
          </a:xfrm>
          <a:prstGeom prst="rect">
            <a:avLst/>
          </a:prstGeom>
          <a:noFill/>
          <a:ln w="9525">
            <a:noFill/>
            <a:miter lim="800000"/>
            <a:headEnd/>
            <a:tailEnd/>
          </a:ln>
        </p:spPr>
        <p:txBody>
          <a:bodyPr>
            <a:spAutoFit/>
          </a:bodyPr>
          <a:lstStyle/>
          <a:p>
            <a:pPr algn="ctr"/>
            <a:r>
              <a:rPr lang="pt-BR" sz="2500">
                <a:solidFill>
                  <a:srgbClr val="482400"/>
                </a:solidFill>
                <a:latin typeface="Book Antiqua" pitchFamily="18" charset="0"/>
              </a:rPr>
              <a:t>1970</a:t>
            </a:r>
          </a:p>
        </p:txBody>
      </p:sp>
      <p:sp>
        <p:nvSpPr>
          <p:cNvPr id="47110" name="TextBox 5"/>
          <p:cNvSpPr txBox="1">
            <a:spLocks noChangeArrowheads="1"/>
          </p:cNvSpPr>
          <p:nvPr/>
        </p:nvSpPr>
        <p:spPr bwMode="auto">
          <a:xfrm>
            <a:off x="3929063" y="5572125"/>
            <a:ext cx="2000250" cy="477838"/>
          </a:xfrm>
          <a:prstGeom prst="rect">
            <a:avLst/>
          </a:prstGeom>
          <a:noFill/>
          <a:ln w="9525">
            <a:noFill/>
            <a:miter lim="800000"/>
            <a:headEnd/>
            <a:tailEnd/>
          </a:ln>
        </p:spPr>
        <p:txBody>
          <a:bodyPr>
            <a:spAutoFit/>
          </a:bodyPr>
          <a:lstStyle/>
          <a:p>
            <a:pPr algn="ctr"/>
            <a:r>
              <a:rPr lang="pt-BR" sz="2500">
                <a:solidFill>
                  <a:srgbClr val="482400"/>
                </a:solidFill>
                <a:latin typeface="Book Antiqua" pitchFamily="18" charset="0"/>
              </a:rPr>
              <a:t>1980</a:t>
            </a:r>
          </a:p>
        </p:txBody>
      </p:sp>
      <p:sp>
        <p:nvSpPr>
          <p:cNvPr id="47111" name="TextBox 6"/>
          <p:cNvSpPr txBox="1">
            <a:spLocks noChangeArrowheads="1"/>
          </p:cNvSpPr>
          <p:nvPr/>
        </p:nvSpPr>
        <p:spPr bwMode="auto">
          <a:xfrm>
            <a:off x="6429375" y="5572125"/>
            <a:ext cx="2000250" cy="477838"/>
          </a:xfrm>
          <a:prstGeom prst="rect">
            <a:avLst/>
          </a:prstGeom>
          <a:noFill/>
          <a:ln w="9525">
            <a:noFill/>
            <a:miter lim="800000"/>
            <a:headEnd/>
            <a:tailEnd/>
          </a:ln>
        </p:spPr>
        <p:txBody>
          <a:bodyPr>
            <a:spAutoFit/>
          </a:bodyPr>
          <a:lstStyle/>
          <a:p>
            <a:pPr algn="ctr"/>
            <a:r>
              <a:rPr lang="pt-BR" sz="2500">
                <a:solidFill>
                  <a:srgbClr val="482400"/>
                </a:solidFill>
                <a:latin typeface="Book Antiqua" pitchFamily="18" charset="0"/>
              </a:rPr>
              <a:t>1990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normAutofit/>
          </a:bodyPr>
          <a:lstStyle/>
          <a:p>
            <a:pPr algn="ctr" eaLnBrk="1" fontAlgn="auto" hangingPunct="1">
              <a:spcAft>
                <a:spcPts val="0"/>
              </a:spcAft>
              <a:defRPr/>
            </a:pPr>
            <a:r>
              <a:rPr lang="pt-BR" dirty="0" smtClean="0">
                <a:solidFill>
                  <a:schemeClr val="tx2">
                    <a:satMod val="130000"/>
                  </a:schemeClr>
                </a:solidFill>
              </a:rPr>
              <a:t>Há Distinção Entre as Roupas</a:t>
            </a:r>
            <a:r>
              <a:rPr lang="en-US" dirty="0" smtClean="0">
                <a:solidFill>
                  <a:schemeClr val="tx2">
                    <a:satMod val="130000"/>
                  </a:schemeClr>
                </a:solidFill>
              </a:rPr>
              <a:t>?</a:t>
            </a:r>
            <a:endParaRPr lang="pt-BR" dirty="0">
              <a:solidFill>
                <a:schemeClr val="tx2">
                  <a:satMod val="130000"/>
                </a:schemeClr>
              </a:solidFill>
            </a:endParaRPr>
          </a:p>
        </p:txBody>
      </p:sp>
      <p:pic>
        <p:nvPicPr>
          <p:cNvPr id="3" name="Picture 2" descr="http://www.movingtowardmodesty.com/images/brown.jpg"/>
          <p:cNvPicPr/>
          <p:nvPr/>
        </p:nvPicPr>
        <p:blipFill>
          <a:blip r:embed="rId2" cstate="print"/>
          <a:srcRect/>
          <a:stretch>
            <a:fillRect/>
          </a:stretch>
        </p:blipFill>
        <p:spPr bwMode="auto">
          <a:xfrm>
            <a:off x="3786182" y="2357455"/>
            <a:ext cx="2500330" cy="38576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http://www.movingtowardmodesty.com/images/2000.jpg"/>
          <p:cNvPicPr/>
          <p:nvPr/>
        </p:nvPicPr>
        <p:blipFill>
          <a:blip r:embed="rId3" cstate="print"/>
          <a:srcRect/>
          <a:stretch>
            <a:fillRect/>
          </a:stretch>
        </p:blipFill>
        <p:spPr bwMode="auto">
          <a:xfrm>
            <a:off x="1285852" y="1857364"/>
            <a:ext cx="2214578" cy="32766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http://www.movingtowardmodesty.com/images/couple1.jpg"/>
          <p:cNvPicPr/>
          <p:nvPr/>
        </p:nvPicPr>
        <p:blipFill rotWithShape="1">
          <a:blip r:embed="rId4" cstate="print"/>
          <a:srcRect l="10659"/>
          <a:stretch/>
        </p:blipFill>
        <p:spPr bwMode="auto">
          <a:xfrm>
            <a:off x="6599582" y="1857364"/>
            <a:ext cx="2025317" cy="3400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313" y="642938"/>
            <a:ext cx="3357562" cy="5643562"/>
          </a:xfrm>
        </p:spPr>
        <p:txBody>
          <a:bodyPr>
            <a:normAutofit lnSpcReduction="10000"/>
          </a:bodyPr>
          <a:lstStyle/>
          <a:p>
            <a:pPr marL="82296" indent="0" eaLnBrk="1" fontAlgn="auto" hangingPunct="1">
              <a:spcAft>
                <a:spcPts val="0"/>
              </a:spcAft>
              <a:buFont typeface="Wingdings 2"/>
              <a:buNone/>
              <a:defRPr/>
            </a:pPr>
            <a:r>
              <a:rPr lang="pt-BR" b="1" dirty="0" smtClean="0">
                <a:solidFill>
                  <a:srgbClr val="663300"/>
                </a:solidFill>
                <a:latin typeface="Arial Narrow" pitchFamily="34" charset="0"/>
              </a:rPr>
              <a:t>“Não haverá traje de homem na mulher, e nem vestirá o homem roupa de mulher; porque, qualquer que faz isto, abominação é ao SENHOR teu Deus.“ </a:t>
            </a:r>
          </a:p>
          <a:p>
            <a:pPr marL="82296" indent="0" eaLnBrk="1" fontAlgn="auto" hangingPunct="1">
              <a:spcAft>
                <a:spcPts val="0"/>
              </a:spcAft>
              <a:buFont typeface="Wingdings 2"/>
              <a:buNone/>
              <a:defRPr/>
            </a:pPr>
            <a:endParaRPr lang="pt-BR" sz="2900" b="1" dirty="0">
              <a:solidFill>
                <a:srgbClr val="663300"/>
              </a:solidFill>
              <a:latin typeface="Arial Narrow" pitchFamily="34" charset="0"/>
            </a:endParaRPr>
          </a:p>
          <a:p>
            <a:pPr marL="82296" indent="0" eaLnBrk="1" fontAlgn="auto" hangingPunct="1">
              <a:spcAft>
                <a:spcPts val="0"/>
              </a:spcAft>
              <a:buFont typeface="Wingdings 2"/>
              <a:buNone/>
              <a:defRPr/>
            </a:pPr>
            <a:r>
              <a:rPr lang="pt-BR" sz="2900" b="1" dirty="0" smtClean="0">
                <a:solidFill>
                  <a:srgbClr val="663300"/>
                </a:solidFill>
                <a:latin typeface="Arial Narrow" pitchFamily="34" charset="0"/>
              </a:rPr>
              <a:t>Deuteronômio 22:5</a:t>
            </a:r>
            <a:endParaRPr lang="pt-BR" sz="2900" dirty="0">
              <a:solidFill>
                <a:srgbClr val="663300"/>
              </a:solidFill>
              <a:latin typeface="Arial Narrow" pitchFamily="34" charset="0"/>
            </a:endParaRPr>
          </a:p>
        </p:txBody>
      </p:sp>
      <p:pic>
        <p:nvPicPr>
          <p:cNvPr id="4" name="Picture 3" descr="http://www.movingtowardmodesty.com/images/p182527_l.jpg"/>
          <p:cNvPicPr/>
          <p:nvPr/>
        </p:nvPicPr>
        <p:blipFill>
          <a:blip r:embed="rId2" cstate="print"/>
          <a:srcRect/>
          <a:stretch>
            <a:fillRect/>
          </a:stretch>
        </p:blipFill>
        <p:spPr bwMode="auto">
          <a:xfrm>
            <a:off x="5143504" y="928670"/>
            <a:ext cx="3519504" cy="474347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descr="http://www.movingtowardmodesty.com/images/p205627_l.jpg"/>
          <p:cNvPicPr>
            <a:picLocks noChangeAspect="1" noChangeArrowheads="1"/>
          </p:cNvPicPr>
          <p:nvPr/>
        </p:nvPicPr>
        <p:blipFill>
          <a:blip r:embed="rId2"/>
          <a:srcRect/>
          <a:stretch>
            <a:fillRect/>
          </a:stretch>
        </p:blipFill>
        <p:spPr bwMode="auto">
          <a:xfrm>
            <a:off x="2500313" y="3743325"/>
            <a:ext cx="5072062" cy="3043238"/>
          </a:xfrm>
          <a:prstGeom prst="rect">
            <a:avLst/>
          </a:prstGeom>
          <a:noFill/>
          <a:ln w="9525">
            <a:noFill/>
            <a:miter lim="800000"/>
            <a:headEnd/>
            <a:tailEnd/>
          </a:ln>
        </p:spPr>
      </p:pic>
      <p:sp>
        <p:nvSpPr>
          <p:cNvPr id="54275" name="TextBox 2"/>
          <p:cNvSpPr txBox="1">
            <a:spLocks noChangeArrowheads="1"/>
          </p:cNvSpPr>
          <p:nvPr/>
        </p:nvSpPr>
        <p:spPr bwMode="auto">
          <a:xfrm>
            <a:off x="1214438" y="285750"/>
            <a:ext cx="7429500" cy="3570208"/>
          </a:xfrm>
          <a:prstGeom prst="rect">
            <a:avLst/>
          </a:prstGeom>
          <a:noFill/>
          <a:ln w="9525">
            <a:noFill/>
            <a:miter lim="800000"/>
            <a:headEnd/>
            <a:tailEnd/>
          </a:ln>
        </p:spPr>
        <p:txBody>
          <a:bodyPr>
            <a:spAutoFit/>
          </a:bodyPr>
          <a:lstStyle/>
          <a:p>
            <a:pPr algn="just"/>
            <a:r>
              <a:rPr lang="pt-BR" sz="3000" dirty="0">
                <a:solidFill>
                  <a:srgbClr val="663300"/>
                </a:solidFill>
                <a:latin typeface="Arial Narrow" pitchFamily="34" charset="0"/>
              </a:rPr>
              <a:t>“Há uma crescente tendência de as mulheres usarem vestuário e adotarem aparência mais semelhantes aos do sexo oposto e escolherem seus trajes bem parecidos com os dos homens. Mas Deus declara que isso é abominação."</a:t>
            </a:r>
          </a:p>
          <a:p>
            <a:pPr algn="just"/>
            <a:r>
              <a:rPr lang="pt-BR" sz="2800" dirty="0">
                <a:solidFill>
                  <a:srgbClr val="663300"/>
                </a:solidFill>
                <a:latin typeface="Arial Narrow" pitchFamily="34" charset="0"/>
              </a:rPr>
              <a:t>Testemunhos Para a Igreja, vol.1, pág</a:t>
            </a:r>
            <a:r>
              <a:rPr lang="en-US" sz="2800" dirty="0">
                <a:solidFill>
                  <a:srgbClr val="663300"/>
                </a:solidFill>
                <a:latin typeface="Arial Narrow" pitchFamily="34" charset="0"/>
              </a:rPr>
              <a:t>. 457.2</a:t>
            </a:r>
            <a:endParaRPr lang="pt-BR" sz="2800" dirty="0">
              <a:solidFill>
                <a:srgbClr val="663300"/>
              </a:solidFill>
              <a:latin typeface="Arial Narrow" pitchFamily="34" charset="0"/>
            </a:endParaRPr>
          </a:p>
          <a:p>
            <a:pPr algn="just"/>
            <a:endParaRPr lang="pt-BR" sz="3000" dirty="0">
              <a:solidFill>
                <a:srgbClr val="663300"/>
              </a:solidFill>
              <a:latin typeface="Arial Narrow" pitchFamily="34" charset="0"/>
            </a:endParaRPr>
          </a:p>
          <a:p>
            <a:pPr algn="just"/>
            <a:endParaRPr lang="pt-BR" dirty="0">
              <a:solidFill>
                <a:srgbClr val="663300"/>
              </a:solidFill>
              <a:latin typeface="Arial Narrow"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ellen-degeneres-05281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265" y="908720"/>
            <a:ext cx="4231299" cy="55446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605401" y="476672"/>
            <a:ext cx="3094668" cy="646331"/>
          </a:xfrm>
          <a:prstGeom prst="rect">
            <a:avLst/>
          </a:prstGeom>
        </p:spPr>
        <p:txBody>
          <a:bodyPr wrap="square">
            <a:spAutoFit/>
          </a:bodyPr>
          <a:lstStyle/>
          <a:p>
            <a:r>
              <a:rPr lang="pt-PT" b="1" dirty="0"/>
              <a:t>Ellen DeGeneres lança coleção de roupa </a:t>
            </a:r>
            <a:r>
              <a:rPr lang="pt-PT" b="1" dirty="0" smtClean="0"/>
              <a:t>unissex</a:t>
            </a:r>
            <a:endParaRPr lang="pt-PT" b="1" dirty="0"/>
          </a:p>
        </p:txBody>
      </p:sp>
      <p:sp>
        <p:nvSpPr>
          <p:cNvPr id="4" name="Rectangle 3"/>
          <p:cNvSpPr/>
          <p:nvPr/>
        </p:nvSpPr>
        <p:spPr>
          <a:xfrm>
            <a:off x="5509780" y="1340768"/>
            <a:ext cx="3285911" cy="5078313"/>
          </a:xfrm>
          <a:prstGeom prst="rect">
            <a:avLst/>
          </a:prstGeom>
        </p:spPr>
        <p:txBody>
          <a:bodyPr wrap="square">
            <a:spAutoFit/>
          </a:bodyPr>
          <a:lstStyle/>
          <a:p>
            <a:endParaRPr lang="pt-PT" dirty="0"/>
          </a:p>
          <a:p>
            <a:r>
              <a:rPr lang="pt-PT" dirty="0"/>
              <a:t>Ellen DeGeneres aventurou-se no mundo da moda e vai lançar, em junho, uma linha de roupa para homens e mulheres</a:t>
            </a:r>
          </a:p>
          <a:p>
            <a:endParaRPr lang="pt-PT" dirty="0" smtClean="0"/>
          </a:p>
          <a:p>
            <a:endParaRPr lang="pt-PT" dirty="0"/>
          </a:p>
          <a:p>
            <a:r>
              <a:rPr lang="pt-PT" dirty="0" smtClean="0"/>
              <a:t>"</a:t>
            </a:r>
            <a:r>
              <a:rPr lang="pt-PT" dirty="0"/>
              <a:t>Não é extre­mamente feminina, não é masculina, é apenas confortável",  </a:t>
            </a:r>
            <a:r>
              <a:rPr lang="pt-PT" dirty="0" smtClean="0"/>
              <a:t>explicou </a:t>
            </a:r>
            <a:r>
              <a:rPr lang="pt-PT" dirty="0"/>
              <a:t>Ellen. </a:t>
            </a:r>
            <a:endParaRPr lang="pt-PT" dirty="0" smtClean="0"/>
          </a:p>
          <a:p>
            <a:endParaRPr lang="pt-PT" dirty="0" smtClean="0"/>
          </a:p>
          <a:p>
            <a:endParaRPr lang="pt-PT" dirty="0"/>
          </a:p>
          <a:p>
            <a:r>
              <a:rPr lang="pt-PT" dirty="0" smtClean="0"/>
              <a:t>Jornal Notícias - Portugal</a:t>
            </a:r>
          </a:p>
          <a:p>
            <a:r>
              <a:rPr lang="pt-PT" dirty="0"/>
              <a:t>http://www.jn.pt/PaginaInicial/Gente/Interior.aspx?content_id=4589436</a:t>
            </a:r>
            <a:endParaRPr lang="pt-PT" dirty="0" smtClean="0"/>
          </a:p>
          <a:p>
            <a:endParaRPr lang="pt-PT" dirty="0"/>
          </a:p>
          <a:p>
            <a:endParaRPr lang="pt-PT" dirty="0"/>
          </a:p>
        </p:txBody>
      </p:sp>
    </p:spTree>
    <p:extLst>
      <p:ext uri="{BB962C8B-B14F-4D97-AF65-F5344CB8AC3E}">
        <p14:creationId xmlns:p14="http://schemas.microsoft.com/office/powerpoint/2010/main" val="3486084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2776" y="5576173"/>
            <a:ext cx="7056784" cy="1754326"/>
          </a:xfrm>
          <a:prstGeom prst="rect">
            <a:avLst/>
          </a:prstGeom>
        </p:spPr>
        <p:txBody>
          <a:bodyPr wrap="square">
            <a:spAutoFit/>
          </a:bodyPr>
          <a:lstStyle/>
          <a:p>
            <a:r>
              <a:rPr lang="pt-PT" b="1" u="sng" dirty="0"/>
              <a:t>A</a:t>
            </a:r>
            <a:r>
              <a:rPr lang="pt-PT" b="1" u="sng" dirty="0" smtClean="0"/>
              <a:t>den </a:t>
            </a:r>
            <a:r>
              <a:rPr lang="pt-PT" b="1" u="sng" dirty="0"/>
              <a:t>Smith, filho de Will Smith, usa vestidos e diz</a:t>
            </a:r>
            <a:r>
              <a:rPr lang="pt-PT" b="1" u="sng" dirty="0" smtClean="0"/>
              <a:t>: “ </a:t>
            </a:r>
            <a:r>
              <a:rPr lang="pt-PT" b="1" u="sng" dirty="0"/>
              <a:t>não são </a:t>
            </a:r>
            <a:r>
              <a:rPr lang="pt-PT" b="1" u="sng" dirty="0" smtClean="0"/>
              <a:t>roupas </a:t>
            </a:r>
            <a:r>
              <a:rPr lang="pt-PT" b="1" u="sng" dirty="0"/>
              <a:t>de </a:t>
            </a:r>
            <a:r>
              <a:rPr lang="pt-PT" b="1" u="sng" dirty="0" smtClean="0"/>
              <a:t>menina, </a:t>
            </a:r>
            <a:r>
              <a:rPr lang="pt-PT" b="1" u="sng" dirty="0"/>
              <a:t>são </a:t>
            </a:r>
            <a:r>
              <a:rPr lang="pt-PT" b="1" u="sng" dirty="0" smtClean="0"/>
              <a:t>ROUPAS”</a:t>
            </a:r>
          </a:p>
          <a:p>
            <a:endParaRPr lang="pt-PT" b="1" u="sng" dirty="0"/>
          </a:p>
          <a:p>
            <a:endParaRPr lang="pt-PT" b="1" u="sng" dirty="0" smtClean="0"/>
          </a:p>
          <a:p>
            <a:r>
              <a:rPr lang="pt-PT" dirty="0"/>
              <a:t/>
            </a:r>
            <a:br>
              <a:rPr lang="pt-PT" dirty="0"/>
            </a:br>
            <a:endParaRPr lang="pt-PT" dirty="0"/>
          </a:p>
        </p:txBody>
      </p:sp>
      <p:pic>
        <p:nvPicPr>
          <p:cNvPr id="2051" name="Picture 3" descr="C:\Users\ASUS\Desktop\ba164ce7f047498ba36de2038fc6bf6dfee0d78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04665"/>
            <a:ext cx="3528392" cy="50864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SUS\Desktop\imagem-2-jaden-smith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04665"/>
            <a:ext cx="3726474" cy="5086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0311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1196752"/>
            <a:ext cx="7128792" cy="3508653"/>
          </a:xfrm>
          <a:prstGeom prst="rect">
            <a:avLst/>
          </a:prstGeom>
        </p:spPr>
        <p:txBody>
          <a:bodyPr wrap="square">
            <a:spAutoFit/>
          </a:bodyPr>
          <a:lstStyle/>
          <a:p>
            <a:pPr algn="just"/>
            <a:r>
              <a:rPr lang="pt-PT" sz="2400" dirty="0" smtClean="0"/>
              <a:t>“Hoje</a:t>
            </a:r>
            <a:r>
              <a:rPr lang="pt-PT" sz="2400" dirty="0"/>
              <a:t>, todas as mulheres usam calças, ternos, camisas e muitos outros elementos que nasceram no armário masculino. Então porque a saia não pode fazer o caminho inverso? Se adaptar ao vestuário masculino, mesmo sendo originalmente uma peça de mulher. Palmas pra Jaden Smith, que o mundo pare com preconceitos bobos e faça uma inovação de </a:t>
            </a:r>
            <a:r>
              <a:rPr lang="pt-PT" sz="2400" dirty="0" smtClean="0"/>
              <a:t>verdade”</a:t>
            </a:r>
          </a:p>
          <a:p>
            <a:pPr algn="just"/>
            <a:endParaRPr lang="pt-PT" dirty="0"/>
          </a:p>
          <a:p>
            <a:pPr algn="just"/>
            <a:endParaRPr lang="pt-PT" dirty="0" smtClean="0"/>
          </a:p>
          <a:p>
            <a:pPr algn="just"/>
            <a:r>
              <a:rPr lang="pt-PT" dirty="0"/>
              <a:t>http://</a:t>
            </a:r>
            <a:r>
              <a:rPr lang="pt-PT" dirty="0" smtClean="0"/>
              <a:t>www.comprascomestilo.com.br</a:t>
            </a:r>
            <a:endParaRPr lang="pt-PT" dirty="0"/>
          </a:p>
        </p:txBody>
      </p:sp>
    </p:spTree>
    <p:extLst>
      <p:ext uri="{BB962C8B-B14F-4D97-AF65-F5344CB8AC3E}">
        <p14:creationId xmlns:p14="http://schemas.microsoft.com/office/powerpoint/2010/main" val="23732110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ângulo 1"/>
          <p:cNvSpPr>
            <a:spLocks noChangeArrowheads="1"/>
          </p:cNvSpPr>
          <p:nvPr/>
        </p:nvSpPr>
        <p:spPr bwMode="auto">
          <a:xfrm>
            <a:off x="1428728" y="714356"/>
            <a:ext cx="7000924" cy="4401205"/>
          </a:xfrm>
          <a:prstGeom prst="rect">
            <a:avLst/>
          </a:prstGeom>
          <a:noFill/>
          <a:ln w="9525">
            <a:noFill/>
            <a:miter lim="800000"/>
            <a:headEnd/>
            <a:tailEnd/>
          </a:ln>
        </p:spPr>
        <p:txBody>
          <a:bodyPr wrap="square">
            <a:spAutoFit/>
          </a:bodyPr>
          <a:lstStyle/>
          <a:p>
            <a:pPr algn="just"/>
            <a:r>
              <a:rPr lang="pt-PT" sz="2800" u="sng" dirty="0">
                <a:solidFill>
                  <a:srgbClr val="663300"/>
                </a:solidFill>
                <a:latin typeface="Arial Narrow" pitchFamily="34" charset="0"/>
              </a:rPr>
              <a:t>O povo </a:t>
            </a:r>
            <a:r>
              <a:rPr lang="pt-PT" sz="2800" u="sng" dirty="0" err="1">
                <a:solidFill>
                  <a:srgbClr val="663300"/>
                </a:solidFill>
                <a:latin typeface="Arial Narrow" pitchFamily="34" charset="0"/>
              </a:rPr>
              <a:t>adotou</a:t>
            </a:r>
            <a:r>
              <a:rPr lang="pt-PT" sz="2800" u="sng" dirty="0">
                <a:solidFill>
                  <a:srgbClr val="663300"/>
                </a:solidFill>
                <a:latin typeface="Arial Narrow" pitchFamily="34" charset="0"/>
              </a:rPr>
              <a:t> muitos dos costumes dos seus vizinhos gentílicos</a:t>
            </a:r>
            <a:r>
              <a:rPr lang="pt-PT" sz="2800" dirty="0">
                <a:solidFill>
                  <a:srgbClr val="663300"/>
                </a:solidFill>
                <a:latin typeface="Arial Narrow" pitchFamily="34" charset="0"/>
              </a:rPr>
              <a:t>, e assim </a:t>
            </a:r>
            <a:r>
              <a:rPr lang="pt-PT" sz="2800" u="sng" dirty="0">
                <a:solidFill>
                  <a:srgbClr val="663300"/>
                </a:solidFill>
                <a:latin typeface="Arial Narrow" pitchFamily="34" charset="0"/>
              </a:rPr>
              <a:t>sacrificou, em grande proporção, seu próprio </a:t>
            </a:r>
            <a:r>
              <a:rPr lang="pt-PT" sz="2800" u="sng" dirty="0" err="1">
                <a:solidFill>
                  <a:srgbClr val="663300"/>
                </a:solidFill>
                <a:latin typeface="Arial Narrow" pitchFamily="34" charset="0"/>
              </a:rPr>
              <a:t>caráter</a:t>
            </a:r>
            <a:r>
              <a:rPr lang="pt-PT" sz="2800" u="sng" dirty="0">
                <a:solidFill>
                  <a:srgbClr val="663300"/>
                </a:solidFill>
                <a:latin typeface="Arial Narrow" pitchFamily="34" charset="0"/>
              </a:rPr>
              <a:t> peculiar e santo. </a:t>
            </a:r>
            <a:r>
              <a:rPr lang="pt-PT" sz="2800" dirty="0">
                <a:solidFill>
                  <a:srgbClr val="663300"/>
                </a:solidFill>
                <a:latin typeface="Arial Narrow" pitchFamily="34" charset="0"/>
              </a:rPr>
              <a:t>Gradualmente perderam sua </a:t>
            </a:r>
            <a:r>
              <a:rPr lang="pt-PT" sz="2800" u="sng" dirty="0">
                <a:solidFill>
                  <a:srgbClr val="663300"/>
                </a:solidFill>
                <a:latin typeface="Arial Narrow" pitchFamily="34" charset="0"/>
              </a:rPr>
              <a:t>reverência para com Deus</a:t>
            </a:r>
            <a:r>
              <a:rPr lang="pt-PT" sz="2800" dirty="0">
                <a:solidFill>
                  <a:srgbClr val="663300"/>
                </a:solidFill>
                <a:latin typeface="Arial Narrow" pitchFamily="34" charset="0"/>
              </a:rPr>
              <a:t>, e deixaram de apreciar a honra de ser Seu povo escolhido. Atraídos pela pompa e ostentação dos reis gentílicos, </a:t>
            </a:r>
            <a:r>
              <a:rPr lang="pt-PT" sz="2800" u="sng" dirty="0">
                <a:solidFill>
                  <a:srgbClr val="663300"/>
                </a:solidFill>
                <a:latin typeface="Arial Narrow" pitchFamily="34" charset="0"/>
              </a:rPr>
              <a:t>cansaram-se de sua própria simplicidade</a:t>
            </a:r>
            <a:r>
              <a:rPr lang="pt-PT" sz="2800" dirty="0">
                <a:solidFill>
                  <a:srgbClr val="663300"/>
                </a:solidFill>
                <a:latin typeface="Arial Narrow" pitchFamily="34" charset="0"/>
              </a:rPr>
              <a:t>. </a:t>
            </a:r>
            <a:endParaRPr lang="pt-PT" sz="2800" dirty="0" smtClean="0">
              <a:solidFill>
                <a:srgbClr val="663300"/>
              </a:solidFill>
              <a:latin typeface="Arial Narrow" pitchFamily="34" charset="0"/>
            </a:endParaRPr>
          </a:p>
          <a:p>
            <a:pPr algn="just"/>
            <a:endParaRPr lang="pt-PT" sz="2800" dirty="0" smtClean="0">
              <a:solidFill>
                <a:srgbClr val="663300"/>
              </a:solidFill>
              <a:latin typeface="Arial Narrow" pitchFamily="34" charset="0"/>
            </a:endParaRPr>
          </a:p>
          <a:p>
            <a:pPr algn="just"/>
            <a:r>
              <a:rPr lang="pt-PT" sz="2800" dirty="0" smtClean="0">
                <a:solidFill>
                  <a:srgbClr val="663300"/>
                </a:solidFill>
                <a:latin typeface="Arial Narrow" pitchFamily="34" charset="0"/>
              </a:rPr>
              <a:t>Patriarcas </a:t>
            </a:r>
            <a:r>
              <a:rPr lang="pt-PT" sz="2800" dirty="0">
                <a:solidFill>
                  <a:srgbClr val="663300"/>
                </a:solidFill>
                <a:latin typeface="Arial Narrow" pitchFamily="34" charset="0"/>
              </a:rPr>
              <a:t>e Profetas pág. 603</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425617"/>
            <a:ext cx="6174432" cy="769441"/>
          </a:xfrm>
          <a:prstGeom prst="rect">
            <a:avLst/>
          </a:prstGeom>
        </p:spPr>
        <p:txBody>
          <a:bodyPr wrap="square">
            <a:spAutoFit/>
          </a:bodyPr>
          <a:lstStyle/>
          <a:p>
            <a:pPr algn="ctr"/>
            <a:r>
              <a:rPr lang="pt-PT" sz="4400" b="1" dirty="0" smtClean="0"/>
              <a:t>Saias, justas? Curtas?</a:t>
            </a:r>
          </a:p>
        </p:txBody>
      </p:sp>
      <p:pic>
        <p:nvPicPr>
          <p:cNvPr id="3074" name="Picture 2" descr="C:\Users\ASUS\Desktop\saia-justa-elegante-varias-cores-importada-pronta-entrega-15897-MLB20110943624_062014-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1" y="1295199"/>
            <a:ext cx="4099638" cy="452306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SUS\Desktop\SAIAS-TULIPA-I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4195" y="1499558"/>
            <a:ext cx="3847610" cy="40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539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Marcador de Posição de Conteúdo 2"/>
          <p:cNvSpPr>
            <a:spLocks noGrp="1"/>
          </p:cNvSpPr>
          <p:nvPr>
            <p:ph idx="1"/>
          </p:nvPr>
        </p:nvSpPr>
        <p:spPr>
          <a:xfrm>
            <a:off x="1115616" y="260648"/>
            <a:ext cx="7776864" cy="6597352"/>
          </a:xfrm>
        </p:spPr>
        <p:txBody>
          <a:bodyPr/>
          <a:lstStyle/>
          <a:p>
            <a:pPr algn="just"/>
            <a:r>
              <a:rPr lang="pt-PT" sz="2400" b="1" dirty="0" smtClean="0">
                <a:solidFill>
                  <a:srgbClr val="663300"/>
                </a:solidFill>
              </a:rPr>
              <a:t> </a:t>
            </a:r>
            <a:r>
              <a:rPr lang="pt-PT" sz="2600" b="1" dirty="0" smtClean="0">
                <a:solidFill>
                  <a:srgbClr val="663300"/>
                </a:solidFill>
                <a:latin typeface="Arial Narrow" pitchFamily="34" charset="0"/>
              </a:rPr>
              <a:t>Se Deus deu direções assim definidas ao Seu povo da antiguidade, acerca de seu vestuário, não tomará Ele conhecimento do vestuário de Seu povo na atualidade? </a:t>
            </a:r>
          </a:p>
          <a:p>
            <a:pPr algn="just"/>
            <a:r>
              <a:rPr lang="pt-PT" sz="2600" b="1" dirty="0" smtClean="0">
                <a:solidFill>
                  <a:srgbClr val="663300"/>
                </a:solidFill>
                <a:latin typeface="Arial Narrow" pitchFamily="34" charset="0"/>
              </a:rPr>
              <a:t>Não deveria haver em seu vestuário uma diferenciação do vestuário do mundo? </a:t>
            </a:r>
          </a:p>
          <a:p>
            <a:pPr algn="just"/>
            <a:r>
              <a:rPr lang="pt-PT" sz="2600" b="1" dirty="0" smtClean="0">
                <a:solidFill>
                  <a:srgbClr val="663300"/>
                </a:solidFill>
                <a:latin typeface="Arial Narrow" pitchFamily="34" charset="0"/>
              </a:rPr>
              <a:t>Não deveria o povo de Deus, que é Seu tesouro peculiar, procurar mesmo no vestuário glorificar a Deus? </a:t>
            </a:r>
          </a:p>
          <a:p>
            <a:pPr algn="just"/>
            <a:r>
              <a:rPr lang="pt-PT" sz="2600" b="1" dirty="0" smtClean="0">
                <a:solidFill>
                  <a:srgbClr val="663300"/>
                </a:solidFill>
                <a:latin typeface="Arial Narrow" pitchFamily="34" charset="0"/>
              </a:rPr>
              <a:t>E não deveriam eles ser exemplo na questão do vestuário, e por seu estilo simples reprovar o orgulho, a vaidade e extravagância dos que professam a verdade mas são mundanos e amantes de prazeres? </a:t>
            </a:r>
          </a:p>
          <a:p>
            <a:pPr algn="just"/>
            <a:r>
              <a:rPr lang="pt-PT" sz="2600" b="1" dirty="0" smtClean="0">
                <a:solidFill>
                  <a:srgbClr val="663300"/>
                </a:solidFill>
                <a:latin typeface="Arial Narrow" pitchFamily="34" charset="0"/>
              </a:rPr>
              <a:t>Deus isto requer do Seu povo. </a:t>
            </a:r>
          </a:p>
          <a:p>
            <a:pPr marL="82550" indent="0" algn="just">
              <a:buNone/>
            </a:pPr>
            <a:r>
              <a:rPr lang="pt-PT" sz="2600" b="1" i="1" dirty="0">
                <a:solidFill>
                  <a:srgbClr val="663300"/>
                </a:solidFill>
                <a:latin typeface="Arial Narrow" pitchFamily="34" charset="0"/>
              </a:rPr>
              <a:t> </a:t>
            </a:r>
            <a:r>
              <a:rPr lang="pt-PT" sz="2600" b="1" i="1" dirty="0" smtClean="0">
                <a:solidFill>
                  <a:srgbClr val="663300"/>
                </a:solidFill>
                <a:latin typeface="Arial Narrow" pitchFamily="34" charset="0"/>
              </a:rPr>
              <a:t>                                           </a:t>
            </a:r>
            <a:r>
              <a:rPr lang="pt-PT" sz="2600" i="1" dirty="0" smtClean="0">
                <a:solidFill>
                  <a:srgbClr val="663300"/>
                </a:solidFill>
                <a:latin typeface="Arial Narrow" pitchFamily="34" charset="0"/>
              </a:rPr>
              <a:t>Mensagens escolhidas pág.474</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ângulo 1"/>
          <p:cNvSpPr>
            <a:spLocks noChangeArrowheads="1"/>
          </p:cNvSpPr>
          <p:nvPr/>
        </p:nvSpPr>
        <p:spPr bwMode="auto">
          <a:xfrm>
            <a:off x="1428728" y="714356"/>
            <a:ext cx="7000924" cy="523220"/>
          </a:xfrm>
          <a:prstGeom prst="rect">
            <a:avLst/>
          </a:prstGeom>
          <a:noFill/>
          <a:ln w="9525">
            <a:noFill/>
            <a:miter lim="800000"/>
            <a:headEnd/>
            <a:tailEnd/>
          </a:ln>
        </p:spPr>
        <p:txBody>
          <a:bodyPr wrap="square">
            <a:spAutoFit/>
          </a:bodyPr>
          <a:lstStyle/>
          <a:p>
            <a:pPr algn="just"/>
            <a:r>
              <a:rPr lang="pt-PT" sz="2800" u="sng" dirty="0" smtClean="0">
                <a:solidFill>
                  <a:srgbClr val="663300"/>
                </a:solidFill>
                <a:latin typeface="Book Antiqua" pitchFamily="18" charset="0"/>
              </a:rPr>
              <a:t> </a:t>
            </a:r>
            <a:endParaRPr lang="pt-PT" sz="2800" dirty="0">
              <a:solidFill>
                <a:srgbClr val="663300"/>
              </a:solidFill>
              <a:latin typeface="Book Antiqua" pitchFamily="18" charset="0"/>
            </a:endParaRPr>
          </a:p>
        </p:txBody>
      </p:sp>
      <p:sp>
        <p:nvSpPr>
          <p:cNvPr id="3" name="CaixaDeTexto 2"/>
          <p:cNvSpPr txBox="1"/>
          <p:nvPr/>
        </p:nvSpPr>
        <p:spPr>
          <a:xfrm>
            <a:off x="3857620" y="285728"/>
            <a:ext cx="5072098" cy="6370975"/>
          </a:xfrm>
          <a:prstGeom prst="rect">
            <a:avLst/>
          </a:prstGeom>
          <a:noFill/>
        </p:spPr>
        <p:txBody>
          <a:bodyPr wrap="square" rtlCol="0">
            <a:spAutoFit/>
          </a:bodyPr>
          <a:lstStyle/>
          <a:p>
            <a:pPr algn="just"/>
            <a:r>
              <a:rPr lang="pt-PT" sz="2400" dirty="0" smtClean="0">
                <a:solidFill>
                  <a:srgbClr val="663300"/>
                </a:solidFill>
                <a:latin typeface="Arial Narrow" pitchFamily="34" charset="0"/>
              </a:rPr>
              <a:t>"É o demónio que induz as mulheres a mostrarem as suas pernas para excitar os homens - os mesmos tipos de pernas, agora socialmente aceitáveis de serem admiradas, que são mostradas pelas jovens religiosas quando elas caminham de lá para cá como suas roupas curtas. Que passo encantador na direção direita (ou esquerda)!</a:t>
            </a:r>
          </a:p>
          <a:p>
            <a:pPr algn="just"/>
            <a:r>
              <a:rPr lang="pt-PT" sz="2400" dirty="0" smtClean="0">
                <a:solidFill>
                  <a:srgbClr val="663300"/>
                </a:solidFill>
                <a:latin typeface="Arial Narrow" pitchFamily="34" charset="0"/>
              </a:rPr>
              <a:t> É possível que nós logo vejamos o "topless" de religiosas sensualmente rebolando seus corpos… Muitas religiosas são moças muito lindas com pernas bonitas."</a:t>
            </a:r>
            <a:br>
              <a:rPr lang="pt-PT" sz="2400" dirty="0" smtClean="0">
                <a:solidFill>
                  <a:srgbClr val="663300"/>
                </a:solidFill>
                <a:latin typeface="Arial Narrow" pitchFamily="34" charset="0"/>
              </a:rPr>
            </a:br>
            <a:r>
              <a:rPr lang="pt-PT" sz="2400" dirty="0" smtClean="0">
                <a:solidFill>
                  <a:srgbClr val="663300"/>
                </a:solidFill>
                <a:latin typeface="Arial Narrow" pitchFamily="34" charset="0"/>
              </a:rPr>
              <a:t/>
            </a:r>
            <a:br>
              <a:rPr lang="pt-PT" sz="2400" dirty="0" smtClean="0">
                <a:solidFill>
                  <a:srgbClr val="663300"/>
                </a:solidFill>
                <a:latin typeface="Arial Narrow" pitchFamily="34" charset="0"/>
              </a:rPr>
            </a:br>
            <a:r>
              <a:rPr lang="pt-PT" sz="2400" dirty="0" smtClean="0">
                <a:solidFill>
                  <a:srgbClr val="663300"/>
                </a:solidFill>
                <a:latin typeface="Arial Narrow" pitchFamily="34" charset="0"/>
              </a:rPr>
              <a:t>A Bíblia Satânica, pág. 25, </a:t>
            </a:r>
            <a:r>
              <a:rPr lang="pt-PT" sz="2400" dirty="0" err="1" smtClean="0">
                <a:solidFill>
                  <a:srgbClr val="663300"/>
                </a:solidFill>
                <a:latin typeface="Arial Narrow" pitchFamily="34" charset="0"/>
              </a:rPr>
              <a:t>cap.</a:t>
            </a:r>
            <a:r>
              <a:rPr lang="pt-PT" sz="2400" dirty="0" smtClean="0">
                <a:solidFill>
                  <a:srgbClr val="663300"/>
                </a:solidFill>
                <a:latin typeface="Arial Narrow" pitchFamily="34" charset="0"/>
              </a:rPr>
              <a:t> "Algumas evidências de uma nova era satânica"</a:t>
            </a:r>
            <a:endParaRPr lang="pt-PT" sz="2400" dirty="0">
              <a:solidFill>
                <a:srgbClr val="663300"/>
              </a:solidFill>
              <a:latin typeface="Arial Narrow" pitchFamily="34" charset="0"/>
            </a:endParaRPr>
          </a:p>
        </p:txBody>
      </p:sp>
      <p:pic>
        <p:nvPicPr>
          <p:cNvPr id="1026" name="Picture 2" descr="C:\Documents and Settings\Idilio\Ambiente de trabalho\images.jpg"/>
          <p:cNvPicPr>
            <a:picLocks noChangeAspect="1" noChangeArrowheads="1"/>
          </p:cNvPicPr>
          <p:nvPr/>
        </p:nvPicPr>
        <p:blipFill>
          <a:blip r:embed="rId2"/>
          <a:srcRect/>
          <a:stretch>
            <a:fillRect/>
          </a:stretch>
        </p:blipFill>
        <p:spPr bwMode="auto">
          <a:xfrm>
            <a:off x="179512" y="727593"/>
            <a:ext cx="3496082" cy="472786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2570" y="548680"/>
            <a:ext cx="7516316" cy="6555641"/>
          </a:xfrm>
          <a:prstGeom prst="rect">
            <a:avLst/>
          </a:prstGeom>
        </p:spPr>
        <p:txBody>
          <a:bodyPr wrap="square">
            <a:spAutoFit/>
          </a:bodyPr>
          <a:lstStyle/>
          <a:p>
            <a:pPr algn="just"/>
            <a:r>
              <a:rPr lang="pt-PT" sz="2800" i="1" dirty="0">
                <a:solidFill>
                  <a:schemeClr val="bg2">
                    <a:lumMod val="10000"/>
                  </a:schemeClr>
                </a:solidFill>
                <a:latin typeface="Arial Narrow" panose="020B0606020202030204" pitchFamily="34" charset="0"/>
              </a:rPr>
              <a:t>Encho-me de horror ao me ser apresentada a condição de famílias que professam a verdade presente. É quase incrível a depravação dos jovens e mesmo das crianças. Não sabem os pais que o vício está destruindo e desfigurando em seus filhos a imagem de Deus. Entre eles há os pecados que caracterizaram os sodomitas. </a:t>
            </a:r>
            <a:r>
              <a:rPr lang="pt-PT" sz="2800" i="1" u="sng" dirty="0">
                <a:solidFill>
                  <a:schemeClr val="bg2">
                    <a:lumMod val="10000"/>
                  </a:schemeClr>
                </a:solidFill>
                <a:latin typeface="Arial Narrow" panose="020B0606020202030204" pitchFamily="34" charset="0"/>
              </a:rPr>
              <a:t>Os pais são responsáveis, pois não educam os filhos a amar e obedecer a Deus</a:t>
            </a:r>
            <a:r>
              <a:rPr lang="pt-PT" sz="2800" i="1" dirty="0">
                <a:solidFill>
                  <a:schemeClr val="bg2">
                    <a:lumMod val="10000"/>
                  </a:schemeClr>
                </a:solidFill>
                <a:latin typeface="Arial Narrow" panose="020B0606020202030204" pitchFamily="34" charset="0"/>
              </a:rPr>
              <a:t>. Não os têm reprimido, nem lhes têm ensinado diligentemente o caminho do Senhor. [...] Por seu vestuário, aparência, divertimentos, cercam-se eles duma atmosfera contrária a Cristo.</a:t>
            </a:r>
            <a:r>
              <a:rPr lang="pt-PT" sz="2800" dirty="0">
                <a:solidFill>
                  <a:schemeClr val="bg2">
                    <a:lumMod val="10000"/>
                  </a:schemeClr>
                </a:solidFill>
                <a:latin typeface="Arial Narrow" panose="020B0606020202030204" pitchFamily="34" charset="0"/>
              </a:rPr>
              <a:t> </a:t>
            </a:r>
            <a:endParaRPr lang="pt-PT" sz="2800" dirty="0" smtClean="0">
              <a:solidFill>
                <a:schemeClr val="bg2">
                  <a:lumMod val="10000"/>
                </a:schemeClr>
              </a:solidFill>
              <a:latin typeface="Arial Narrow" panose="020B0606020202030204" pitchFamily="34" charset="0"/>
            </a:endParaRPr>
          </a:p>
          <a:p>
            <a:pPr algn="just"/>
            <a:endParaRPr lang="pt-PT" sz="2800" dirty="0" smtClean="0">
              <a:solidFill>
                <a:schemeClr val="bg2">
                  <a:lumMod val="10000"/>
                </a:schemeClr>
              </a:solidFill>
              <a:latin typeface="Arial Narrow" panose="020B0606020202030204" pitchFamily="34" charset="0"/>
            </a:endParaRPr>
          </a:p>
          <a:p>
            <a:pPr algn="just"/>
            <a:r>
              <a:rPr lang="pt-PT" sz="2800" dirty="0" smtClean="0">
                <a:solidFill>
                  <a:schemeClr val="bg2">
                    <a:lumMod val="10000"/>
                  </a:schemeClr>
                </a:solidFill>
                <a:latin typeface="Arial Narrow" panose="020B0606020202030204" pitchFamily="34" charset="0"/>
              </a:rPr>
              <a:t>Orientação </a:t>
            </a:r>
            <a:r>
              <a:rPr lang="pt-PT" sz="2800" dirty="0">
                <a:solidFill>
                  <a:schemeClr val="bg2">
                    <a:lumMod val="10000"/>
                  </a:schemeClr>
                </a:solidFill>
                <a:latin typeface="Arial Narrow" panose="020B0606020202030204" pitchFamily="34" charset="0"/>
              </a:rPr>
              <a:t>para Criança, p. 449</a:t>
            </a:r>
          </a:p>
          <a:p>
            <a:pPr algn="just"/>
            <a:r>
              <a:rPr lang="pt-PT" sz="2800" dirty="0">
                <a:solidFill>
                  <a:schemeClr val="bg2">
                    <a:lumMod val="10000"/>
                  </a:schemeClr>
                </a:solidFill>
                <a:latin typeface="Arial Narrow" panose="020B0606020202030204" pitchFamily="34" charset="0"/>
              </a:rPr>
              <a:t/>
            </a:r>
            <a:br>
              <a:rPr lang="pt-PT" sz="2800" dirty="0">
                <a:solidFill>
                  <a:schemeClr val="bg2">
                    <a:lumMod val="10000"/>
                  </a:schemeClr>
                </a:solidFill>
                <a:latin typeface="Arial Narrow" panose="020B0606020202030204" pitchFamily="34" charset="0"/>
              </a:rPr>
            </a:br>
            <a:endParaRPr lang="pt-PT" sz="2800" dirty="0">
              <a:solidFill>
                <a:schemeClr val="bg2">
                  <a:lumMod val="10000"/>
                </a:schemeClr>
              </a:solidFill>
              <a:latin typeface="Arial Narrow" panose="020B0606020202030204" pitchFamily="34" charset="0"/>
            </a:endParaRPr>
          </a:p>
        </p:txBody>
      </p:sp>
    </p:spTree>
    <p:extLst>
      <p:ext uri="{BB962C8B-B14F-4D97-AF65-F5344CB8AC3E}">
        <p14:creationId xmlns:p14="http://schemas.microsoft.com/office/powerpoint/2010/main" val="1491159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joias1.jpg"/>
          <p:cNvPicPr>
            <a:picLocks noChangeAspect="1"/>
          </p:cNvPicPr>
          <p:nvPr/>
        </p:nvPicPr>
        <p:blipFill>
          <a:blip r:embed="rId2"/>
          <a:stretch>
            <a:fillRect/>
          </a:stretch>
        </p:blipFill>
        <p:spPr>
          <a:xfrm>
            <a:off x="1156618" y="1344407"/>
            <a:ext cx="3071834" cy="1847850"/>
          </a:xfrm>
          <a:prstGeom prst="rect">
            <a:avLst/>
          </a:prstGeom>
        </p:spPr>
      </p:pic>
      <p:pic>
        <p:nvPicPr>
          <p:cNvPr id="5" name="Imagem 4" descr="joias 4.jpg"/>
          <p:cNvPicPr>
            <a:picLocks noChangeAspect="1"/>
          </p:cNvPicPr>
          <p:nvPr/>
        </p:nvPicPr>
        <p:blipFill>
          <a:blip r:embed="rId3"/>
          <a:stretch>
            <a:fillRect/>
          </a:stretch>
        </p:blipFill>
        <p:spPr>
          <a:xfrm>
            <a:off x="5804833" y="4641447"/>
            <a:ext cx="2857520" cy="2143140"/>
          </a:xfrm>
          <a:prstGeom prst="rect">
            <a:avLst/>
          </a:prstGeom>
        </p:spPr>
      </p:pic>
      <p:pic>
        <p:nvPicPr>
          <p:cNvPr id="10" name="Imagem 9" descr="pulseira de curtiça.jpg"/>
          <p:cNvPicPr>
            <a:picLocks noChangeAspect="1"/>
          </p:cNvPicPr>
          <p:nvPr/>
        </p:nvPicPr>
        <p:blipFill>
          <a:blip r:embed="rId4"/>
          <a:stretch>
            <a:fillRect/>
          </a:stretch>
        </p:blipFill>
        <p:spPr>
          <a:xfrm>
            <a:off x="1142976" y="5000636"/>
            <a:ext cx="3071834" cy="1500198"/>
          </a:xfrm>
          <a:prstGeom prst="rect">
            <a:avLst/>
          </a:prstGeom>
        </p:spPr>
      </p:pic>
      <p:sp>
        <p:nvSpPr>
          <p:cNvPr id="12" name="Rectângulo 11"/>
          <p:cNvSpPr/>
          <p:nvPr/>
        </p:nvSpPr>
        <p:spPr>
          <a:xfrm>
            <a:off x="1428728" y="571480"/>
            <a:ext cx="6786610" cy="646331"/>
          </a:xfrm>
          <a:prstGeom prst="rect">
            <a:avLst/>
          </a:prstGeom>
        </p:spPr>
        <p:txBody>
          <a:bodyPr wrap="square">
            <a:spAutoFit/>
          </a:bodyPr>
          <a:lstStyle/>
          <a:p>
            <a:pPr algn="ctr"/>
            <a:r>
              <a:rPr lang="pt-PT" sz="3600" b="1" dirty="0" smtClean="0">
                <a:solidFill>
                  <a:schemeClr val="tx2">
                    <a:lumMod val="60000"/>
                    <a:lumOff val="40000"/>
                  </a:schemeClr>
                </a:solidFill>
                <a:latin typeface="Colonna MT" pitchFamily="82" charset="0"/>
              </a:rPr>
              <a:t>JÓIAS/ADORNOS</a:t>
            </a:r>
          </a:p>
        </p:txBody>
      </p:sp>
      <p:sp>
        <p:nvSpPr>
          <p:cNvPr id="2" name="Rectangle 1"/>
          <p:cNvSpPr/>
          <p:nvPr/>
        </p:nvSpPr>
        <p:spPr>
          <a:xfrm>
            <a:off x="1411428" y="3150053"/>
            <a:ext cx="5822165" cy="1938992"/>
          </a:xfrm>
          <a:prstGeom prst="rect">
            <a:avLst/>
          </a:prstGeom>
        </p:spPr>
        <p:txBody>
          <a:bodyPr wrap="square">
            <a:spAutoFit/>
          </a:bodyPr>
          <a:lstStyle/>
          <a:p>
            <a:r>
              <a:rPr lang="pt-PT" b="1" i="1" dirty="0">
                <a:solidFill>
                  <a:srgbClr val="482400"/>
                </a:solidFill>
                <a:latin typeface="Arial Narrow" pitchFamily="34" charset="0"/>
              </a:rPr>
              <a:t>“</a:t>
            </a:r>
            <a:r>
              <a:rPr lang="pt-PT" sz="2400" b="1" i="1" dirty="0">
                <a:solidFill>
                  <a:srgbClr val="482400"/>
                </a:solidFill>
                <a:latin typeface="Arial Narrow" pitchFamily="34" charset="0"/>
              </a:rPr>
              <a:t>A abnegação no vestir faz parte de nosso dever cristão. Trajar-se com simplicidade, e abster-se de ostentação de jóias </a:t>
            </a:r>
            <a:r>
              <a:rPr lang="pt-PT" sz="2400" b="1" i="1" u="sng" dirty="0">
                <a:solidFill>
                  <a:srgbClr val="482400"/>
                </a:solidFill>
                <a:latin typeface="Arial Narrow" pitchFamily="34" charset="0"/>
              </a:rPr>
              <a:t>e ornamentos de toda a espécie, está em harmonia com nossa fé”</a:t>
            </a:r>
            <a:r>
              <a:rPr lang="pt-PT" sz="2400" b="1" i="1" dirty="0">
                <a:solidFill>
                  <a:srgbClr val="482400"/>
                </a:solidFill>
                <a:latin typeface="Arial Narrow" pitchFamily="34" charset="0"/>
              </a:rPr>
              <a:t>. </a:t>
            </a:r>
            <a:r>
              <a:rPr lang="pt-PT" sz="2400" dirty="0">
                <a:solidFill>
                  <a:srgbClr val="482400"/>
                </a:solidFill>
                <a:latin typeface="Arial Narrow" pitchFamily="34" charset="0"/>
              </a:rPr>
              <a:t>Mensagens Escolhidas V. 3 pág. 245</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ângulo 1"/>
          <p:cNvSpPr>
            <a:spLocks noChangeArrowheads="1"/>
          </p:cNvSpPr>
          <p:nvPr/>
        </p:nvSpPr>
        <p:spPr bwMode="auto">
          <a:xfrm>
            <a:off x="1285874" y="500062"/>
            <a:ext cx="7429529" cy="6001643"/>
          </a:xfrm>
          <a:prstGeom prst="rect">
            <a:avLst/>
          </a:prstGeom>
          <a:noFill/>
          <a:ln w="9525">
            <a:noFill/>
            <a:miter lim="800000"/>
            <a:headEnd/>
            <a:tailEnd/>
          </a:ln>
        </p:spPr>
        <p:txBody>
          <a:bodyPr wrap="square">
            <a:spAutoFit/>
          </a:bodyPr>
          <a:lstStyle/>
          <a:p>
            <a:pPr algn="ctr"/>
            <a:r>
              <a:rPr lang="pt-PT" sz="2400" dirty="0">
                <a:solidFill>
                  <a:srgbClr val="663300"/>
                </a:solidFill>
                <a:latin typeface="Arial Narrow" pitchFamily="34" charset="0"/>
              </a:rPr>
              <a:t>Êxodo 33</a:t>
            </a:r>
          </a:p>
          <a:p>
            <a:pPr algn="just"/>
            <a:r>
              <a:rPr lang="pt-PT" sz="2400" dirty="0" smtClean="0">
                <a:solidFill>
                  <a:srgbClr val="663300"/>
                </a:solidFill>
                <a:latin typeface="Arial Narrow" pitchFamily="34" charset="0"/>
              </a:rPr>
              <a:t>3)</a:t>
            </a:r>
            <a:r>
              <a:rPr lang="pt-PT" sz="2400" dirty="0">
                <a:solidFill>
                  <a:srgbClr val="663300"/>
                </a:solidFill>
                <a:latin typeface="Arial Narrow" pitchFamily="34" charset="0"/>
              </a:rPr>
              <a:t> "Aquela terra é fonte de leite e mel."Mas Eu não viajarei no meio do povo de Israel, pois é gente rebelde e teimosa. Assim não serei levado a destruir este povo durante a viagem.</a:t>
            </a:r>
          </a:p>
          <a:p>
            <a:pPr algn="just"/>
            <a:endParaRPr lang="pt-PT" sz="2400" dirty="0" smtClean="0">
              <a:solidFill>
                <a:srgbClr val="663300"/>
              </a:solidFill>
              <a:latin typeface="Arial Narrow" pitchFamily="34" charset="0"/>
            </a:endParaRPr>
          </a:p>
          <a:p>
            <a:pPr algn="just"/>
            <a:r>
              <a:rPr lang="pt-PT" sz="2400" dirty="0" smtClean="0">
                <a:solidFill>
                  <a:srgbClr val="663300"/>
                </a:solidFill>
                <a:latin typeface="Arial Narrow" pitchFamily="34" charset="0"/>
              </a:rPr>
              <a:t>4</a:t>
            </a:r>
            <a:r>
              <a:rPr lang="pt-PT" sz="2400" dirty="0">
                <a:solidFill>
                  <a:srgbClr val="663300"/>
                </a:solidFill>
                <a:latin typeface="Arial Narrow" pitchFamily="34" charset="0"/>
              </a:rPr>
              <a:t>) Quando os israelitas ouviram estas duras palavras, choraram e </a:t>
            </a:r>
            <a:r>
              <a:rPr lang="pt-PT" sz="2400" b="1" u="sng" dirty="0">
                <a:solidFill>
                  <a:srgbClr val="663300"/>
                </a:solidFill>
                <a:latin typeface="Arial Narrow" pitchFamily="34" charset="0"/>
              </a:rPr>
              <a:t>deixaram de usar jóias e outros luxos</a:t>
            </a:r>
            <a:r>
              <a:rPr lang="pt-PT" sz="2400" b="1" dirty="0">
                <a:solidFill>
                  <a:srgbClr val="663300"/>
                </a:solidFill>
                <a:latin typeface="Arial Narrow" pitchFamily="34" charset="0"/>
              </a:rPr>
              <a:t>.</a:t>
            </a:r>
          </a:p>
          <a:p>
            <a:pPr algn="just"/>
            <a:endParaRPr lang="pt-PT" sz="2400" dirty="0">
              <a:solidFill>
                <a:srgbClr val="663300"/>
              </a:solidFill>
              <a:latin typeface="Arial Narrow" pitchFamily="34" charset="0"/>
            </a:endParaRPr>
          </a:p>
          <a:p>
            <a:pPr algn="just"/>
            <a:r>
              <a:rPr lang="pt-PT" sz="2400" dirty="0">
                <a:solidFill>
                  <a:srgbClr val="663300"/>
                </a:solidFill>
                <a:latin typeface="Arial Narrow" pitchFamily="34" charset="0"/>
              </a:rPr>
              <a:t>5) Pois o Senhor tinha mandado Moisés falar ao povo: "Vocês são um povo desobediente e teimoso. Se Eu for junto com vocês um pouco que seja, os destruirei</a:t>
            </a:r>
            <a:r>
              <a:rPr lang="pt-PT" sz="2400" b="1" i="1" dirty="0">
                <a:solidFill>
                  <a:srgbClr val="663300"/>
                </a:solidFill>
                <a:latin typeface="Arial Narrow" pitchFamily="34" charset="0"/>
              </a:rPr>
              <a:t>. Agora, </a:t>
            </a:r>
            <a:r>
              <a:rPr lang="pt-PT" sz="2400" b="1" i="1" u="sng" dirty="0">
                <a:solidFill>
                  <a:srgbClr val="663300"/>
                </a:solidFill>
                <a:latin typeface="Arial Narrow" pitchFamily="34" charset="0"/>
              </a:rPr>
              <a:t>tirem as jóias e enfeites que estão usando, até Eu decidir o que faço com vocês".</a:t>
            </a:r>
          </a:p>
          <a:p>
            <a:pPr algn="just"/>
            <a:endParaRPr lang="pt-PT" sz="2400" dirty="0">
              <a:solidFill>
                <a:srgbClr val="663300"/>
              </a:solidFill>
              <a:latin typeface="Arial Narrow" pitchFamily="34" charset="0"/>
            </a:endParaRPr>
          </a:p>
          <a:p>
            <a:pPr algn="just"/>
            <a:r>
              <a:rPr lang="pt-PT" sz="2400" dirty="0">
                <a:solidFill>
                  <a:srgbClr val="663300"/>
                </a:solidFill>
                <a:latin typeface="Arial Narrow" pitchFamily="34" charset="0"/>
              </a:rPr>
              <a:t>6) Daí por diante, o povo deixou de </a:t>
            </a:r>
            <a:r>
              <a:rPr lang="pt-PT" sz="2400" b="1" dirty="0">
                <a:solidFill>
                  <a:srgbClr val="663300"/>
                </a:solidFill>
                <a:latin typeface="Arial Narrow" pitchFamily="34" charset="0"/>
              </a:rPr>
              <a:t>usar </a:t>
            </a:r>
            <a:r>
              <a:rPr lang="pt-PT" sz="2400" b="1" u="sng" dirty="0">
                <a:solidFill>
                  <a:srgbClr val="663300"/>
                </a:solidFill>
                <a:latin typeface="Arial Narrow" pitchFamily="34" charset="0"/>
              </a:rPr>
              <a:t>jóias e enfeites </a:t>
            </a:r>
            <a:r>
              <a:rPr lang="pt-PT" sz="2400" b="1" dirty="0" smtClean="0">
                <a:solidFill>
                  <a:srgbClr val="663300"/>
                </a:solidFill>
                <a:latin typeface="Arial Narrow" pitchFamily="34" charset="0"/>
              </a:rPr>
              <a:t>desde </a:t>
            </a:r>
            <a:r>
              <a:rPr lang="pt-PT" sz="2400" b="1" dirty="0" err="1">
                <a:solidFill>
                  <a:srgbClr val="663300"/>
                </a:solidFill>
                <a:latin typeface="Arial Narrow" pitchFamily="34" charset="0"/>
              </a:rPr>
              <a:t>Horebe</a:t>
            </a:r>
            <a:r>
              <a:rPr lang="pt-PT" sz="2400" b="1" dirty="0">
                <a:solidFill>
                  <a:srgbClr val="663300"/>
                </a:solidFill>
                <a:latin typeface="Arial Narrow" pitchFamily="34" charset="0"/>
              </a:rPr>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2"/>
          <p:cNvSpPr/>
          <p:nvPr/>
        </p:nvSpPr>
        <p:spPr>
          <a:xfrm>
            <a:off x="1178695" y="1318374"/>
            <a:ext cx="7143800" cy="1754326"/>
          </a:xfrm>
          <a:prstGeom prst="rect">
            <a:avLst/>
          </a:prstGeom>
        </p:spPr>
        <p:txBody>
          <a:bodyPr wrap="square">
            <a:spAutoFit/>
          </a:bodyPr>
          <a:lstStyle/>
          <a:p>
            <a:pPr algn="just"/>
            <a:r>
              <a:rPr lang="pt-PT" b="1" i="1" dirty="0" smtClean="0">
                <a:solidFill>
                  <a:srgbClr val="663300"/>
                </a:solidFill>
                <a:latin typeface="Arial Narrow" pitchFamily="34" charset="0"/>
              </a:rPr>
              <a:t>"Não seja o adorno da esposa o que é exterior, como frisado de cabelos, adereços de ouro, aparato de vestuário; seja, porém, o homem interior do coração, unido ao incorruptível trajo de um espírito manso e tranquilo, que é de grande valor diante de Deus. Pois foi assim também que a si mesmas se ataviaram, outrora, as santas mulheres que esperavam em Deus" </a:t>
            </a:r>
          </a:p>
          <a:p>
            <a:pPr algn="just"/>
            <a:r>
              <a:rPr lang="pt-PT" dirty="0" smtClean="0">
                <a:solidFill>
                  <a:srgbClr val="663300"/>
                </a:solidFill>
                <a:latin typeface="Arial Narrow" pitchFamily="34" charset="0"/>
              </a:rPr>
              <a:t>1 Pedro 3:3-5</a:t>
            </a:r>
            <a:endParaRPr lang="pt-PT" dirty="0">
              <a:solidFill>
                <a:srgbClr val="663300"/>
              </a:solidFill>
              <a:latin typeface="Arial Narrow" pitchFamily="34" charset="0"/>
            </a:endParaRPr>
          </a:p>
        </p:txBody>
      </p:sp>
      <p:sp>
        <p:nvSpPr>
          <p:cNvPr id="4" name="Rectângulo 3"/>
          <p:cNvSpPr/>
          <p:nvPr/>
        </p:nvSpPr>
        <p:spPr>
          <a:xfrm>
            <a:off x="1691680" y="4077072"/>
            <a:ext cx="6929486" cy="1200329"/>
          </a:xfrm>
          <a:prstGeom prst="rect">
            <a:avLst/>
          </a:prstGeom>
        </p:spPr>
        <p:txBody>
          <a:bodyPr wrap="square">
            <a:spAutoFit/>
          </a:bodyPr>
          <a:lstStyle/>
          <a:p>
            <a:r>
              <a:rPr lang="pt-PT" b="1" dirty="0" smtClean="0">
                <a:solidFill>
                  <a:srgbClr val="663300"/>
                </a:solidFill>
                <a:latin typeface="Arial Narrow" pitchFamily="34" charset="0"/>
              </a:rPr>
              <a:t>“Ouça, meu filho, a instrução de seu pai</a:t>
            </a:r>
            <a:br>
              <a:rPr lang="pt-PT" b="1" dirty="0" smtClean="0">
                <a:solidFill>
                  <a:srgbClr val="663300"/>
                </a:solidFill>
                <a:latin typeface="Arial Narrow" pitchFamily="34" charset="0"/>
              </a:rPr>
            </a:br>
            <a:r>
              <a:rPr lang="pt-PT" b="1" dirty="0" smtClean="0">
                <a:solidFill>
                  <a:srgbClr val="663300"/>
                </a:solidFill>
                <a:latin typeface="Arial Narrow" pitchFamily="34" charset="0"/>
              </a:rPr>
              <a:t>e não despreze o ensino de sua mãe.</a:t>
            </a:r>
          </a:p>
          <a:p>
            <a:r>
              <a:rPr lang="pt-PT" b="1" dirty="0" smtClean="0">
                <a:solidFill>
                  <a:srgbClr val="663300"/>
                </a:solidFill>
                <a:latin typeface="Arial Narrow" pitchFamily="34" charset="0"/>
              </a:rPr>
              <a:t>Eles serão um enfeite para a sua cabeça,</a:t>
            </a:r>
            <a:br>
              <a:rPr lang="pt-PT" b="1" dirty="0" smtClean="0">
                <a:solidFill>
                  <a:srgbClr val="663300"/>
                </a:solidFill>
                <a:latin typeface="Arial Narrow" pitchFamily="34" charset="0"/>
              </a:rPr>
            </a:br>
            <a:r>
              <a:rPr lang="pt-PT" b="1" dirty="0" smtClean="0">
                <a:solidFill>
                  <a:srgbClr val="663300"/>
                </a:solidFill>
                <a:latin typeface="Arial Narrow" pitchFamily="34" charset="0"/>
              </a:rPr>
              <a:t>um adorno para o seu pescoço”. </a:t>
            </a:r>
            <a:r>
              <a:rPr lang="pt-PT" dirty="0" smtClean="0">
                <a:solidFill>
                  <a:srgbClr val="663300"/>
                </a:solidFill>
                <a:latin typeface="Arial Narrow" pitchFamily="34" charset="0"/>
              </a:rPr>
              <a:t>Provérbios 1:8 e 9</a:t>
            </a:r>
            <a:endParaRPr lang="pt-PT" dirty="0">
              <a:solidFill>
                <a:srgbClr val="663300"/>
              </a:solidFill>
              <a:latin typeface="Arial Narrow"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Documents and Settings\Idilio\Ambiente de trabalho\1.JPG"/>
          <p:cNvPicPr>
            <a:picLocks noChangeAspect="1" noChangeArrowheads="1"/>
          </p:cNvPicPr>
          <p:nvPr/>
        </p:nvPicPr>
        <p:blipFill>
          <a:blip r:embed="rId2"/>
          <a:srcRect/>
          <a:stretch>
            <a:fillRect/>
          </a:stretch>
        </p:blipFill>
        <p:spPr bwMode="auto">
          <a:xfrm>
            <a:off x="1357290" y="285728"/>
            <a:ext cx="7372375" cy="6271071"/>
          </a:xfrm>
          <a:prstGeom prst="rect">
            <a:avLst/>
          </a:prstGeom>
          <a:noFill/>
        </p:spPr>
      </p:pic>
      <p:cxnSp>
        <p:nvCxnSpPr>
          <p:cNvPr id="17" name="Conexão recta unidireccional 16"/>
          <p:cNvCxnSpPr/>
          <p:nvPr/>
        </p:nvCxnSpPr>
        <p:spPr>
          <a:xfrm rot="16200000" flipH="1">
            <a:off x="4071934" y="1500174"/>
            <a:ext cx="928694" cy="92869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1" name="Imagem 20" descr="2.JPG"/>
          <p:cNvPicPr>
            <a:picLocks noChangeAspect="1"/>
          </p:cNvPicPr>
          <p:nvPr/>
        </p:nvPicPr>
        <p:blipFill>
          <a:blip r:embed="rId3"/>
          <a:stretch>
            <a:fillRect/>
          </a:stretch>
        </p:blipFill>
        <p:spPr>
          <a:xfrm>
            <a:off x="1428728" y="3786190"/>
            <a:ext cx="7029450" cy="1676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2071670" y="357166"/>
            <a:ext cx="5500726" cy="707886"/>
          </a:xfrm>
          <a:prstGeom prst="rect">
            <a:avLst/>
          </a:prstGeom>
        </p:spPr>
        <p:txBody>
          <a:bodyPr wrap="square">
            <a:spAutoFit/>
          </a:bodyPr>
          <a:lstStyle/>
          <a:p>
            <a:pPr algn="ctr"/>
            <a:r>
              <a:rPr lang="pt-PT" sz="4000" b="1" dirty="0" smtClean="0">
                <a:solidFill>
                  <a:schemeClr val="tx2">
                    <a:lumMod val="60000"/>
                    <a:lumOff val="40000"/>
                  </a:schemeClr>
                </a:solidFill>
                <a:latin typeface="Colonna MT" pitchFamily="82" charset="0"/>
              </a:rPr>
              <a:t>MAQUIAGEM</a:t>
            </a:r>
          </a:p>
        </p:txBody>
      </p:sp>
      <p:pic>
        <p:nvPicPr>
          <p:cNvPr id="4" name="Imagem 3" descr="MAQUIAGEM2.jpg"/>
          <p:cNvPicPr>
            <a:picLocks noChangeAspect="1"/>
          </p:cNvPicPr>
          <p:nvPr/>
        </p:nvPicPr>
        <p:blipFill>
          <a:blip r:embed="rId2"/>
          <a:stretch>
            <a:fillRect/>
          </a:stretch>
        </p:blipFill>
        <p:spPr>
          <a:xfrm>
            <a:off x="3143240" y="1214422"/>
            <a:ext cx="2857520" cy="2686999"/>
          </a:xfrm>
          <a:prstGeom prst="rect">
            <a:avLst/>
          </a:prstGeom>
        </p:spPr>
      </p:pic>
      <p:pic>
        <p:nvPicPr>
          <p:cNvPr id="5" name="Imagem 4" descr="MAQUIAGEM3.jpg"/>
          <p:cNvPicPr>
            <a:picLocks noChangeAspect="1"/>
          </p:cNvPicPr>
          <p:nvPr/>
        </p:nvPicPr>
        <p:blipFill>
          <a:blip r:embed="rId3"/>
          <a:stretch>
            <a:fillRect/>
          </a:stretch>
        </p:blipFill>
        <p:spPr>
          <a:xfrm>
            <a:off x="1357290" y="4357694"/>
            <a:ext cx="2776539" cy="1930159"/>
          </a:xfrm>
          <a:prstGeom prst="rect">
            <a:avLst/>
          </a:prstGeom>
        </p:spPr>
      </p:pic>
      <p:pic>
        <p:nvPicPr>
          <p:cNvPr id="6" name="Imagem 5" descr="MAQUIAGEM1.jpg"/>
          <p:cNvPicPr>
            <a:picLocks noChangeAspect="1"/>
          </p:cNvPicPr>
          <p:nvPr/>
        </p:nvPicPr>
        <p:blipFill>
          <a:blip r:embed="rId4"/>
          <a:stretch>
            <a:fillRect/>
          </a:stretch>
        </p:blipFill>
        <p:spPr>
          <a:xfrm>
            <a:off x="5000628" y="4286256"/>
            <a:ext cx="3877376" cy="1857388"/>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ângulo 2"/>
          <p:cNvSpPr>
            <a:spLocks noChangeArrowheads="1"/>
          </p:cNvSpPr>
          <p:nvPr/>
        </p:nvSpPr>
        <p:spPr bwMode="auto">
          <a:xfrm>
            <a:off x="1643042" y="500042"/>
            <a:ext cx="6215063" cy="3539430"/>
          </a:xfrm>
          <a:prstGeom prst="rect">
            <a:avLst/>
          </a:prstGeom>
          <a:noFill/>
          <a:ln w="9525">
            <a:noFill/>
            <a:miter lim="800000"/>
            <a:headEnd/>
            <a:tailEnd/>
          </a:ln>
        </p:spPr>
        <p:txBody>
          <a:bodyPr wrap="square">
            <a:spAutoFit/>
          </a:bodyPr>
          <a:lstStyle/>
          <a:p>
            <a:pPr algn="ctr"/>
            <a:r>
              <a:rPr lang="pt-PT" sz="3200" dirty="0">
                <a:solidFill>
                  <a:srgbClr val="663300"/>
                </a:solidFill>
              </a:rPr>
              <a:t>Ezequiel 23</a:t>
            </a:r>
          </a:p>
          <a:p>
            <a:endParaRPr lang="pt-PT" sz="3200" dirty="0">
              <a:solidFill>
                <a:srgbClr val="663300"/>
              </a:solidFill>
            </a:endParaRPr>
          </a:p>
          <a:p>
            <a:endParaRPr lang="pt-PT" sz="3200" dirty="0">
              <a:solidFill>
                <a:srgbClr val="663300"/>
              </a:solidFill>
            </a:endParaRPr>
          </a:p>
          <a:p>
            <a:endParaRPr lang="pt-PT" sz="3200" dirty="0">
              <a:solidFill>
                <a:srgbClr val="663300"/>
              </a:solidFill>
            </a:endParaRPr>
          </a:p>
          <a:p>
            <a:endParaRPr lang="pt-PT" sz="3200" dirty="0">
              <a:solidFill>
                <a:srgbClr val="663300"/>
              </a:solidFill>
            </a:endParaRPr>
          </a:p>
          <a:p>
            <a:endParaRPr lang="pt-PT" sz="3200" dirty="0">
              <a:solidFill>
                <a:srgbClr val="663300"/>
              </a:solidFill>
            </a:endParaRPr>
          </a:p>
          <a:p>
            <a:endParaRPr lang="pt-PT" sz="3200" dirty="0">
              <a:solidFill>
                <a:srgbClr val="663300"/>
              </a:solidFill>
            </a:endParaRPr>
          </a:p>
        </p:txBody>
      </p:sp>
      <p:sp>
        <p:nvSpPr>
          <p:cNvPr id="58371" name="Rectângulo 4"/>
          <p:cNvSpPr>
            <a:spLocks noChangeArrowheads="1"/>
          </p:cNvSpPr>
          <p:nvPr/>
        </p:nvSpPr>
        <p:spPr bwMode="auto">
          <a:xfrm>
            <a:off x="2286000" y="1785938"/>
            <a:ext cx="5929313" cy="2862262"/>
          </a:xfrm>
          <a:prstGeom prst="rect">
            <a:avLst/>
          </a:prstGeom>
          <a:noFill/>
          <a:ln w="9525">
            <a:noFill/>
            <a:miter lim="800000"/>
            <a:headEnd/>
            <a:tailEnd/>
          </a:ln>
        </p:spPr>
        <p:txBody>
          <a:bodyPr>
            <a:spAutoFit/>
          </a:bodyPr>
          <a:lstStyle/>
          <a:p>
            <a:endParaRPr lang="pt-PT"/>
          </a:p>
          <a:p>
            <a:endParaRPr lang="pt-PT"/>
          </a:p>
          <a:p>
            <a:endParaRPr lang="pt-PT"/>
          </a:p>
          <a:p>
            <a:endParaRPr lang="pt-PT"/>
          </a:p>
          <a:p>
            <a:endParaRPr lang="pt-PT"/>
          </a:p>
          <a:p>
            <a:endParaRPr lang="pt-PT"/>
          </a:p>
          <a:p>
            <a:endParaRPr lang="pt-PT"/>
          </a:p>
          <a:p>
            <a:endParaRPr lang="pt-PT"/>
          </a:p>
          <a:p>
            <a:endParaRPr lang="pt-PT"/>
          </a:p>
          <a:p>
            <a:endParaRPr lang="pt-PT"/>
          </a:p>
        </p:txBody>
      </p:sp>
      <p:sp>
        <p:nvSpPr>
          <p:cNvPr id="58372" name="Rectângulo 6"/>
          <p:cNvSpPr>
            <a:spLocks noChangeArrowheads="1"/>
          </p:cNvSpPr>
          <p:nvPr/>
        </p:nvSpPr>
        <p:spPr bwMode="auto">
          <a:xfrm>
            <a:off x="1500166" y="1214422"/>
            <a:ext cx="6786562" cy="6124754"/>
          </a:xfrm>
          <a:prstGeom prst="rect">
            <a:avLst/>
          </a:prstGeom>
          <a:noFill/>
          <a:ln w="9525">
            <a:noFill/>
            <a:miter lim="800000"/>
            <a:headEnd/>
            <a:tailEnd/>
          </a:ln>
        </p:spPr>
        <p:txBody>
          <a:bodyPr wrap="square">
            <a:spAutoFit/>
          </a:bodyPr>
          <a:lstStyle/>
          <a:p>
            <a:pPr algn="just"/>
            <a:r>
              <a:rPr lang="pt-PT" sz="2000" dirty="0">
                <a:solidFill>
                  <a:srgbClr val="663300"/>
                </a:solidFill>
                <a:latin typeface="Arial Narrow" pitchFamily="34" charset="0"/>
              </a:rPr>
              <a:t>36)O SENHOR me disse: – Homem mortal, você está pronto para julgar </a:t>
            </a:r>
            <a:r>
              <a:rPr lang="pt-PT" sz="2000" dirty="0" err="1">
                <a:solidFill>
                  <a:srgbClr val="663300"/>
                </a:solidFill>
                <a:latin typeface="Arial Narrow" pitchFamily="34" charset="0"/>
              </a:rPr>
              <a:t>Oolá</a:t>
            </a:r>
            <a:r>
              <a:rPr lang="pt-PT" sz="2000" dirty="0">
                <a:solidFill>
                  <a:srgbClr val="663300"/>
                </a:solidFill>
                <a:latin typeface="Arial Narrow" pitchFamily="34" charset="0"/>
              </a:rPr>
              <a:t> e </a:t>
            </a:r>
            <a:r>
              <a:rPr lang="pt-PT" sz="2000" dirty="0" err="1">
                <a:solidFill>
                  <a:srgbClr val="663300"/>
                </a:solidFill>
                <a:latin typeface="Arial Narrow" pitchFamily="34" charset="0"/>
              </a:rPr>
              <a:t>Oolibá</a:t>
            </a:r>
            <a:r>
              <a:rPr lang="pt-PT" sz="2000" dirty="0">
                <a:solidFill>
                  <a:srgbClr val="663300"/>
                </a:solidFill>
                <a:latin typeface="Arial Narrow" pitchFamily="34" charset="0"/>
              </a:rPr>
              <a:t>? Então acuse-as das coisas vergonhosas que têm feito.</a:t>
            </a:r>
          </a:p>
          <a:p>
            <a:pPr algn="just"/>
            <a:r>
              <a:rPr lang="pt-PT" sz="2000" dirty="0">
                <a:solidFill>
                  <a:srgbClr val="663300"/>
                </a:solidFill>
                <a:latin typeface="Arial Narrow" pitchFamily="34" charset="0"/>
              </a:rPr>
              <a:t>37) Elas cometeram adultério e assassinato. Cometeram adultério com ídolos e mataram filhos que geraram para mim. Elas ofereceram os meus filhos para serem mortos em sacrifício aos seus ídolos.</a:t>
            </a:r>
          </a:p>
          <a:p>
            <a:pPr algn="just"/>
            <a:r>
              <a:rPr lang="pt-PT" sz="2000" dirty="0">
                <a:solidFill>
                  <a:srgbClr val="663300"/>
                </a:solidFill>
                <a:latin typeface="Arial Narrow" pitchFamily="34" charset="0"/>
              </a:rPr>
              <a:t>38) E isso ainda não foi tudo o que fizeram. Também profanaram o meu Templo e quebraram o sábado, que eu havia mandado guardar. </a:t>
            </a:r>
          </a:p>
          <a:p>
            <a:pPr algn="just"/>
            <a:r>
              <a:rPr lang="pt-PT" sz="2000" dirty="0">
                <a:solidFill>
                  <a:srgbClr val="663300"/>
                </a:solidFill>
                <a:latin typeface="Arial Narrow" pitchFamily="34" charset="0"/>
              </a:rPr>
              <a:t>40) </a:t>
            </a:r>
            <a:r>
              <a:rPr lang="pt-PT" sz="2000" dirty="0" err="1">
                <a:solidFill>
                  <a:srgbClr val="663300"/>
                </a:solidFill>
                <a:latin typeface="Arial Narrow" pitchFamily="34" charset="0"/>
              </a:rPr>
              <a:t>Oolá</a:t>
            </a:r>
            <a:r>
              <a:rPr lang="pt-PT" sz="2000" dirty="0">
                <a:solidFill>
                  <a:srgbClr val="663300"/>
                </a:solidFill>
                <a:latin typeface="Arial Narrow" pitchFamily="34" charset="0"/>
              </a:rPr>
              <a:t> e </a:t>
            </a:r>
            <a:r>
              <a:rPr lang="pt-PT" sz="2000" dirty="0" err="1">
                <a:solidFill>
                  <a:srgbClr val="663300"/>
                </a:solidFill>
                <a:latin typeface="Arial Narrow" pitchFamily="34" charset="0"/>
              </a:rPr>
              <a:t>Oolibá</a:t>
            </a:r>
            <a:r>
              <a:rPr lang="pt-PT" sz="2000" dirty="0">
                <a:solidFill>
                  <a:srgbClr val="663300"/>
                </a:solidFill>
                <a:latin typeface="Arial Narrow" pitchFamily="34" charset="0"/>
              </a:rPr>
              <a:t> enviaram mensageiros para convidar homens de longe, e eles vieram. Elas tomaram banho, </a:t>
            </a:r>
            <a:r>
              <a:rPr lang="pt-PT" sz="2000" b="1" u="sng" dirty="0">
                <a:solidFill>
                  <a:srgbClr val="663300"/>
                </a:solidFill>
                <a:latin typeface="Arial Narrow" pitchFamily="34" charset="0"/>
              </a:rPr>
              <a:t>pintaram os olhos e se enfeitaram com jóias.</a:t>
            </a:r>
          </a:p>
          <a:p>
            <a:pPr algn="just"/>
            <a:r>
              <a:rPr lang="pt-PT" sz="2000" dirty="0">
                <a:solidFill>
                  <a:srgbClr val="663300"/>
                </a:solidFill>
                <a:latin typeface="Arial Narrow" pitchFamily="34" charset="0"/>
              </a:rPr>
              <a:t>44)  Muitas vezes, eles voltaram a estar com essas prostitutas. Tornaram a se encontrar com </a:t>
            </a:r>
            <a:r>
              <a:rPr lang="pt-PT" sz="2000" dirty="0" err="1">
                <a:solidFill>
                  <a:srgbClr val="663300"/>
                </a:solidFill>
                <a:latin typeface="Arial Narrow" pitchFamily="34" charset="0"/>
              </a:rPr>
              <a:t>Oolá</a:t>
            </a:r>
            <a:r>
              <a:rPr lang="pt-PT" sz="2000" dirty="0">
                <a:solidFill>
                  <a:srgbClr val="663300"/>
                </a:solidFill>
                <a:latin typeface="Arial Narrow" pitchFamily="34" charset="0"/>
              </a:rPr>
              <a:t> e </a:t>
            </a:r>
            <a:r>
              <a:rPr lang="pt-PT" sz="2000" dirty="0" err="1">
                <a:solidFill>
                  <a:srgbClr val="663300"/>
                </a:solidFill>
                <a:latin typeface="Arial Narrow" pitchFamily="34" charset="0"/>
              </a:rPr>
              <a:t>Oolibá</a:t>
            </a:r>
            <a:r>
              <a:rPr lang="pt-PT" sz="2000" dirty="0">
                <a:solidFill>
                  <a:srgbClr val="663300"/>
                </a:solidFill>
                <a:latin typeface="Arial Narrow" pitchFamily="34" charset="0"/>
              </a:rPr>
              <a:t>, essas mulheres imorais.</a:t>
            </a:r>
          </a:p>
          <a:p>
            <a:pPr algn="just"/>
            <a:r>
              <a:rPr lang="pt-PT" sz="2000" dirty="0">
                <a:solidFill>
                  <a:srgbClr val="663300"/>
                </a:solidFill>
                <a:latin typeface="Arial Narrow" pitchFamily="34" charset="0"/>
              </a:rPr>
              <a:t>48) Dessa maneira darei fim à lascívia na terra, para que todas as mulheres fiquem advertidas e não imitem vocês.</a:t>
            </a:r>
          </a:p>
          <a:p>
            <a:pPr algn="just"/>
            <a:endParaRPr lang="pt-PT" sz="2000" dirty="0">
              <a:solidFill>
                <a:srgbClr val="663300"/>
              </a:solidFill>
              <a:latin typeface="Arial Narrow" pitchFamily="34" charset="0"/>
            </a:endParaRPr>
          </a:p>
          <a:p>
            <a:pPr algn="just"/>
            <a:endParaRPr lang="pt-PT" dirty="0">
              <a:solidFill>
                <a:srgbClr val="663300"/>
              </a:solidFill>
            </a:endParaRPr>
          </a:p>
          <a:p>
            <a:pPr algn="just"/>
            <a:endParaRPr lang="pt-PT" dirty="0">
              <a:solidFill>
                <a:srgbClr val="663300"/>
              </a:solidFill>
            </a:endParaRPr>
          </a:p>
          <a:p>
            <a:pPr algn="just"/>
            <a:endParaRPr lang="pt-PT" dirty="0">
              <a:solidFill>
                <a:srgbClr val="663300"/>
              </a:solidFill>
            </a:endParaRPr>
          </a:p>
          <a:p>
            <a:pPr algn="just"/>
            <a:endParaRPr lang="pt-PT" dirty="0">
              <a:solidFill>
                <a:srgbClr val="6633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ângulo 1"/>
          <p:cNvSpPr>
            <a:spLocks noChangeArrowheads="1"/>
          </p:cNvSpPr>
          <p:nvPr/>
        </p:nvSpPr>
        <p:spPr bwMode="auto">
          <a:xfrm>
            <a:off x="1643062" y="500042"/>
            <a:ext cx="6929465" cy="5109091"/>
          </a:xfrm>
          <a:prstGeom prst="rect">
            <a:avLst/>
          </a:prstGeom>
          <a:noFill/>
          <a:ln w="9525">
            <a:noFill/>
            <a:miter lim="800000"/>
            <a:headEnd/>
            <a:tailEnd/>
          </a:ln>
        </p:spPr>
        <p:txBody>
          <a:bodyPr wrap="square">
            <a:spAutoFit/>
          </a:bodyPr>
          <a:lstStyle/>
          <a:p>
            <a:r>
              <a:rPr lang="pt-PT" sz="2800" b="1" dirty="0">
                <a:solidFill>
                  <a:srgbClr val="663300"/>
                </a:solidFill>
                <a:latin typeface="Arial Narrow" pitchFamily="34" charset="0"/>
              </a:rPr>
              <a:t>2 Reis 9</a:t>
            </a:r>
          </a:p>
          <a:p>
            <a:endParaRPr lang="pt-PT" sz="2800" dirty="0" smtClean="0">
              <a:solidFill>
                <a:srgbClr val="663300"/>
              </a:solidFill>
              <a:latin typeface="Arial Narrow" pitchFamily="34" charset="0"/>
            </a:endParaRPr>
          </a:p>
          <a:p>
            <a:endParaRPr lang="pt-PT" sz="2800" dirty="0">
              <a:solidFill>
                <a:srgbClr val="663300"/>
              </a:solidFill>
              <a:latin typeface="Arial Narrow" pitchFamily="34" charset="0"/>
            </a:endParaRPr>
          </a:p>
          <a:p>
            <a:pPr algn="just"/>
            <a:r>
              <a:rPr lang="pt-PT" sz="2800" dirty="0" smtClean="0">
                <a:solidFill>
                  <a:srgbClr val="663300"/>
                </a:solidFill>
                <a:latin typeface="Arial Narrow" pitchFamily="34" charset="0"/>
              </a:rPr>
              <a:t>22</a:t>
            </a:r>
            <a:r>
              <a:rPr lang="pt-PT" sz="2800" dirty="0">
                <a:solidFill>
                  <a:srgbClr val="663300"/>
                </a:solidFill>
                <a:latin typeface="Arial Narrow" pitchFamily="34" charset="0"/>
              </a:rPr>
              <a:t>) Você veio como amigo? </a:t>
            </a:r>
            <a:r>
              <a:rPr lang="pt-PT" sz="2800" dirty="0" err="1">
                <a:solidFill>
                  <a:srgbClr val="663300"/>
                </a:solidFill>
                <a:latin typeface="Arial Narrow" pitchFamily="34" charset="0"/>
              </a:rPr>
              <a:t>Jeú</a:t>
            </a:r>
            <a:r>
              <a:rPr lang="pt-PT" sz="2800" dirty="0">
                <a:solidFill>
                  <a:srgbClr val="663300"/>
                </a:solidFill>
                <a:latin typeface="Arial Narrow" pitchFamily="34" charset="0"/>
              </a:rPr>
              <a:t> respondeu: – Como podemos ser amigos quando ainda continuam as feitiçarias e a adoração de ídolos que </a:t>
            </a:r>
            <a:r>
              <a:rPr lang="pt-PT" sz="2800" dirty="0" err="1">
                <a:solidFill>
                  <a:srgbClr val="663300"/>
                </a:solidFill>
                <a:latin typeface="Arial Narrow" pitchFamily="34" charset="0"/>
              </a:rPr>
              <a:t>Jezabel</a:t>
            </a:r>
            <a:r>
              <a:rPr lang="pt-PT" sz="2800" dirty="0">
                <a:solidFill>
                  <a:srgbClr val="663300"/>
                </a:solidFill>
                <a:latin typeface="Arial Narrow" pitchFamily="34" charset="0"/>
              </a:rPr>
              <a:t>, a sua mãe, começou</a:t>
            </a:r>
            <a:r>
              <a:rPr lang="pt-PT" sz="2800" dirty="0" smtClean="0">
                <a:solidFill>
                  <a:srgbClr val="663300"/>
                </a:solidFill>
                <a:latin typeface="Arial Narrow" pitchFamily="34" charset="0"/>
              </a:rPr>
              <a:t>?</a:t>
            </a:r>
          </a:p>
          <a:p>
            <a:endParaRPr lang="pt-PT" sz="2800" dirty="0">
              <a:solidFill>
                <a:srgbClr val="663300"/>
              </a:solidFill>
              <a:latin typeface="Arial Narrow" pitchFamily="34" charset="0"/>
            </a:endParaRPr>
          </a:p>
          <a:p>
            <a:pPr algn="just"/>
            <a:r>
              <a:rPr lang="pt-PT" sz="2800" dirty="0" smtClean="0">
                <a:solidFill>
                  <a:srgbClr val="663300"/>
                </a:solidFill>
                <a:latin typeface="Arial Narrow" pitchFamily="34" charset="0"/>
              </a:rPr>
              <a:t>30) </a:t>
            </a:r>
            <a:r>
              <a:rPr lang="pt-PT" sz="2800" dirty="0" err="1" smtClean="0">
                <a:solidFill>
                  <a:srgbClr val="663300"/>
                </a:solidFill>
                <a:latin typeface="Arial Narrow" pitchFamily="34" charset="0"/>
              </a:rPr>
              <a:t>Jeú</a:t>
            </a:r>
            <a:r>
              <a:rPr lang="pt-PT" sz="2800" dirty="0" smtClean="0">
                <a:solidFill>
                  <a:srgbClr val="663300"/>
                </a:solidFill>
                <a:latin typeface="Arial Narrow" pitchFamily="34" charset="0"/>
              </a:rPr>
              <a:t> chegou a </a:t>
            </a:r>
            <a:r>
              <a:rPr lang="pt-PT" sz="2800" dirty="0" err="1" smtClean="0">
                <a:solidFill>
                  <a:srgbClr val="663300"/>
                </a:solidFill>
                <a:latin typeface="Arial Narrow" pitchFamily="34" charset="0"/>
              </a:rPr>
              <a:t>Jezreel</a:t>
            </a:r>
            <a:r>
              <a:rPr lang="pt-PT" sz="2800" dirty="0" smtClean="0">
                <a:solidFill>
                  <a:srgbClr val="663300"/>
                </a:solidFill>
                <a:latin typeface="Arial Narrow" pitchFamily="34" charset="0"/>
              </a:rPr>
              <a:t>, e </a:t>
            </a:r>
            <a:r>
              <a:rPr lang="pt-PT" sz="2800" dirty="0" err="1" smtClean="0">
                <a:solidFill>
                  <a:srgbClr val="663300"/>
                </a:solidFill>
                <a:latin typeface="Arial Narrow" pitchFamily="34" charset="0"/>
              </a:rPr>
              <a:t>Jezabel</a:t>
            </a:r>
            <a:r>
              <a:rPr lang="pt-PT" sz="2800" dirty="0" smtClean="0">
                <a:solidFill>
                  <a:srgbClr val="663300"/>
                </a:solidFill>
                <a:latin typeface="Arial Narrow" pitchFamily="34" charset="0"/>
              </a:rPr>
              <a:t> ficou sabendo disso. </a:t>
            </a:r>
            <a:r>
              <a:rPr lang="pt-PT" sz="2800" b="1" u="sng" dirty="0" smtClean="0">
                <a:solidFill>
                  <a:srgbClr val="663300"/>
                </a:solidFill>
                <a:latin typeface="Arial Narrow" pitchFamily="34" charset="0"/>
              </a:rPr>
              <a:t>Então pintou os olhos</a:t>
            </a:r>
            <a:r>
              <a:rPr lang="pt-PT" sz="2800" dirty="0" smtClean="0">
                <a:solidFill>
                  <a:srgbClr val="663300"/>
                </a:solidFill>
                <a:latin typeface="Arial Narrow" pitchFamily="34" charset="0"/>
              </a:rPr>
              <a:t>, penteou os cabelos e ficou numa janela do palácio, olhando para a rua.</a:t>
            </a:r>
            <a:endParaRPr lang="pt-PT" sz="2800" dirty="0">
              <a:solidFill>
                <a:srgbClr val="663300"/>
              </a:solidFill>
              <a:latin typeface="Arial Narrow" pitchFamily="34" charset="0"/>
            </a:endParaRPr>
          </a:p>
          <a:p>
            <a:endParaRPr lang="pt-PT" dirty="0">
              <a:solidFill>
                <a:srgbClr val="663300"/>
              </a:solidFill>
              <a:latin typeface="Arial Narrow"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ângulo 1"/>
          <p:cNvSpPr>
            <a:spLocks noChangeArrowheads="1"/>
          </p:cNvSpPr>
          <p:nvPr/>
        </p:nvSpPr>
        <p:spPr bwMode="auto">
          <a:xfrm>
            <a:off x="1500166" y="2571744"/>
            <a:ext cx="6929438" cy="3539430"/>
          </a:xfrm>
          <a:prstGeom prst="rect">
            <a:avLst/>
          </a:prstGeom>
          <a:noFill/>
          <a:ln w="9525">
            <a:noFill/>
            <a:miter lim="800000"/>
            <a:headEnd/>
            <a:tailEnd/>
          </a:ln>
        </p:spPr>
        <p:txBody>
          <a:bodyPr>
            <a:spAutoFit/>
          </a:bodyPr>
          <a:lstStyle/>
          <a:p>
            <a:pPr algn="just"/>
            <a:r>
              <a:rPr lang="pt-PT" sz="2800" dirty="0" smtClean="0">
                <a:solidFill>
                  <a:srgbClr val="663300"/>
                </a:solidFill>
                <a:latin typeface="Arial Narrow" pitchFamily="34" charset="0"/>
              </a:rPr>
              <a:t>Dois </a:t>
            </a:r>
            <a:r>
              <a:rPr lang="pt-PT" sz="2800" dirty="0">
                <a:solidFill>
                  <a:srgbClr val="663300"/>
                </a:solidFill>
                <a:latin typeface="Arial Narrow" pitchFamily="34" charset="0"/>
              </a:rPr>
              <a:t>motivos que levaram tais mulheres a fazer o uso de pinturas foi</a:t>
            </a:r>
            <a:r>
              <a:rPr lang="pt-PT" sz="2800" dirty="0" smtClean="0">
                <a:solidFill>
                  <a:srgbClr val="663300"/>
                </a:solidFill>
                <a:latin typeface="Arial Narrow" pitchFamily="34" charset="0"/>
              </a:rPr>
              <a:t>:</a:t>
            </a:r>
          </a:p>
          <a:p>
            <a:pPr algn="just"/>
            <a:endParaRPr lang="pt-PT" sz="2800" dirty="0">
              <a:solidFill>
                <a:srgbClr val="663300"/>
              </a:solidFill>
              <a:latin typeface="Arial Narrow" pitchFamily="34" charset="0"/>
            </a:endParaRPr>
          </a:p>
          <a:p>
            <a:pPr algn="just"/>
            <a:r>
              <a:rPr lang="pt-PT" sz="2800" dirty="0">
                <a:solidFill>
                  <a:srgbClr val="663300"/>
                </a:solidFill>
                <a:latin typeface="Arial Narrow" pitchFamily="34" charset="0"/>
              </a:rPr>
              <a:t> A) Realçar a beleza com o intuito de conseguir algo (2Rs 9:30-31</a:t>
            </a:r>
            <a:r>
              <a:rPr lang="pt-PT" sz="2800" dirty="0" smtClean="0">
                <a:solidFill>
                  <a:srgbClr val="663300"/>
                </a:solidFill>
                <a:latin typeface="Arial Narrow" pitchFamily="34" charset="0"/>
              </a:rPr>
              <a:t>);</a:t>
            </a:r>
            <a:endParaRPr lang="pt-PT" sz="2800" dirty="0">
              <a:solidFill>
                <a:srgbClr val="663300"/>
              </a:solidFill>
              <a:latin typeface="Arial Narrow" pitchFamily="34" charset="0"/>
            </a:endParaRPr>
          </a:p>
          <a:p>
            <a:pPr algn="just"/>
            <a:endParaRPr lang="pt-PT" sz="2800" dirty="0">
              <a:solidFill>
                <a:srgbClr val="663300"/>
              </a:solidFill>
              <a:latin typeface="Arial Narrow" pitchFamily="34" charset="0"/>
            </a:endParaRPr>
          </a:p>
          <a:p>
            <a:pPr algn="just"/>
            <a:r>
              <a:rPr lang="pt-PT" sz="2800" dirty="0">
                <a:solidFill>
                  <a:srgbClr val="663300"/>
                </a:solidFill>
                <a:latin typeface="Arial Narrow" pitchFamily="34" charset="0"/>
              </a:rPr>
              <a:t> B) Para agradar os olhares masculinos e sentirem-se belas (</a:t>
            </a:r>
            <a:r>
              <a:rPr lang="pt-PT" sz="2800" dirty="0" err="1">
                <a:solidFill>
                  <a:srgbClr val="663300"/>
                </a:solidFill>
                <a:latin typeface="Arial Narrow" pitchFamily="34" charset="0"/>
              </a:rPr>
              <a:t>Ez</a:t>
            </a:r>
            <a:r>
              <a:rPr lang="pt-PT" sz="2800" dirty="0">
                <a:solidFill>
                  <a:srgbClr val="663300"/>
                </a:solidFill>
                <a:latin typeface="Arial Narrow" pitchFamily="34" charset="0"/>
              </a:rPr>
              <a:t> 23:40).</a:t>
            </a:r>
          </a:p>
        </p:txBody>
      </p:sp>
      <p:sp>
        <p:nvSpPr>
          <p:cNvPr id="60419" name="Rectângulo 2"/>
          <p:cNvSpPr>
            <a:spLocks noChangeArrowheads="1"/>
          </p:cNvSpPr>
          <p:nvPr/>
        </p:nvSpPr>
        <p:spPr bwMode="auto">
          <a:xfrm>
            <a:off x="1428728" y="857232"/>
            <a:ext cx="7286655" cy="954107"/>
          </a:xfrm>
          <a:prstGeom prst="rect">
            <a:avLst/>
          </a:prstGeom>
          <a:noFill/>
          <a:ln w="9525">
            <a:noFill/>
            <a:miter lim="800000"/>
            <a:headEnd/>
            <a:tailEnd/>
          </a:ln>
        </p:spPr>
        <p:txBody>
          <a:bodyPr wrap="square">
            <a:spAutoFit/>
          </a:bodyPr>
          <a:lstStyle/>
          <a:p>
            <a:pPr algn="just"/>
            <a:r>
              <a:rPr lang="pt-PT" sz="2800" b="1" u="sng" dirty="0">
                <a:solidFill>
                  <a:srgbClr val="663300"/>
                </a:solidFill>
                <a:latin typeface="Arial Narrow" pitchFamily="34" charset="0"/>
              </a:rPr>
              <a:t>Deus associa o uso da </a:t>
            </a:r>
            <a:r>
              <a:rPr lang="pt-PT" sz="2800" b="1" u="sng" dirty="0" err="1" smtClean="0">
                <a:solidFill>
                  <a:srgbClr val="663300"/>
                </a:solidFill>
                <a:latin typeface="Arial Narrow" pitchFamily="34" charset="0"/>
              </a:rPr>
              <a:t>maquiagem</a:t>
            </a:r>
            <a:r>
              <a:rPr lang="pt-PT" sz="2800" b="1" u="sng" dirty="0" smtClean="0">
                <a:solidFill>
                  <a:srgbClr val="663300"/>
                </a:solidFill>
                <a:latin typeface="Arial Narrow" pitchFamily="34" charset="0"/>
              </a:rPr>
              <a:t> </a:t>
            </a:r>
            <a:r>
              <a:rPr lang="pt-PT" sz="2800" b="1" u="sng" dirty="0">
                <a:solidFill>
                  <a:srgbClr val="663300"/>
                </a:solidFill>
                <a:latin typeface="Arial Narrow" pitchFamily="34" charset="0"/>
              </a:rPr>
              <a:t>somente </a:t>
            </a:r>
            <a:r>
              <a:rPr lang="pt-PT" sz="2800" b="1" u="sng" dirty="0" smtClean="0">
                <a:solidFill>
                  <a:srgbClr val="663300"/>
                </a:solidFill>
                <a:latin typeface="Arial Narrow" pitchFamily="34" charset="0"/>
              </a:rPr>
              <a:t>em mulheres </a:t>
            </a:r>
            <a:r>
              <a:rPr lang="pt-PT" sz="2800" b="1" u="sng" dirty="0">
                <a:solidFill>
                  <a:srgbClr val="663300"/>
                </a:solidFill>
                <a:latin typeface="Arial Narrow" pitchFamily="34" charset="0"/>
              </a:rPr>
              <a:t>cujo proceder não era agradável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pPr algn="ctr" eaLnBrk="1" fontAlgn="auto" hangingPunct="1">
              <a:spcAft>
                <a:spcPts val="0"/>
              </a:spcAft>
              <a:defRPr/>
            </a:pPr>
            <a:r>
              <a:rPr lang="pt-BR" dirty="0" smtClean="0">
                <a:solidFill>
                  <a:schemeClr val="tx2">
                    <a:satMod val="130000"/>
                  </a:schemeClr>
                </a:solidFill>
                <a:latin typeface="Arial Narrow" pitchFamily="34" charset="0"/>
              </a:rPr>
              <a:t>Direitos da Mulher</a:t>
            </a:r>
            <a:endParaRPr lang="pt-BR" dirty="0">
              <a:solidFill>
                <a:schemeClr val="tx2">
                  <a:satMod val="130000"/>
                </a:schemeClr>
              </a:solidFill>
              <a:latin typeface="Arial Narrow" pitchFamily="34" charset="0"/>
            </a:endParaRPr>
          </a:p>
        </p:txBody>
      </p:sp>
      <p:sp>
        <p:nvSpPr>
          <p:cNvPr id="3" name="Content Placeholder 2"/>
          <p:cNvSpPr>
            <a:spLocks noGrp="1"/>
          </p:cNvSpPr>
          <p:nvPr>
            <p:ph sz="half" idx="1"/>
          </p:nvPr>
        </p:nvSpPr>
        <p:spPr>
          <a:xfrm>
            <a:off x="1285853" y="1142984"/>
            <a:ext cx="7072361" cy="5286391"/>
          </a:xfrm>
        </p:spPr>
        <p:txBody>
          <a:bodyPr>
            <a:normAutofit/>
          </a:bodyPr>
          <a:lstStyle/>
          <a:p>
            <a:pPr marL="36576" indent="0" algn="just" eaLnBrk="1" fontAlgn="auto" hangingPunct="1">
              <a:spcAft>
                <a:spcPts val="0"/>
              </a:spcAft>
              <a:buFont typeface="Wingdings 2"/>
              <a:buNone/>
              <a:defRPr/>
            </a:pPr>
            <a:r>
              <a:rPr lang="pt-BR" sz="3200" dirty="0" smtClean="0">
                <a:solidFill>
                  <a:srgbClr val="663300"/>
                </a:solidFill>
                <a:latin typeface="Arial Narrow" pitchFamily="34" charset="0"/>
              </a:rPr>
              <a:t>“Os que se sentem convocados a unir-se ao movimento em prol dos direitos da mulher e da suposta reforma de vestuário, podiam romper </a:t>
            </a:r>
            <a:r>
              <a:rPr lang="pt-BR" sz="3200" u="sng" dirty="0" smtClean="0">
                <a:solidFill>
                  <a:srgbClr val="663300"/>
                </a:solidFill>
                <a:latin typeface="Arial Narrow" pitchFamily="34" charset="0"/>
              </a:rPr>
              <a:t>toda ligação com a mensagem do terceiro anjo</a:t>
            </a:r>
            <a:r>
              <a:rPr lang="pt-BR" sz="3200" dirty="0" smtClean="0">
                <a:solidFill>
                  <a:srgbClr val="663300"/>
                </a:solidFill>
                <a:latin typeface="Arial Narrow" pitchFamily="34" charset="0"/>
              </a:rPr>
              <a:t>. O espírito que acompanha um movimento não pode estar em harmonia com outro. As Escrituras são claras a respeito dos procedimentos e direitos dos homens e mulheres." </a:t>
            </a:r>
          </a:p>
          <a:p>
            <a:pPr marL="36576" indent="0" algn="just" eaLnBrk="1" fontAlgn="auto" hangingPunct="1">
              <a:spcAft>
                <a:spcPts val="0"/>
              </a:spcAft>
              <a:buFont typeface="Wingdings 2"/>
              <a:buNone/>
              <a:defRPr/>
            </a:pPr>
            <a:r>
              <a:rPr lang="pt-BR" dirty="0" smtClean="0">
                <a:solidFill>
                  <a:srgbClr val="663300"/>
                </a:solidFill>
                <a:latin typeface="Arial Narrow" pitchFamily="34" charset="0"/>
              </a:rPr>
              <a:t>Testemunhos Para a Igreja,vol.1, pág</a:t>
            </a:r>
            <a:r>
              <a:rPr lang="en-US" dirty="0" smtClean="0">
                <a:solidFill>
                  <a:srgbClr val="663300"/>
                </a:solidFill>
                <a:latin typeface="Arial Narrow" pitchFamily="34" charset="0"/>
              </a:rPr>
              <a:t>. 457.3</a:t>
            </a:r>
            <a:endParaRPr lang="pt-BR" dirty="0">
              <a:solidFill>
                <a:srgbClr val="663300"/>
              </a:solidFill>
              <a:latin typeface="Arial Narrow" pitchFamily="34" charset="0"/>
            </a:endParaRPr>
          </a:p>
          <a:p>
            <a:pPr marL="365760" indent="-283464" eaLnBrk="1" fontAlgn="auto" hangingPunct="1">
              <a:spcAft>
                <a:spcPts val="0"/>
              </a:spcAft>
              <a:buFont typeface="Wingdings 2"/>
              <a:buChar char=""/>
              <a:defRPr/>
            </a:pPr>
            <a:endParaRPr lang="pt-BR" dirty="0">
              <a:solidFill>
                <a:srgbClr val="663300"/>
              </a:solidFill>
              <a:latin typeface="Arial Narrow"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2"/>
          <p:cNvSpPr/>
          <p:nvPr/>
        </p:nvSpPr>
        <p:spPr>
          <a:xfrm>
            <a:off x="1428728" y="5357826"/>
            <a:ext cx="7286676" cy="923330"/>
          </a:xfrm>
          <a:prstGeom prst="rect">
            <a:avLst/>
          </a:prstGeom>
        </p:spPr>
        <p:txBody>
          <a:bodyPr wrap="square">
            <a:spAutoFit/>
          </a:bodyPr>
          <a:lstStyle/>
          <a:p>
            <a:r>
              <a:rPr lang="pt-PT" dirty="0" smtClean="0">
                <a:solidFill>
                  <a:srgbClr val="663300"/>
                </a:solidFill>
                <a:latin typeface="Arial Narrow" pitchFamily="34" charset="0"/>
              </a:rPr>
              <a:t>"Não fareis lacerações na vossa carne pelos mortos;</a:t>
            </a:r>
            <a:br>
              <a:rPr lang="pt-PT" dirty="0" smtClean="0">
                <a:solidFill>
                  <a:srgbClr val="663300"/>
                </a:solidFill>
                <a:latin typeface="Arial Narrow" pitchFamily="34" charset="0"/>
              </a:rPr>
            </a:br>
            <a:r>
              <a:rPr lang="pt-PT" b="1" dirty="0" smtClean="0">
                <a:solidFill>
                  <a:srgbClr val="663300"/>
                </a:solidFill>
                <a:latin typeface="Arial Narrow" pitchFamily="34" charset="0"/>
              </a:rPr>
              <a:t>nem no vosso corpo imprimireis qualquer marca</a:t>
            </a:r>
            <a:r>
              <a:rPr lang="pt-PT" dirty="0" smtClean="0">
                <a:solidFill>
                  <a:srgbClr val="663300"/>
                </a:solidFill>
                <a:latin typeface="Arial Narrow" pitchFamily="34" charset="0"/>
              </a:rPr>
              <a:t>. </a:t>
            </a:r>
          </a:p>
          <a:p>
            <a:r>
              <a:rPr lang="pt-PT" dirty="0" smtClean="0">
                <a:solidFill>
                  <a:srgbClr val="663300"/>
                </a:solidFill>
                <a:latin typeface="Arial Narrow" pitchFamily="34" charset="0"/>
              </a:rPr>
              <a:t>Eu sou o Senhor." - Levítico19:28.</a:t>
            </a:r>
            <a:endParaRPr lang="pt-PT" dirty="0">
              <a:solidFill>
                <a:srgbClr val="663300"/>
              </a:solidFill>
              <a:latin typeface="Arial Narrow" pitchFamily="34" charset="0"/>
            </a:endParaRPr>
          </a:p>
        </p:txBody>
      </p:sp>
      <p:pic>
        <p:nvPicPr>
          <p:cNvPr id="4" name="Imagem 3" descr="unhas1.jpg"/>
          <p:cNvPicPr>
            <a:picLocks noChangeAspect="1"/>
          </p:cNvPicPr>
          <p:nvPr/>
        </p:nvPicPr>
        <p:blipFill>
          <a:blip r:embed="rId2"/>
          <a:stretch>
            <a:fillRect/>
          </a:stretch>
        </p:blipFill>
        <p:spPr>
          <a:xfrm>
            <a:off x="1357290" y="642918"/>
            <a:ext cx="2325686" cy="1744265"/>
          </a:xfrm>
          <a:prstGeom prst="rect">
            <a:avLst/>
          </a:prstGeom>
        </p:spPr>
      </p:pic>
      <p:pic>
        <p:nvPicPr>
          <p:cNvPr id="5" name="Imagem 4" descr="unhas2.jpg"/>
          <p:cNvPicPr>
            <a:picLocks noChangeAspect="1"/>
          </p:cNvPicPr>
          <p:nvPr/>
        </p:nvPicPr>
        <p:blipFill>
          <a:blip r:embed="rId3"/>
          <a:stretch>
            <a:fillRect/>
          </a:stretch>
        </p:blipFill>
        <p:spPr>
          <a:xfrm>
            <a:off x="4786314" y="571480"/>
            <a:ext cx="3786214" cy="1737282"/>
          </a:xfrm>
          <a:prstGeom prst="rect">
            <a:avLst/>
          </a:prstGeom>
        </p:spPr>
      </p:pic>
      <p:pic>
        <p:nvPicPr>
          <p:cNvPr id="6" name="Imagem 5" descr="unhas4.jpg"/>
          <p:cNvPicPr>
            <a:picLocks noChangeAspect="1"/>
          </p:cNvPicPr>
          <p:nvPr/>
        </p:nvPicPr>
        <p:blipFill>
          <a:blip r:embed="rId4"/>
          <a:stretch>
            <a:fillRect/>
          </a:stretch>
        </p:blipFill>
        <p:spPr>
          <a:xfrm>
            <a:off x="2928926" y="3286124"/>
            <a:ext cx="3171839" cy="1952625"/>
          </a:xfrm>
          <a:prstGeom prst="rect">
            <a:avLst/>
          </a:prstGeom>
        </p:spPr>
      </p:pic>
      <p:sp>
        <p:nvSpPr>
          <p:cNvPr id="7" name="Rectângulo 6"/>
          <p:cNvSpPr/>
          <p:nvPr/>
        </p:nvSpPr>
        <p:spPr>
          <a:xfrm>
            <a:off x="2857488" y="2714620"/>
            <a:ext cx="3357586" cy="523220"/>
          </a:xfrm>
          <a:prstGeom prst="rect">
            <a:avLst/>
          </a:prstGeom>
        </p:spPr>
        <p:txBody>
          <a:bodyPr wrap="square">
            <a:spAutoFit/>
          </a:bodyPr>
          <a:lstStyle/>
          <a:p>
            <a:pPr algn="ctr"/>
            <a:r>
              <a:rPr lang="pt-PT" sz="2800" b="1" dirty="0" smtClean="0">
                <a:solidFill>
                  <a:schemeClr val="tx2">
                    <a:lumMod val="60000"/>
                    <a:lumOff val="40000"/>
                  </a:schemeClr>
                </a:solidFill>
                <a:latin typeface="Colonna MT" pitchFamily="82" charset="0"/>
              </a:rPr>
              <a:t>Unhas  Pintadas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2643174" y="500042"/>
            <a:ext cx="3786214" cy="523220"/>
          </a:xfrm>
          <a:prstGeom prst="rect">
            <a:avLst/>
          </a:prstGeom>
        </p:spPr>
        <p:txBody>
          <a:bodyPr wrap="square">
            <a:spAutoFit/>
          </a:bodyPr>
          <a:lstStyle/>
          <a:p>
            <a:pPr algn="ctr"/>
            <a:r>
              <a:rPr lang="pt-PT" sz="2800" b="1" dirty="0" smtClean="0">
                <a:solidFill>
                  <a:schemeClr val="tx2">
                    <a:lumMod val="60000"/>
                    <a:lumOff val="40000"/>
                  </a:schemeClr>
                </a:solidFill>
                <a:latin typeface="Colonna MT" pitchFamily="82" charset="0"/>
              </a:rPr>
              <a:t>SALTO  ALTO</a:t>
            </a:r>
          </a:p>
        </p:txBody>
      </p:sp>
      <p:sp>
        <p:nvSpPr>
          <p:cNvPr id="4" name="Rectângulo 3"/>
          <p:cNvSpPr/>
          <p:nvPr/>
        </p:nvSpPr>
        <p:spPr>
          <a:xfrm>
            <a:off x="3500430" y="5429264"/>
            <a:ext cx="4214842" cy="646331"/>
          </a:xfrm>
          <a:prstGeom prst="rect">
            <a:avLst/>
          </a:prstGeom>
        </p:spPr>
        <p:txBody>
          <a:bodyPr wrap="square">
            <a:spAutoFit/>
          </a:bodyPr>
          <a:lstStyle/>
          <a:p>
            <a:pPr algn="ctr"/>
            <a:endParaRPr lang="pt-PT" b="1" dirty="0" smtClean="0">
              <a:solidFill>
                <a:schemeClr val="tx2">
                  <a:lumMod val="60000"/>
                  <a:lumOff val="40000"/>
                </a:schemeClr>
              </a:solidFill>
              <a:latin typeface="Colonna MT" pitchFamily="82" charset="0"/>
            </a:endParaRPr>
          </a:p>
          <a:p>
            <a:pPr algn="ctr"/>
            <a:endParaRPr lang="pt-PT" b="1" dirty="0" smtClean="0">
              <a:solidFill>
                <a:schemeClr val="tx2">
                  <a:lumMod val="60000"/>
                  <a:lumOff val="40000"/>
                </a:schemeClr>
              </a:solidFill>
              <a:latin typeface="Colonna MT" pitchFamily="82" charset="0"/>
            </a:endParaRPr>
          </a:p>
        </p:txBody>
      </p:sp>
      <p:sp>
        <p:nvSpPr>
          <p:cNvPr id="5" name="Rectângulo 4"/>
          <p:cNvSpPr/>
          <p:nvPr/>
        </p:nvSpPr>
        <p:spPr>
          <a:xfrm>
            <a:off x="1177127" y="5013765"/>
            <a:ext cx="7500990" cy="1477328"/>
          </a:xfrm>
          <a:prstGeom prst="rect">
            <a:avLst/>
          </a:prstGeom>
        </p:spPr>
        <p:txBody>
          <a:bodyPr wrap="square">
            <a:spAutoFit/>
          </a:bodyPr>
          <a:lstStyle/>
          <a:p>
            <a:pPr algn="just"/>
            <a:r>
              <a:rPr lang="pt-PT" b="1" i="1" dirty="0" smtClean="0">
                <a:solidFill>
                  <a:srgbClr val="663300"/>
                </a:solidFill>
              </a:rPr>
              <a:t>Ou não sabeis que o vosso corpo é o templo do Espírito Santo, que habita em vós, proveniente de Deus, e que não sois de vós mesmos? Porque fostes comprados por bom preço; glorificai, pois, a Deus no vosso corpo, e no vosso espírito, os quais pertencem a Deus</a:t>
            </a:r>
            <a:r>
              <a:rPr lang="pt-PT" dirty="0" smtClean="0">
                <a:solidFill>
                  <a:srgbClr val="663300"/>
                </a:solidFill>
              </a:rPr>
              <a:t>." </a:t>
            </a:r>
          </a:p>
          <a:p>
            <a:pPr algn="just"/>
            <a:r>
              <a:rPr lang="pt-PT" dirty="0" smtClean="0">
                <a:solidFill>
                  <a:srgbClr val="663300"/>
                </a:solidFill>
              </a:rPr>
              <a:t> I Corintios 6:19 e 20</a:t>
            </a:r>
            <a:endParaRPr lang="pt-PT" dirty="0">
              <a:solidFill>
                <a:srgbClr val="663300"/>
              </a:solidFill>
            </a:endParaRPr>
          </a:p>
        </p:txBody>
      </p:sp>
      <p:pic>
        <p:nvPicPr>
          <p:cNvPr id="1026" name="Picture 2" descr="C:\Users\ASUS\Desktop\sapatos-de-salto-alto-pink-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851" y="987444"/>
            <a:ext cx="350043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Sapatos-de-salto-alto-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6090" y="1238262"/>
            <a:ext cx="3724131" cy="32512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salto e a coluna.jpg"/>
          <p:cNvPicPr>
            <a:picLocks noChangeAspect="1"/>
          </p:cNvPicPr>
          <p:nvPr/>
        </p:nvPicPr>
        <p:blipFill>
          <a:blip r:embed="rId2"/>
          <a:stretch>
            <a:fillRect/>
          </a:stretch>
        </p:blipFill>
        <p:spPr>
          <a:xfrm>
            <a:off x="1500166" y="3357562"/>
            <a:ext cx="2124075" cy="2952750"/>
          </a:xfrm>
          <a:prstGeom prst="rect">
            <a:avLst/>
          </a:prstGeom>
        </p:spPr>
      </p:pic>
      <p:sp>
        <p:nvSpPr>
          <p:cNvPr id="3" name="Rectângulo 2"/>
          <p:cNvSpPr/>
          <p:nvPr/>
        </p:nvSpPr>
        <p:spPr>
          <a:xfrm>
            <a:off x="4286248" y="1"/>
            <a:ext cx="4572000" cy="6186309"/>
          </a:xfrm>
          <a:prstGeom prst="rect">
            <a:avLst/>
          </a:prstGeom>
        </p:spPr>
        <p:txBody>
          <a:bodyPr wrap="square">
            <a:spAutoFit/>
          </a:bodyPr>
          <a:lstStyle/>
          <a:p>
            <a:endParaRPr lang="pt-PT" b="1" dirty="0" smtClean="0">
              <a:solidFill>
                <a:srgbClr val="663300"/>
              </a:solidFill>
              <a:latin typeface="Arial Narrow" pitchFamily="34" charset="0"/>
            </a:endParaRPr>
          </a:p>
          <a:p>
            <a:endParaRPr lang="pt-PT" b="1" dirty="0">
              <a:solidFill>
                <a:srgbClr val="663300"/>
              </a:solidFill>
              <a:latin typeface="Arial Narrow" pitchFamily="34" charset="0"/>
            </a:endParaRPr>
          </a:p>
          <a:p>
            <a:r>
              <a:rPr lang="pt-PT" b="1" dirty="0" smtClean="0">
                <a:solidFill>
                  <a:srgbClr val="663300"/>
                </a:solidFill>
                <a:latin typeface="Arial Narrow" pitchFamily="34" charset="0"/>
              </a:rPr>
              <a:t>Os riscos do salto alto</a:t>
            </a:r>
            <a:r>
              <a:rPr lang="pt-PT" dirty="0" smtClean="0">
                <a:solidFill>
                  <a:srgbClr val="663300"/>
                </a:solidFill>
                <a:latin typeface="Arial Narrow" pitchFamily="34" charset="0"/>
              </a:rPr>
              <a:t/>
            </a:r>
            <a:br>
              <a:rPr lang="pt-PT" dirty="0" smtClean="0">
                <a:solidFill>
                  <a:srgbClr val="663300"/>
                </a:solidFill>
                <a:latin typeface="Arial Narrow" pitchFamily="34" charset="0"/>
              </a:rPr>
            </a:br>
            <a:r>
              <a:rPr lang="pt-PT" dirty="0" smtClean="0">
                <a:solidFill>
                  <a:srgbClr val="663300"/>
                </a:solidFill>
                <a:latin typeface="Arial Narrow" pitchFamily="34" charset="0"/>
              </a:rPr>
              <a:t/>
            </a:r>
            <a:br>
              <a:rPr lang="pt-PT" dirty="0" smtClean="0">
                <a:solidFill>
                  <a:srgbClr val="663300"/>
                </a:solidFill>
                <a:latin typeface="Arial Narrow" pitchFamily="34" charset="0"/>
              </a:rPr>
            </a:br>
            <a:r>
              <a:rPr lang="pt-PT" dirty="0" smtClean="0">
                <a:solidFill>
                  <a:srgbClr val="663300"/>
                </a:solidFill>
                <a:latin typeface="Arial Narrow" pitchFamily="34" charset="0"/>
              </a:rPr>
              <a:t> 1. Dores nas costas </a:t>
            </a:r>
            <a:br>
              <a:rPr lang="pt-PT" dirty="0" smtClean="0">
                <a:solidFill>
                  <a:srgbClr val="663300"/>
                </a:solidFill>
                <a:latin typeface="Arial Narrow" pitchFamily="34" charset="0"/>
              </a:rPr>
            </a:br>
            <a:r>
              <a:rPr lang="pt-PT" dirty="0" smtClean="0">
                <a:solidFill>
                  <a:srgbClr val="663300"/>
                </a:solidFill>
                <a:latin typeface="Arial Narrow" pitchFamily="34" charset="0"/>
              </a:rPr>
              <a:t/>
            </a:r>
            <a:br>
              <a:rPr lang="pt-PT" dirty="0" smtClean="0">
                <a:solidFill>
                  <a:srgbClr val="663300"/>
                </a:solidFill>
                <a:latin typeface="Arial Narrow" pitchFamily="34" charset="0"/>
              </a:rPr>
            </a:br>
            <a:r>
              <a:rPr lang="pt-PT" dirty="0" smtClean="0">
                <a:solidFill>
                  <a:srgbClr val="663300"/>
                </a:solidFill>
                <a:latin typeface="Arial Narrow" pitchFamily="34" charset="0"/>
              </a:rPr>
              <a:t> 2. Unhas encravadas </a:t>
            </a:r>
            <a:br>
              <a:rPr lang="pt-PT" dirty="0" smtClean="0">
                <a:solidFill>
                  <a:srgbClr val="663300"/>
                </a:solidFill>
                <a:latin typeface="Arial Narrow" pitchFamily="34" charset="0"/>
              </a:rPr>
            </a:br>
            <a:r>
              <a:rPr lang="pt-PT" dirty="0" smtClean="0">
                <a:solidFill>
                  <a:srgbClr val="663300"/>
                </a:solidFill>
                <a:latin typeface="Arial Narrow" pitchFamily="34" charset="0"/>
              </a:rPr>
              <a:t/>
            </a:r>
            <a:br>
              <a:rPr lang="pt-PT" dirty="0" smtClean="0">
                <a:solidFill>
                  <a:srgbClr val="663300"/>
                </a:solidFill>
                <a:latin typeface="Arial Narrow" pitchFamily="34" charset="0"/>
              </a:rPr>
            </a:br>
            <a:r>
              <a:rPr lang="pt-PT" dirty="0" smtClean="0">
                <a:solidFill>
                  <a:srgbClr val="663300"/>
                </a:solidFill>
                <a:latin typeface="Arial Narrow" pitchFamily="34" charset="0"/>
              </a:rPr>
              <a:t> 3. Tendinites e </a:t>
            </a:r>
            <a:r>
              <a:rPr lang="pt-PT" dirty="0" err="1" smtClean="0">
                <a:solidFill>
                  <a:srgbClr val="663300"/>
                </a:solidFill>
                <a:latin typeface="Arial Narrow" pitchFamily="34" charset="0"/>
              </a:rPr>
              <a:t>Bursites</a:t>
            </a:r>
            <a:r>
              <a:rPr lang="pt-PT" dirty="0" smtClean="0">
                <a:solidFill>
                  <a:srgbClr val="663300"/>
                </a:solidFill>
                <a:latin typeface="Arial Narrow" pitchFamily="34" charset="0"/>
              </a:rPr>
              <a:t/>
            </a:r>
            <a:br>
              <a:rPr lang="pt-PT" dirty="0" smtClean="0">
                <a:solidFill>
                  <a:srgbClr val="663300"/>
                </a:solidFill>
                <a:latin typeface="Arial Narrow" pitchFamily="34" charset="0"/>
              </a:rPr>
            </a:br>
            <a:r>
              <a:rPr lang="pt-PT" dirty="0" smtClean="0">
                <a:solidFill>
                  <a:srgbClr val="663300"/>
                </a:solidFill>
                <a:latin typeface="Arial Narrow" pitchFamily="34" charset="0"/>
              </a:rPr>
              <a:t/>
            </a:r>
            <a:br>
              <a:rPr lang="pt-PT" dirty="0" smtClean="0">
                <a:solidFill>
                  <a:srgbClr val="663300"/>
                </a:solidFill>
                <a:latin typeface="Arial Narrow" pitchFamily="34" charset="0"/>
              </a:rPr>
            </a:br>
            <a:r>
              <a:rPr lang="pt-PT" dirty="0" smtClean="0">
                <a:solidFill>
                  <a:srgbClr val="663300"/>
                </a:solidFill>
                <a:latin typeface="Arial Narrow" pitchFamily="34" charset="0"/>
              </a:rPr>
              <a:t> 4. Calos</a:t>
            </a:r>
            <a:br>
              <a:rPr lang="pt-PT" dirty="0" smtClean="0">
                <a:solidFill>
                  <a:srgbClr val="663300"/>
                </a:solidFill>
                <a:latin typeface="Arial Narrow" pitchFamily="34" charset="0"/>
              </a:rPr>
            </a:br>
            <a:r>
              <a:rPr lang="pt-PT" dirty="0" smtClean="0">
                <a:solidFill>
                  <a:srgbClr val="663300"/>
                </a:solidFill>
                <a:latin typeface="Arial Narrow" pitchFamily="34" charset="0"/>
              </a:rPr>
              <a:t/>
            </a:r>
            <a:br>
              <a:rPr lang="pt-PT" dirty="0" smtClean="0">
                <a:solidFill>
                  <a:srgbClr val="663300"/>
                </a:solidFill>
                <a:latin typeface="Arial Narrow" pitchFamily="34" charset="0"/>
              </a:rPr>
            </a:br>
            <a:r>
              <a:rPr lang="pt-PT" dirty="0" smtClean="0">
                <a:solidFill>
                  <a:srgbClr val="663300"/>
                </a:solidFill>
                <a:latin typeface="Arial Narrow" pitchFamily="34" charset="0"/>
              </a:rPr>
              <a:t> 5. </a:t>
            </a:r>
            <a:r>
              <a:rPr lang="pt-PT" dirty="0" err="1" smtClean="0">
                <a:solidFill>
                  <a:srgbClr val="663300"/>
                </a:solidFill>
                <a:latin typeface="Arial Narrow" pitchFamily="34" charset="0"/>
              </a:rPr>
              <a:t>Metatarsalgia</a:t>
            </a:r>
            <a:r>
              <a:rPr lang="pt-PT" dirty="0" smtClean="0">
                <a:solidFill>
                  <a:srgbClr val="663300"/>
                </a:solidFill>
                <a:latin typeface="Arial Narrow" pitchFamily="34" charset="0"/>
              </a:rPr>
              <a:t> (Dor na região dos dedos e na face plantar do pé)</a:t>
            </a:r>
            <a:br>
              <a:rPr lang="pt-PT" dirty="0" smtClean="0">
                <a:solidFill>
                  <a:srgbClr val="663300"/>
                </a:solidFill>
                <a:latin typeface="Arial Narrow" pitchFamily="34" charset="0"/>
              </a:rPr>
            </a:br>
            <a:r>
              <a:rPr lang="pt-PT" dirty="0" smtClean="0">
                <a:solidFill>
                  <a:srgbClr val="663300"/>
                </a:solidFill>
                <a:latin typeface="Arial Narrow" pitchFamily="34" charset="0"/>
              </a:rPr>
              <a:t/>
            </a:r>
            <a:br>
              <a:rPr lang="pt-PT" dirty="0" smtClean="0">
                <a:solidFill>
                  <a:srgbClr val="663300"/>
                </a:solidFill>
                <a:latin typeface="Arial Narrow" pitchFamily="34" charset="0"/>
              </a:rPr>
            </a:br>
            <a:r>
              <a:rPr lang="pt-PT" dirty="0" smtClean="0">
                <a:solidFill>
                  <a:srgbClr val="663300"/>
                </a:solidFill>
                <a:latin typeface="Arial Narrow" pitchFamily="34" charset="0"/>
              </a:rPr>
              <a:t>6. </a:t>
            </a:r>
            <a:r>
              <a:rPr lang="pt-PT" dirty="0" err="1" smtClean="0">
                <a:solidFill>
                  <a:srgbClr val="663300"/>
                </a:solidFill>
                <a:latin typeface="Arial Narrow" pitchFamily="34" charset="0"/>
              </a:rPr>
              <a:t>Fasceíte</a:t>
            </a:r>
            <a:r>
              <a:rPr lang="pt-PT" dirty="0" smtClean="0">
                <a:solidFill>
                  <a:srgbClr val="663300"/>
                </a:solidFill>
                <a:latin typeface="Arial Narrow" pitchFamily="34" charset="0"/>
              </a:rPr>
              <a:t> plantar (Dores no calcanhar)</a:t>
            </a:r>
            <a:br>
              <a:rPr lang="pt-PT" dirty="0" smtClean="0">
                <a:solidFill>
                  <a:srgbClr val="663300"/>
                </a:solidFill>
                <a:latin typeface="Arial Narrow" pitchFamily="34" charset="0"/>
              </a:rPr>
            </a:br>
            <a:r>
              <a:rPr lang="pt-PT" dirty="0" smtClean="0">
                <a:solidFill>
                  <a:srgbClr val="663300"/>
                </a:solidFill>
                <a:latin typeface="Arial Narrow" pitchFamily="34" charset="0"/>
              </a:rPr>
              <a:t/>
            </a:r>
            <a:br>
              <a:rPr lang="pt-PT" dirty="0" smtClean="0">
                <a:solidFill>
                  <a:srgbClr val="663300"/>
                </a:solidFill>
                <a:latin typeface="Arial Narrow" pitchFamily="34" charset="0"/>
              </a:rPr>
            </a:br>
            <a:r>
              <a:rPr lang="pt-PT" dirty="0" smtClean="0">
                <a:solidFill>
                  <a:srgbClr val="663300"/>
                </a:solidFill>
                <a:latin typeface="Arial Narrow" pitchFamily="34" charset="0"/>
              </a:rPr>
              <a:t>7. Dores no joelho e planta do pé</a:t>
            </a:r>
            <a:br>
              <a:rPr lang="pt-PT" dirty="0" smtClean="0">
                <a:solidFill>
                  <a:srgbClr val="663300"/>
                </a:solidFill>
                <a:latin typeface="Arial Narrow" pitchFamily="34" charset="0"/>
              </a:rPr>
            </a:br>
            <a:r>
              <a:rPr lang="pt-PT" dirty="0" smtClean="0">
                <a:solidFill>
                  <a:srgbClr val="663300"/>
                </a:solidFill>
                <a:latin typeface="Arial Narrow" pitchFamily="34" charset="0"/>
              </a:rPr>
              <a:t/>
            </a:r>
            <a:br>
              <a:rPr lang="pt-PT" dirty="0" smtClean="0">
                <a:solidFill>
                  <a:srgbClr val="663300"/>
                </a:solidFill>
                <a:latin typeface="Arial Narrow" pitchFamily="34" charset="0"/>
              </a:rPr>
            </a:br>
            <a:r>
              <a:rPr lang="pt-PT" dirty="0" smtClean="0">
                <a:solidFill>
                  <a:srgbClr val="663300"/>
                </a:solidFill>
                <a:latin typeface="Arial Narrow" pitchFamily="34" charset="0"/>
              </a:rPr>
              <a:t>* Dicas do </a:t>
            </a:r>
            <a:r>
              <a:rPr lang="pt-PT" dirty="0" err="1" smtClean="0">
                <a:solidFill>
                  <a:srgbClr val="663300"/>
                </a:solidFill>
                <a:latin typeface="Arial Narrow" pitchFamily="34" charset="0"/>
              </a:rPr>
              <a:t>Drº</a:t>
            </a:r>
            <a:r>
              <a:rPr lang="pt-PT" dirty="0" smtClean="0">
                <a:solidFill>
                  <a:srgbClr val="663300"/>
                </a:solidFill>
                <a:latin typeface="Arial Narrow" pitchFamily="34" charset="0"/>
              </a:rPr>
              <a:t> Roberto </a:t>
            </a:r>
            <a:r>
              <a:rPr lang="pt-PT" dirty="0" err="1" smtClean="0">
                <a:solidFill>
                  <a:srgbClr val="663300"/>
                </a:solidFill>
                <a:latin typeface="Arial Narrow" pitchFamily="34" charset="0"/>
              </a:rPr>
              <a:t>Lotfi</a:t>
            </a:r>
            <a:r>
              <a:rPr lang="pt-PT" dirty="0" smtClean="0">
                <a:solidFill>
                  <a:srgbClr val="663300"/>
                </a:solidFill>
                <a:latin typeface="Arial Narrow" pitchFamily="34" charset="0"/>
              </a:rPr>
              <a:t> - Ortopedista em entrevista ao Jornal Imparcial (Presidente Prudente - SP)</a:t>
            </a:r>
            <a:endParaRPr lang="pt-PT" dirty="0">
              <a:solidFill>
                <a:srgbClr val="663300"/>
              </a:solidFill>
              <a:latin typeface="Arial Narrow" pitchFamily="34" charset="0"/>
            </a:endParaRPr>
          </a:p>
        </p:txBody>
      </p:sp>
      <p:pic>
        <p:nvPicPr>
          <p:cNvPr id="4" name="Imagem 3" descr="salto e a coluna 2.jpg"/>
          <p:cNvPicPr>
            <a:picLocks noChangeAspect="1"/>
          </p:cNvPicPr>
          <p:nvPr/>
        </p:nvPicPr>
        <p:blipFill>
          <a:blip r:embed="rId3"/>
          <a:stretch>
            <a:fillRect/>
          </a:stretch>
        </p:blipFill>
        <p:spPr>
          <a:xfrm>
            <a:off x="1413800" y="428604"/>
            <a:ext cx="2303075" cy="2571768"/>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2"/>
          <p:cNvSpPr/>
          <p:nvPr/>
        </p:nvSpPr>
        <p:spPr>
          <a:xfrm>
            <a:off x="1214414" y="1000108"/>
            <a:ext cx="7143800" cy="4524315"/>
          </a:xfrm>
          <a:prstGeom prst="rect">
            <a:avLst/>
          </a:prstGeom>
        </p:spPr>
        <p:txBody>
          <a:bodyPr wrap="square">
            <a:spAutoFit/>
          </a:bodyPr>
          <a:lstStyle/>
          <a:p>
            <a:pPr algn="just"/>
            <a:r>
              <a:rPr lang="pt-PT" sz="2400" b="1" i="1" dirty="0" smtClean="0">
                <a:solidFill>
                  <a:srgbClr val="482400"/>
                </a:solidFill>
                <a:latin typeface="Arial Narrow" pitchFamily="34" charset="0"/>
              </a:rPr>
              <a:t>“Vivamos e trabalhemos com simplicidade. Trajemo-nos de um modo tão modesto e decoroso que sejamos recebidos aonde quer que formos. Jóias e vestuário dispendioso não nos darão influência, mas o ornamento de um espírito manso e </a:t>
            </a:r>
            <a:r>
              <a:rPr lang="pt-PT" sz="2400" b="1" i="1" dirty="0" err="1" smtClean="0">
                <a:solidFill>
                  <a:srgbClr val="482400"/>
                </a:solidFill>
                <a:latin typeface="Arial Narrow" pitchFamily="34" charset="0"/>
              </a:rPr>
              <a:t>tranqüilo</a:t>
            </a:r>
            <a:r>
              <a:rPr lang="pt-PT" sz="2400" b="1" i="1" dirty="0" smtClean="0">
                <a:solidFill>
                  <a:srgbClr val="482400"/>
                </a:solidFill>
                <a:latin typeface="Arial Narrow" pitchFamily="34" charset="0"/>
              </a:rPr>
              <a:t> - o resultado de dedicação ao serviço de Cristo - nos dará poder com Deus. Bondade e solicitude para com os que se acham ao nosso redor são qualidades preciosas à vista do Céu. Se não tendes dado atenção à aquisição destas virtudes, fazei-o AGORA, pois não tendes tempo para perder”. </a:t>
            </a:r>
          </a:p>
          <a:p>
            <a:pPr algn="just"/>
            <a:endParaRPr lang="pt-PT" sz="2400" b="1" i="1" dirty="0" smtClean="0">
              <a:solidFill>
                <a:srgbClr val="482400"/>
              </a:solidFill>
              <a:latin typeface="Arial Narrow" pitchFamily="34" charset="0"/>
            </a:endParaRPr>
          </a:p>
          <a:p>
            <a:pPr algn="just"/>
            <a:r>
              <a:rPr lang="pt-PT" sz="2400" b="1" i="1" dirty="0" smtClean="0">
                <a:solidFill>
                  <a:srgbClr val="482400"/>
                </a:solidFill>
                <a:latin typeface="Arial Narrow" pitchFamily="34" charset="0"/>
              </a:rPr>
              <a:t>Mensagens Escolhidas pág. 249</a:t>
            </a:r>
            <a:endParaRPr lang="pt-PT" sz="2400" i="1" dirty="0">
              <a:solidFill>
                <a:srgbClr val="482400"/>
              </a:solidFill>
              <a:latin typeface="Arial Narrow"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ângulo 1"/>
          <p:cNvSpPr>
            <a:spLocks noChangeArrowheads="1"/>
          </p:cNvSpPr>
          <p:nvPr/>
        </p:nvSpPr>
        <p:spPr bwMode="auto">
          <a:xfrm>
            <a:off x="1285875" y="1143000"/>
            <a:ext cx="7286625" cy="8309967"/>
          </a:xfrm>
          <a:prstGeom prst="rect">
            <a:avLst/>
          </a:prstGeom>
          <a:noFill/>
          <a:ln w="9525">
            <a:noFill/>
            <a:miter lim="800000"/>
            <a:headEnd/>
            <a:tailEnd/>
          </a:ln>
        </p:spPr>
        <p:txBody>
          <a:bodyPr>
            <a:spAutoFit/>
          </a:bodyPr>
          <a:lstStyle/>
          <a:p>
            <a:r>
              <a:rPr lang="pt-PT" sz="2400" dirty="0" smtClean="0">
                <a:solidFill>
                  <a:srgbClr val="663300"/>
                </a:solidFill>
                <a:latin typeface="Arial Narrow" pitchFamily="34" charset="0"/>
              </a:rPr>
              <a:t>10</a:t>
            </a:r>
            <a:r>
              <a:rPr lang="pt-PT" sz="2400" dirty="0">
                <a:solidFill>
                  <a:srgbClr val="663300"/>
                </a:solidFill>
                <a:latin typeface="Arial Narrow" pitchFamily="34" charset="0"/>
              </a:rPr>
              <a:t>) Mulher virtuosa quem a achará? O seu valor muito excede ao de rubis. </a:t>
            </a:r>
          </a:p>
          <a:p>
            <a:r>
              <a:rPr lang="pt-PT" sz="2400" dirty="0">
                <a:solidFill>
                  <a:srgbClr val="663300"/>
                </a:solidFill>
                <a:latin typeface="Arial Narrow" pitchFamily="34" charset="0"/>
              </a:rPr>
              <a:t>  </a:t>
            </a:r>
          </a:p>
          <a:p>
            <a:r>
              <a:rPr lang="pt-PT" sz="2400" dirty="0">
                <a:solidFill>
                  <a:srgbClr val="663300"/>
                </a:solidFill>
                <a:latin typeface="Arial Narrow" pitchFamily="34" charset="0"/>
              </a:rPr>
              <a:t>25) Suas grandes virtudes são a energia e a honra. </a:t>
            </a:r>
            <a:r>
              <a:rPr lang="pt-PT" sz="2400" b="1" u="sng" dirty="0">
                <a:solidFill>
                  <a:srgbClr val="663300"/>
                </a:solidFill>
                <a:latin typeface="Arial Narrow" pitchFamily="34" charset="0"/>
              </a:rPr>
              <a:t>Ela não se preocupa com a velhice. </a:t>
            </a:r>
          </a:p>
          <a:p>
            <a:endParaRPr lang="pt-PT" sz="2400" u="sng" dirty="0">
              <a:solidFill>
                <a:srgbClr val="663300"/>
              </a:solidFill>
              <a:latin typeface="Arial Narrow" pitchFamily="34" charset="0"/>
            </a:endParaRPr>
          </a:p>
          <a:p>
            <a:r>
              <a:rPr lang="pt-PT" sz="2400" dirty="0">
                <a:solidFill>
                  <a:srgbClr val="663300"/>
                </a:solidFill>
                <a:latin typeface="Arial Narrow" pitchFamily="34" charset="0"/>
              </a:rPr>
              <a:t>30) Os encantos de uma mulher podem ser apenas uma ilusão e a beleza não dura para sempre</a:t>
            </a:r>
            <a:r>
              <a:rPr lang="pt-PT" sz="2400" b="1" dirty="0">
                <a:solidFill>
                  <a:srgbClr val="663300"/>
                </a:solidFill>
                <a:latin typeface="Arial Narrow" pitchFamily="34" charset="0"/>
              </a:rPr>
              <a:t>. </a:t>
            </a:r>
            <a:r>
              <a:rPr lang="pt-PT" sz="2400" b="1" u="sng" dirty="0">
                <a:solidFill>
                  <a:srgbClr val="663300"/>
                </a:solidFill>
                <a:latin typeface="Arial Narrow" pitchFamily="34" charset="0"/>
              </a:rPr>
              <a:t>A verdadeira beleza, a verdadeira honra de uma mulher está em amar e obedecer ao Senhor.</a:t>
            </a:r>
          </a:p>
          <a:p>
            <a:endParaRPr lang="pt-PT" sz="2400" dirty="0">
              <a:solidFill>
                <a:srgbClr val="663300"/>
              </a:solidFill>
              <a:latin typeface="Arial Narrow" pitchFamily="34" charset="0"/>
            </a:endParaRPr>
          </a:p>
          <a:p>
            <a:r>
              <a:rPr lang="pt-PT" sz="2400" dirty="0">
                <a:solidFill>
                  <a:srgbClr val="663300"/>
                </a:solidFill>
                <a:latin typeface="Arial Narrow" pitchFamily="34" charset="0"/>
              </a:rPr>
              <a:t>31) A mulher que fizer isso deve ser elogiada diante de todos; deve receber cumprimentos e homenagens de toda a sociedade.</a:t>
            </a:r>
          </a:p>
          <a:p>
            <a:r>
              <a:rPr lang="pt-PT" dirty="0">
                <a:solidFill>
                  <a:srgbClr val="663300"/>
                </a:solidFill>
                <a:latin typeface="Arial Narrow" pitchFamily="34" charset="0"/>
              </a:rPr>
              <a:t/>
            </a:r>
            <a:br>
              <a:rPr lang="pt-PT" dirty="0">
                <a:solidFill>
                  <a:srgbClr val="663300"/>
                </a:solidFill>
                <a:latin typeface="Arial Narrow" pitchFamily="34" charset="0"/>
              </a:rPr>
            </a:br>
            <a:endParaRPr lang="pt-PT" dirty="0">
              <a:solidFill>
                <a:srgbClr val="663300"/>
              </a:solidFill>
              <a:latin typeface="Arial Narrow" pitchFamily="34" charset="0"/>
            </a:endParaRPr>
          </a:p>
          <a:p>
            <a:r>
              <a:rPr lang="pt-PT" dirty="0">
                <a:solidFill>
                  <a:srgbClr val="663300"/>
                </a:solidFill>
                <a:latin typeface="Arial Narrow" pitchFamily="34" charset="0"/>
              </a:rPr>
              <a:t/>
            </a:r>
            <a:br>
              <a:rPr lang="pt-PT" dirty="0">
                <a:solidFill>
                  <a:srgbClr val="663300"/>
                </a:solidFill>
                <a:latin typeface="Arial Narrow" pitchFamily="34" charset="0"/>
              </a:rPr>
            </a:br>
            <a:endParaRPr lang="pt-PT" u="sng" dirty="0">
              <a:solidFill>
                <a:srgbClr val="663300"/>
              </a:solidFill>
              <a:latin typeface="Arial Narrow" pitchFamily="34" charset="0"/>
            </a:endParaRPr>
          </a:p>
          <a:p>
            <a:endParaRPr lang="pt-PT" u="sng" dirty="0">
              <a:solidFill>
                <a:srgbClr val="663300"/>
              </a:solidFill>
              <a:latin typeface="Arial Narrow" pitchFamily="34" charset="0"/>
            </a:endParaRPr>
          </a:p>
          <a:p>
            <a:endParaRPr lang="pt-PT" u="sng" dirty="0">
              <a:solidFill>
                <a:srgbClr val="663300"/>
              </a:solidFill>
              <a:latin typeface="Arial Narrow" pitchFamily="34" charset="0"/>
            </a:endParaRPr>
          </a:p>
          <a:p>
            <a:endParaRPr lang="pt-PT" dirty="0">
              <a:solidFill>
                <a:srgbClr val="663300"/>
              </a:solidFill>
              <a:latin typeface="Arial Narrow" pitchFamily="34" charset="0"/>
            </a:endParaRPr>
          </a:p>
          <a:p>
            <a:endParaRPr lang="pt-PT" dirty="0">
              <a:solidFill>
                <a:srgbClr val="663300"/>
              </a:solidFill>
              <a:latin typeface="Arial Narrow" pitchFamily="34" charset="0"/>
            </a:endParaRPr>
          </a:p>
          <a:p>
            <a:endParaRPr lang="pt-PT" dirty="0">
              <a:solidFill>
                <a:srgbClr val="663300"/>
              </a:solidFill>
              <a:latin typeface="Arial Narrow" pitchFamily="34" charset="0"/>
            </a:endParaRPr>
          </a:p>
          <a:p>
            <a:r>
              <a:rPr lang="pt-PT" dirty="0">
                <a:solidFill>
                  <a:srgbClr val="663300"/>
                </a:solidFill>
                <a:latin typeface="Arial Narrow" pitchFamily="34" charset="0"/>
              </a:rPr>
              <a:t/>
            </a:r>
            <a:br>
              <a:rPr lang="pt-PT" dirty="0">
                <a:solidFill>
                  <a:srgbClr val="663300"/>
                </a:solidFill>
                <a:latin typeface="Arial Narrow" pitchFamily="34" charset="0"/>
              </a:rPr>
            </a:br>
            <a:endParaRPr lang="pt-PT" dirty="0">
              <a:solidFill>
                <a:srgbClr val="663300"/>
              </a:solidFill>
              <a:latin typeface="Arial Narrow" pitchFamily="34" charset="0"/>
            </a:endParaRPr>
          </a:p>
        </p:txBody>
      </p:sp>
      <p:sp>
        <p:nvSpPr>
          <p:cNvPr id="61443" name="Rectângulo 2"/>
          <p:cNvSpPr>
            <a:spLocks noChangeArrowheads="1"/>
          </p:cNvSpPr>
          <p:nvPr/>
        </p:nvSpPr>
        <p:spPr bwMode="auto">
          <a:xfrm>
            <a:off x="3714744" y="357166"/>
            <a:ext cx="2786082" cy="523220"/>
          </a:xfrm>
          <a:prstGeom prst="rect">
            <a:avLst/>
          </a:prstGeom>
          <a:noFill/>
          <a:ln w="9525">
            <a:noFill/>
            <a:miter lim="800000"/>
            <a:headEnd/>
            <a:tailEnd/>
          </a:ln>
        </p:spPr>
        <p:txBody>
          <a:bodyPr wrap="square">
            <a:spAutoFit/>
          </a:bodyPr>
          <a:lstStyle/>
          <a:p>
            <a:r>
              <a:rPr lang="pt-PT" sz="2800" b="1" dirty="0">
                <a:solidFill>
                  <a:srgbClr val="663300"/>
                </a:solidFill>
              </a:rPr>
              <a:t>Provérbios 31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435100" y="500063"/>
            <a:ext cx="7065963" cy="5748337"/>
          </a:xfrm>
        </p:spPr>
        <p:txBody>
          <a:bodyPr>
            <a:normAutofit/>
          </a:bodyPr>
          <a:lstStyle/>
          <a:p>
            <a:pPr marL="36576" indent="0" algn="just" eaLnBrk="1" fontAlgn="auto" hangingPunct="1">
              <a:spcAft>
                <a:spcPts val="0"/>
              </a:spcAft>
              <a:buFont typeface="Wingdings 2"/>
              <a:buNone/>
              <a:defRPr/>
            </a:pPr>
            <a:endParaRPr lang="pt-BR" dirty="0" smtClean="0">
              <a:solidFill>
                <a:srgbClr val="663300"/>
              </a:solidFill>
              <a:latin typeface="Arial Narrow" pitchFamily="34" charset="0"/>
            </a:endParaRPr>
          </a:p>
          <a:p>
            <a:pPr marL="36576" indent="0" algn="just" eaLnBrk="1" fontAlgn="auto" hangingPunct="1">
              <a:spcAft>
                <a:spcPts val="0"/>
              </a:spcAft>
              <a:buFont typeface="Wingdings 2"/>
              <a:buNone/>
              <a:defRPr/>
            </a:pPr>
            <a:r>
              <a:rPr lang="pt-BR" dirty="0" smtClean="0">
                <a:solidFill>
                  <a:srgbClr val="663300"/>
                </a:solidFill>
                <a:latin typeface="Arial Narrow" pitchFamily="34" charset="0"/>
              </a:rPr>
              <a:t>“A assim chamada reforma do vestuário porta um espírito de leviandade e ousadia que se ajusta perfeitamente ao vestuário adotado. Modéstia e recato parecem desviar-se daqueles que adotam esse estilo de vestir. Foi-me mostrado que Deus requer que tenhamos uma conduta coerente e sensata.”</a:t>
            </a:r>
          </a:p>
          <a:p>
            <a:pPr marL="36576" indent="0" algn="just" eaLnBrk="1" fontAlgn="auto" hangingPunct="1">
              <a:spcAft>
                <a:spcPts val="0"/>
              </a:spcAft>
              <a:buFont typeface="Wingdings 2"/>
              <a:buNone/>
              <a:defRPr/>
            </a:pPr>
            <a:r>
              <a:rPr lang="pt-BR" sz="2800" dirty="0" smtClean="0">
                <a:solidFill>
                  <a:srgbClr val="663300"/>
                </a:solidFill>
                <a:latin typeface="Arial Narrow" pitchFamily="34" charset="0"/>
              </a:rPr>
              <a:t>Testemunhos </a:t>
            </a:r>
            <a:r>
              <a:rPr lang="pt-BR" sz="2800" dirty="0">
                <a:solidFill>
                  <a:srgbClr val="663300"/>
                </a:solidFill>
                <a:latin typeface="Arial Narrow" pitchFamily="34" charset="0"/>
              </a:rPr>
              <a:t>Para a </a:t>
            </a:r>
            <a:r>
              <a:rPr lang="pt-BR" sz="2800" dirty="0" smtClean="0">
                <a:solidFill>
                  <a:srgbClr val="663300"/>
                </a:solidFill>
                <a:latin typeface="Arial Narrow" pitchFamily="34" charset="0"/>
              </a:rPr>
              <a:t>Igreja,vol.1, </a:t>
            </a:r>
            <a:r>
              <a:rPr lang="pt-BR" sz="2800" dirty="0">
                <a:solidFill>
                  <a:srgbClr val="663300"/>
                </a:solidFill>
                <a:latin typeface="Arial Narrow" pitchFamily="34" charset="0"/>
              </a:rPr>
              <a:t>pág</a:t>
            </a:r>
            <a:r>
              <a:rPr lang="en-US" sz="2800" dirty="0">
                <a:solidFill>
                  <a:srgbClr val="663300"/>
                </a:solidFill>
                <a:latin typeface="Arial Narrow" pitchFamily="34" charset="0"/>
              </a:rPr>
              <a:t>. </a:t>
            </a:r>
            <a:r>
              <a:rPr lang="en-US" sz="2800" dirty="0" smtClean="0">
                <a:solidFill>
                  <a:srgbClr val="663300"/>
                </a:solidFill>
                <a:latin typeface="Arial Narrow" pitchFamily="34" charset="0"/>
              </a:rPr>
              <a:t>457.4</a:t>
            </a:r>
            <a:endParaRPr lang="pt-BR" sz="2800" dirty="0">
              <a:solidFill>
                <a:srgbClr val="663300"/>
              </a:solidFill>
              <a:latin typeface="Arial Narrow" pitchFamily="34" charset="0"/>
            </a:endParaRPr>
          </a:p>
          <a:p>
            <a:pPr marL="36576" indent="0" algn="just" eaLnBrk="1" fontAlgn="auto" hangingPunct="1">
              <a:spcAft>
                <a:spcPts val="0"/>
              </a:spcAft>
              <a:buFont typeface="Wingdings 2"/>
              <a:buNone/>
              <a:defRPr/>
            </a:pPr>
            <a:endParaRPr lang="pt-BR" dirty="0">
              <a:solidFill>
                <a:srgbClr val="663300"/>
              </a:solidFill>
              <a:latin typeface="Arial Narrow" pitchFamily="34" charset="0"/>
            </a:endParaRPr>
          </a:p>
          <a:p>
            <a:pPr marL="365760" indent="-283464" eaLnBrk="1" fontAlgn="auto" hangingPunct="1">
              <a:spcAft>
                <a:spcPts val="0"/>
              </a:spcAft>
              <a:buFont typeface="Wingdings 2"/>
              <a:buChar char=""/>
              <a:defRPr/>
            </a:pPr>
            <a:endParaRPr lang="pt-BR" b="1" dirty="0">
              <a:solidFill>
                <a:srgbClr val="663300"/>
              </a:solidFill>
              <a:latin typeface="Arial Narrow"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5" y="274638"/>
            <a:ext cx="8143875" cy="1143000"/>
          </a:xfrm>
        </p:spPr>
        <p:txBody>
          <a:bodyPr>
            <a:normAutofit fontScale="90000"/>
          </a:bodyPr>
          <a:lstStyle/>
          <a:p>
            <a:pPr algn="ctr" eaLnBrk="1" fontAlgn="auto" hangingPunct="1">
              <a:spcAft>
                <a:spcPts val="0"/>
              </a:spcAft>
              <a:defRPr/>
            </a:pPr>
            <a:r>
              <a:rPr lang="pt-BR" dirty="0">
                <a:solidFill>
                  <a:schemeClr val="tx2">
                    <a:satMod val="130000"/>
                  </a:schemeClr>
                </a:solidFill>
              </a:rPr>
              <a:t>A Evolução do Traje Americano </a:t>
            </a:r>
            <a:r>
              <a:rPr lang="pt-BR" dirty="0" smtClean="0">
                <a:solidFill>
                  <a:schemeClr val="tx2">
                    <a:satMod val="130000"/>
                  </a:schemeClr>
                </a:solidFill>
              </a:rPr>
              <a:t/>
            </a:r>
            <a:br>
              <a:rPr lang="pt-BR" dirty="0" smtClean="0">
                <a:solidFill>
                  <a:schemeClr val="tx2">
                    <a:satMod val="130000"/>
                  </a:schemeClr>
                </a:solidFill>
              </a:rPr>
            </a:br>
            <a:r>
              <a:rPr lang="pt-BR" dirty="0" smtClean="0">
                <a:solidFill>
                  <a:schemeClr val="tx2">
                    <a:satMod val="130000"/>
                  </a:schemeClr>
                </a:solidFill>
              </a:rPr>
              <a:t>(</a:t>
            </a:r>
            <a:r>
              <a:rPr lang="en-US" dirty="0">
                <a:solidFill>
                  <a:schemeClr val="tx2">
                    <a:satMod val="130000"/>
                  </a:schemeClr>
                </a:solidFill>
              </a:rPr>
              <a:t>1850 e 1860)</a:t>
            </a:r>
            <a:endParaRPr lang="pt-BR" dirty="0">
              <a:solidFill>
                <a:schemeClr val="tx2">
                  <a:satMod val="130000"/>
                </a:schemeClr>
              </a:solidFill>
            </a:endParaRPr>
          </a:p>
        </p:txBody>
      </p:sp>
      <p:pic>
        <p:nvPicPr>
          <p:cNvPr id="3076" name="Picture 4"/>
          <p:cNvPicPr>
            <a:picLocks noChangeAspect="1" noChangeArrowheads="1"/>
          </p:cNvPicPr>
          <p:nvPr/>
        </p:nvPicPr>
        <p:blipFill>
          <a:blip r:embed="rId2"/>
          <a:srcRect/>
          <a:stretch>
            <a:fillRect/>
          </a:stretch>
        </p:blipFill>
        <p:spPr bwMode="auto">
          <a:xfrm>
            <a:off x="1285875" y="2071688"/>
            <a:ext cx="2143125" cy="3763962"/>
          </a:xfrm>
          <a:prstGeom prst="rect">
            <a:avLst/>
          </a:prstGeom>
          <a:noFill/>
          <a:ln w="9525">
            <a:noFill/>
            <a:miter lim="800000"/>
            <a:headEnd/>
            <a:tailEnd/>
          </a:ln>
          <a:effectLst>
            <a:outerShdw dist="139700" dir="2700000" algn="tl" rotWithShape="0">
              <a:srgbClr val="333333">
                <a:alpha val="64999"/>
              </a:srgbClr>
            </a:outerShdw>
          </a:effectLst>
        </p:spPr>
      </p:pic>
      <p:pic>
        <p:nvPicPr>
          <p:cNvPr id="3077" name="Picture 5"/>
          <p:cNvPicPr>
            <a:picLocks noChangeAspect="1" noChangeArrowheads="1"/>
          </p:cNvPicPr>
          <p:nvPr/>
        </p:nvPicPr>
        <p:blipFill>
          <a:blip r:embed="rId3"/>
          <a:srcRect l="17720" r="11372"/>
          <a:stretch>
            <a:fillRect/>
          </a:stretch>
        </p:blipFill>
        <p:spPr bwMode="auto">
          <a:xfrm>
            <a:off x="3929063" y="2071688"/>
            <a:ext cx="2020887" cy="3776662"/>
          </a:xfrm>
          <a:prstGeom prst="rect">
            <a:avLst/>
          </a:prstGeom>
          <a:noFill/>
          <a:ln w="9525">
            <a:noFill/>
            <a:miter lim="800000"/>
            <a:headEnd/>
            <a:tailEnd/>
          </a:ln>
          <a:effectLst>
            <a:outerShdw dist="139700" dir="2700000" algn="tl" rotWithShape="0">
              <a:srgbClr val="333333">
                <a:alpha val="64999"/>
              </a:srgbClr>
            </a:outerShdw>
          </a:effectLst>
        </p:spPr>
      </p:pic>
      <p:pic>
        <p:nvPicPr>
          <p:cNvPr id="3078" name="Picture 6"/>
          <p:cNvPicPr>
            <a:picLocks noChangeAspect="1" noChangeArrowheads="1"/>
          </p:cNvPicPr>
          <p:nvPr/>
        </p:nvPicPr>
        <p:blipFill>
          <a:blip r:embed="rId4"/>
          <a:srcRect l="13957" r="5724"/>
          <a:stretch>
            <a:fillRect/>
          </a:stretch>
        </p:blipFill>
        <p:spPr bwMode="auto">
          <a:xfrm>
            <a:off x="6357938" y="2071688"/>
            <a:ext cx="2214562" cy="3795712"/>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5852" y="857232"/>
            <a:ext cx="7283766" cy="5214974"/>
          </a:xfrm>
        </p:spPr>
        <p:txBody>
          <a:bodyPr>
            <a:noAutofit/>
          </a:bodyPr>
          <a:lstStyle/>
          <a:p>
            <a:pPr marL="82296" indent="0" algn="just" eaLnBrk="1" fontAlgn="auto" hangingPunct="1">
              <a:spcAft>
                <a:spcPts val="0"/>
              </a:spcAft>
              <a:defRPr/>
            </a:pPr>
            <a:r>
              <a:rPr lang="en-US" sz="2800" b="1" i="1" dirty="0" smtClean="0">
                <a:solidFill>
                  <a:srgbClr val="663300"/>
                </a:solidFill>
                <a:latin typeface="Arial Narrow" pitchFamily="34" charset="0"/>
              </a:rPr>
              <a:t>“Vi </a:t>
            </a:r>
            <a:r>
              <a:rPr lang="en-US" sz="2800" b="1" i="1" dirty="0" err="1" smtClean="0">
                <a:solidFill>
                  <a:srgbClr val="663300"/>
                </a:solidFill>
                <a:latin typeface="Arial Narrow" pitchFamily="34" charset="0"/>
              </a:rPr>
              <a:t>que</a:t>
            </a:r>
            <a:r>
              <a:rPr lang="en-US" sz="2800" b="1" i="1" dirty="0" smtClean="0">
                <a:solidFill>
                  <a:srgbClr val="663300"/>
                </a:solidFill>
                <a:latin typeface="Arial Narrow" pitchFamily="34" charset="0"/>
              </a:rPr>
              <a:t> a </a:t>
            </a:r>
            <a:r>
              <a:rPr lang="en-US" sz="2800" b="1" i="1" dirty="0" err="1" smtClean="0">
                <a:solidFill>
                  <a:srgbClr val="663300"/>
                </a:solidFill>
                <a:latin typeface="Arial Narrow" pitchFamily="34" charset="0"/>
              </a:rPr>
              <a:t>ordem</a:t>
            </a:r>
            <a:r>
              <a:rPr lang="en-US" sz="2800" b="1" i="1" dirty="0" smtClean="0">
                <a:solidFill>
                  <a:srgbClr val="663300"/>
                </a:solidFill>
                <a:latin typeface="Arial Narrow" pitchFamily="34" charset="0"/>
              </a:rPr>
              <a:t> de Deus </a:t>
            </a:r>
            <a:r>
              <a:rPr lang="en-US" sz="2800" b="1" i="1" dirty="0" err="1" smtClean="0">
                <a:solidFill>
                  <a:srgbClr val="663300"/>
                </a:solidFill>
                <a:latin typeface="Arial Narrow" pitchFamily="34" charset="0"/>
              </a:rPr>
              <a:t>foi</a:t>
            </a:r>
            <a:r>
              <a:rPr lang="en-US" sz="2800" b="1" i="1" dirty="0" smtClean="0">
                <a:solidFill>
                  <a:srgbClr val="663300"/>
                </a:solidFill>
                <a:latin typeface="Arial Narrow" pitchFamily="34" charset="0"/>
              </a:rPr>
              <a:t> </a:t>
            </a:r>
            <a:r>
              <a:rPr lang="en-US" sz="2800" b="1" i="1" dirty="0" err="1" smtClean="0">
                <a:solidFill>
                  <a:srgbClr val="663300"/>
                </a:solidFill>
                <a:latin typeface="Arial Narrow" pitchFamily="34" charset="0"/>
              </a:rPr>
              <a:t>invertida</a:t>
            </a:r>
            <a:r>
              <a:rPr lang="en-US" sz="2800" b="1" i="1" dirty="0" smtClean="0">
                <a:solidFill>
                  <a:srgbClr val="663300"/>
                </a:solidFill>
                <a:latin typeface="Arial Narrow" pitchFamily="34" charset="0"/>
              </a:rPr>
              <a:t> e </a:t>
            </a:r>
            <a:r>
              <a:rPr lang="en-US" sz="2800" b="1" i="1" dirty="0" err="1" smtClean="0">
                <a:solidFill>
                  <a:srgbClr val="663300"/>
                </a:solidFill>
                <a:latin typeface="Arial Narrow" pitchFamily="34" charset="0"/>
              </a:rPr>
              <a:t>Suas</a:t>
            </a:r>
            <a:r>
              <a:rPr lang="en-US" sz="2800" b="1" i="1" dirty="0" smtClean="0">
                <a:solidFill>
                  <a:srgbClr val="663300"/>
                </a:solidFill>
                <a:latin typeface="Arial Narrow" pitchFamily="34" charset="0"/>
              </a:rPr>
              <a:t> </a:t>
            </a:r>
            <a:r>
              <a:rPr lang="en-US" sz="2800" b="1" i="1" dirty="0" err="1" smtClean="0">
                <a:solidFill>
                  <a:srgbClr val="663300"/>
                </a:solidFill>
                <a:latin typeface="Arial Narrow" pitchFamily="34" charset="0"/>
              </a:rPr>
              <a:t>orientações</a:t>
            </a:r>
            <a:r>
              <a:rPr lang="en-US" sz="2800" b="1" i="1" dirty="0" smtClean="0">
                <a:solidFill>
                  <a:srgbClr val="663300"/>
                </a:solidFill>
                <a:latin typeface="Arial Narrow" pitchFamily="34" charset="0"/>
              </a:rPr>
              <a:t> </a:t>
            </a:r>
            <a:r>
              <a:rPr lang="en-US" sz="2800" b="1" i="1" dirty="0" err="1" smtClean="0">
                <a:solidFill>
                  <a:srgbClr val="663300"/>
                </a:solidFill>
                <a:latin typeface="Arial Narrow" pitchFamily="34" charset="0"/>
              </a:rPr>
              <a:t>especiais</a:t>
            </a:r>
            <a:r>
              <a:rPr lang="en-US" sz="2800" b="1" i="1" dirty="0" smtClean="0">
                <a:solidFill>
                  <a:srgbClr val="663300"/>
                </a:solidFill>
                <a:latin typeface="Arial Narrow" pitchFamily="34" charset="0"/>
              </a:rPr>
              <a:t> </a:t>
            </a:r>
            <a:r>
              <a:rPr lang="en-US" sz="2800" b="1" i="1" dirty="0" err="1" smtClean="0">
                <a:solidFill>
                  <a:srgbClr val="663300"/>
                </a:solidFill>
                <a:latin typeface="Arial Narrow" pitchFamily="34" charset="0"/>
              </a:rPr>
              <a:t>menospezadas</a:t>
            </a:r>
            <a:r>
              <a:rPr lang="en-US" sz="2800" b="1" i="1" dirty="0" smtClean="0">
                <a:solidFill>
                  <a:srgbClr val="663300"/>
                </a:solidFill>
                <a:latin typeface="Arial Narrow" pitchFamily="34" charset="0"/>
              </a:rPr>
              <a:t> </a:t>
            </a:r>
            <a:r>
              <a:rPr lang="en-US" sz="2800" b="1" i="1" dirty="0" err="1" smtClean="0">
                <a:solidFill>
                  <a:srgbClr val="663300"/>
                </a:solidFill>
                <a:latin typeface="Arial Narrow" pitchFamily="34" charset="0"/>
              </a:rPr>
              <a:t>por</a:t>
            </a:r>
            <a:r>
              <a:rPr lang="en-US" sz="2800" b="1" i="1" dirty="0" smtClean="0">
                <a:solidFill>
                  <a:srgbClr val="663300"/>
                </a:solidFill>
                <a:latin typeface="Arial Narrow" pitchFamily="34" charset="0"/>
              </a:rPr>
              <a:t> </a:t>
            </a:r>
            <a:r>
              <a:rPr lang="en-US" sz="2800" b="1" i="1" dirty="0" err="1" smtClean="0">
                <a:solidFill>
                  <a:srgbClr val="663300"/>
                </a:solidFill>
                <a:latin typeface="Arial Narrow" pitchFamily="34" charset="0"/>
              </a:rPr>
              <a:t>aqueles</a:t>
            </a:r>
            <a:r>
              <a:rPr lang="en-US" sz="2800" b="1" i="1" dirty="0" smtClean="0">
                <a:solidFill>
                  <a:srgbClr val="663300"/>
                </a:solidFill>
                <a:latin typeface="Arial Narrow" pitchFamily="34" charset="0"/>
              </a:rPr>
              <a:t> </a:t>
            </a:r>
            <a:r>
              <a:rPr lang="en-US" sz="2800" b="1" i="1" dirty="0" err="1" smtClean="0">
                <a:solidFill>
                  <a:srgbClr val="663300"/>
                </a:solidFill>
                <a:latin typeface="Arial Narrow" pitchFamily="34" charset="0"/>
              </a:rPr>
              <a:t>que</a:t>
            </a:r>
            <a:r>
              <a:rPr lang="en-US" sz="2800" b="1" i="1" dirty="0" smtClean="0">
                <a:solidFill>
                  <a:srgbClr val="663300"/>
                </a:solidFill>
                <a:latin typeface="Arial Narrow" pitchFamily="34" charset="0"/>
              </a:rPr>
              <a:t> </a:t>
            </a:r>
            <a:r>
              <a:rPr lang="en-US" sz="2800" b="1" i="1" dirty="0" err="1" smtClean="0">
                <a:solidFill>
                  <a:srgbClr val="663300"/>
                </a:solidFill>
                <a:latin typeface="Arial Narrow" pitchFamily="34" charset="0"/>
              </a:rPr>
              <a:t>adotam</a:t>
            </a:r>
            <a:r>
              <a:rPr lang="en-US" sz="2800" b="1" i="1" dirty="0" smtClean="0">
                <a:solidFill>
                  <a:srgbClr val="663300"/>
                </a:solidFill>
                <a:latin typeface="Arial Narrow" pitchFamily="34" charset="0"/>
              </a:rPr>
              <a:t> o </a:t>
            </a:r>
            <a:r>
              <a:rPr lang="en-US" sz="2800" b="1" i="1" dirty="0" err="1" smtClean="0">
                <a:solidFill>
                  <a:srgbClr val="663300"/>
                </a:solidFill>
                <a:latin typeface="Arial Narrow" pitchFamily="34" charset="0"/>
              </a:rPr>
              <a:t>traje</a:t>
            </a:r>
            <a:r>
              <a:rPr lang="en-US" sz="2800" b="1" i="1" dirty="0" smtClean="0">
                <a:solidFill>
                  <a:srgbClr val="663300"/>
                </a:solidFill>
                <a:latin typeface="Arial Narrow" pitchFamily="34" charset="0"/>
              </a:rPr>
              <a:t> </a:t>
            </a:r>
            <a:r>
              <a:rPr lang="en-US" sz="2800" b="1" i="1" dirty="0" err="1" smtClean="0">
                <a:solidFill>
                  <a:srgbClr val="663300"/>
                </a:solidFill>
                <a:latin typeface="Arial Narrow" pitchFamily="34" charset="0"/>
              </a:rPr>
              <a:t>americano</a:t>
            </a:r>
            <a:r>
              <a:rPr lang="en-US" sz="2800" b="1" i="1" dirty="0" smtClean="0">
                <a:solidFill>
                  <a:srgbClr val="663300"/>
                </a:solidFill>
                <a:latin typeface="Arial Narrow" pitchFamily="34" charset="0"/>
              </a:rPr>
              <a:t>. </a:t>
            </a:r>
            <a:r>
              <a:rPr lang="en-US" sz="2800" b="1" i="1" dirty="0" err="1" smtClean="0">
                <a:solidFill>
                  <a:srgbClr val="663300"/>
                </a:solidFill>
                <a:latin typeface="Arial Narrow" pitchFamily="34" charset="0"/>
              </a:rPr>
              <a:t>Minha</a:t>
            </a:r>
            <a:r>
              <a:rPr lang="en-US" sz="2800" b="1" i="1" dirty="0" smtClean="0">
                <a:solidFill>
                  <a:srgbClr val="663300"/>
                </a:solidFill>
                <a:latin typeface="Arial Narrow" pitchFamily="34" charset="0"/>
              </a:rPr>
              <a:t> </a:t>
            </a:r>
            <a:r>
              <a:rPr lang="en-US" sz="2800" b="1" i="1" dirty="0" err="1" smtClean="0">
                <a:solidFill>
                  <a:srgbClr val="663300"/>
                </a:solidFill>
                <a:latin typeface="Arial Narrow" pitchFamily="34" charset="0"/>
              </a:rPr>
              <a:t>atenção</a:t>
            </a:r>
            <a:r>
              <a:rPr lang="en-US" sz="2800" b="1" i="1" dirty="0" smtClean="0">
                <a:solidFill>
                  <a:srgbClr val="663300"/>
                </a:solidFill>
                <a:latin typeface="Arial Narrow" pitchFamily="34" charset="0"/>
              </a:rPr>
              <a:t> </a:t>
            </a:r>
            <a:r>
              <a:rPr lang="en-US" sz="2800" b="1" i="1" dirty="0" err="1" smtClean="0">
                <a:solidFill>
                  <a:srgbClr val="663300"/>
                </a:solidFill>
                <a:latin typeface="Arial Narrow" pitchFamily="34" charset="0"/>
              </a:rPr>
              <a:t>foi</a:t>
            </a:r>
            <a:r>
              <a:rPr lang="en-US" sz="2800" b="1" i="1" dirty="0" smtClean="0">
                <a:solidFill>
                  <a:srgbClr val="663300"/>
                </a:solidFill>
                <a:latin typeface="Arial Narrow" pitchFamily="34" charset="0"/>
              </a:rPr>
              <a:t> </a:t>
            </a:r>
            <a:r>
              <a:rPr lang="en-US" sz="2800" b="1" i="1" dirty="0" err="1" smtClean="0">
                <a:solidFill>
                  <a:srgbClr val="663300"/>
                </a:solidFill>
                <a:latin typeface="Arial Narrow" pitchFamily="34" charset="0"/>
              </a:rPr>
              <a:t>chamada</a:t>
            </a:r>
            <a:r>
              <a:rPr lang="en-US" sz="2800" b="1" i="1" dirty="0" smtClean="0">
                <a:solidFill>
                  <a:srgbClr val="663300"/>
                </a:solidFill>
                <a:latin typeface="Arial Narrow" pitchFamily="34" charset="0"/>
              </a:rPr>
              <a:t> </a:t>
            </a:r>
            <a:r>
              <a:rPr lang="en-US" sz="2800" b="1" i="1" dirty="0" err="1" smtClean="0">
                <a:solidFill>
                  <a:srgbClr val="663300"/>
                </a:solidFill>
                <a:latin typeface="Arial Narrow" pitchFamily="34" charset="0"/>
              </a:rPr>
              <a:t>para</a:t>
            </a:r>
            <a:r>
              <a:rPr lang="en-US" sz="2800" b="1" i="1" dirty="0" smtClean="0">
                <a:solidFill>
                  <a:srgbClr val="663300"/>
                </a:solidFill>
                <a:latin typeface="Arial Narrow" pitchFamily="34" charset="0"/>
              </a:rPr>
              <a:t> o </a:t>
            </a:r>
            <a:r>
              <a:rPr lang="en-US" sz="2800" b="1" i="1" dirty="0" err="1" smtClean="0">
                <a:solidFill>
                  <a:srgbClr val="663300"/>
                </a:solidFill>
                <a:latin typeface="Arial Narrow" pitchFamily="34" charset="0"/>
              </a:rPr>
              <a:t>seguinte</a:t>
            </a:r>
            <a:r>
              <a:rPr lang="en-US" sz="2800" b="1" i="1" dirty="0" smtClean="0">
                <a:solidFill>
                  <a:srgbClr val="663300"/>
                </a:solidFill>
                <a:latin typeface="Arial Narrow" pitchFamily="34" charset="0"/>
              </a:rPr>
              <a:t> verso: ‘</a:t>
            </a:r>
            <a:r>
              <a:rPr lang="en-US" sz="2800" b="1" i="1" u="sng" dirty="0" err="1" smtClean="0">
                <a:solidFill>
                  <a:srgbClr val="663300"/>
                </a:solidFill>
                <a:latin typeface="Arial Narrow" pitchFamily="34" charset="0"/>
              </a:rPr>
              <a:t>Não</a:t>
            </a:r>
            <a:r>
              <a:rPr lang="en-US" sz="2800" b="1" i="1" u="sng" dirty="0" smtClean="0">
                <a:solidFill>
                  <a:srgbClr val="663300"/>
                </a:solidFill>
                <a:latin typeface="Arial Narrow" pitchFamily="34" charset="0"/>
              </a:rPr>
              <a:t> </a:t>
            </a:r>
            <a:r>
              <a:rPr lang="en-US" sz="2800" b="1" i="1" u="sng" dirty="0" err="1" smtClean="0">
                <a:solidFill>
                  <a:srgbClr val="663300"/>
                </a:solidFill>
                <a:latin typeface="Arial Narrow" pitchFamily="34" charset="0"/>
              </a:rPr>
              <a:t>haverá</a:t>
            </a:r>
            <a:r>
              <a:rPr lang="en-US" sz="2800" b="1" i="1" u="sng" dirty="0" smtClean="0">
                <a:solidFill>
                  <a:srgbClr val="663300"/>
                </a:solidFill>
                <a:latin typeface="Arial Narrow" pitchFamily="34" charset="0"/>
              </a:rPr>
              <a:t> </a:t>
            </a:r>
            <a:r>
              <a:rPr lang="en-US" sz="2800" b="1" i="1" u="sng" dirty="0" err="1" smtClean="0">
                <a:solidFill>
                  <a:srgbClr val="663300"/>
                </a:solidFill>
                <a:latin typeface="Arial Narrow" pitchFamily="34" charset="0"/>
              </a:rPr>
              <a:t>traje</a:t>
            </a:r>
            <a:r>
              <a:rPr lang="en-US" sz="2800" b="1" i="1" u="sng" dirty="0" smtClean="0">
                <a:solidFill>
                  <a:srgbClr val="663300"/>
                </a:solidFill>
                <a:latin typeface="Arial Narrow" pitchFamily="34" charset="0"/>
              </a:rPr>
              <a:t> de </a:t>
            </a:r>
            <a:r>
              <a:rPr lang="en-US" sz="2800" b="1" i="1" u="sng" dirty="0" err="1" smtClean="0">
                <a:solidFill>
                  <a:srgbClr val="663300"/>
                </a:solidFill>
                <a:latin typeface="Arial Narrow" pitchFamily="34" charset="0"/>
              </a:rPr>
              <a:t>homem</a:t>
            </a:r>
            <a:r>
              <a:rPr lang="en-US" sz="2800" b="1" i="1" u="sng" dirty="0" smtClean="0">
                <a:solidFill>
                  <a:srgbClr val="663300"/>
                </a:solidFill>
                <a:latin typeface="Arial Narrow" pitchFamily="34" charset="0"/>
              </a:rPr>
              <a:t> </a:t>
            </a:r>
            <a:r>
              <a:rPr lang="en-US" sz="2800" b="1" i="1" u="sng" dirty="0" err="1" smtClean="0">
                <a:solidFill>
                  <a:srgbClr val="663300"/>
                </a:solidFill>
                <a:latin typeface="Arial Narrow" pitchFamily="34" charset="0"/>
              </a:rPr>
              <a:t>na</a:t>
            </a:r>
            <a:r>
              <a:rPr lang="en-US" sz="2800" b="1" i="1" u="sng" dirty="0" smtClean="0">
                <a:solidFill>
                  <a:srgbClr val="663300"/>
                </a:solidFill>
                <a:latin typeface="Arial Narrow" pitchFamily="34" charset="0"/>
              </a:rPr>
              <a:t> </a:t>
            </a:r>
            <a:r>
              <a:rPr lang="en-US" sz="2800" b="1" i="1" u="sng" dirty="0" err="1" smtClean="0">
                <a:solidFill>
                  <a:srgbClr val="663300"/>
                </a:solidFill>
                <a:latin typeface="Arial Narrow" pitchFamily="34" charset="0"/>
              </a:rPr>
              <a:t>mulher</a:t>
            </a:r>
            <a:r>
              <a:rPr lang="en-US" sz="2800" b="1" i="1" u="sng" dirty="0" smtClean="0">
                <a:solidFill>
                  <a:srgbClr val="663300"/>
                </a:solidFill>
                <a:latin typeface="Arial Narrow" pitchFamily="34" charset="0"/>
              </a:rPr>
              <a:t>, e n</a:t>
            </a:r>
            <a:r>
              <a:rPr lang="pt-BR" sz="2800" b="1" i="1" u="sng" dirty="0" smtClean="0">
                <a:solidFill>
                  <a:srgbClr val="663300"/>
                </a:solidFill>
                <a:latin typeface="Arial Narrow" pitchFamily="34" charset="0"/>
              </a:rPr>
              <a:t>ã</a:t>
            </a:r>
            <a:r>
              <a:rPr lang="en-US" sz="2800" b="1" i="1" u="sng" dirty="0" smtClean="0">
                <a:solidFill>
                  <a:srgbClr val="663300"/>
                </a:solidFill>
                <a:latin typeface="Arial Narrow" pitchFamily="34" charset="0"/>
              </a:rPr>
              <a:t>o </a:t>
            </a:r>
            <a:r>
              <a:rPr lang="en-US" sz="2800" b="1" i="1" u="sng" dirty="0" err="1" smtClean="0">
                <a:solidFill>
                  <a:srgbClr val="663300"/>
                </a:solidFill>
                <a:latin typeface="Arial Narrow" pitchFamily="34" charset="0"/>
              </a:rPr>
              <a:t>vestirá</a:t>
            </a:r>
            <a:r>
              <a:rPr lang="en-US" sz="2800" b="1" i="1" u="sng" dirty="0" smtClean="0">
                <a:solidFill>
                  <a:srgbClr val="663300"/>
                </a:solidFill>
                <a:latin typeface="Arial Narrow" pitchFamily="34" charset="0"/>
              </a:rPr>
              <a:t> o </a:t>
            </a:r>
            <a:r>
              <a:rPr lang="en-US" sz="2800" b="1" i="1" u="sng" dirty="0" err="1" smtClean="0">
                <a:solidFill>
                  <a:srgbClr val="663300"/>
                </a:solidFill>
                <a:latin typeface="Arial Narrow" pitchFamily="34" charset="0"/>
              </a:rPr>
              <a:t>homem</a:t>
            </a:r>
            <a:r>
              <a:rPr lang="en-US" sz="2800" b="1" i="1" u="sng" dirty="0" smtClean="0">
                <a:solidFill>
                  <a:srgbClr val="663300"/>
                </a:solidFill>
                <a:latin typeface="Arial Narrow" pitchFamily="34" charset="0"/>
              </a:rPr>
              <a:t> </a:t>
            </a:r>
            <a:r>
              <a:rPr lang="en-US" sz="2800" b="1" i="1" u="sng" dirty="0" err="1" smtClean="0">
                <a:solidFill>
                  <a:srgbClr val="663300"/>
                </a:solidFill>
                <a:latin typeface="Arial Narrow" pitchFamily="34" charset="0"/>
              </a:rPr>
              <a:t>veste</a:t>
            </a:r>
            <a:r>
              <a:rPr lang="en-US" sz="2800" b="1" i="1" u="sng" dirty="0" smtClean="0">
                <a:solidFill>
                  <a:srgbClr val="663300"/>
                </a:solidFill>
                <a:latin typeface="Arial Narrow" pitchFamily="34" charset="0"/>
              </a:rPr>
              <a:t> de </a:t>
            </a:r>
            <a:r>
              <a:rPr lang="en-US" sz="2800" b="1" i="1" u="sng" dirty="0" err="1" smtClean="0">
                <a:solidFill>
                  <a:srgbClr val="663300"/>
                </a:solidFill>
                <a:latin typeface="Arial Narrow" pitchFamily="34" charset="0"/>
              </a:rPr>
              <a:t>mulher</a:t>
            </a:r>
            <a:r>
              <a:rPr lang="en-US" sz="2800" b="1" i="1" u="sng" dirty="0" smtClean="0">
                <a:solidFill>
                  <a:srgbClr val="663300"/>
                </a:solidFill>
                <a:latin typeface="Arial Narrow" pitchFamily="34" charset="0"/>
              </a:rPr>
              <a:t>; </a:t>
            </a:r>
            <a:r>
              <a:rPr lang="en-US" sz="2800" b="1" i="1" u="sng" dirty="0" err="1" smtClean="0">
                <a:solidFill>
                  <a:srgbClr val="663300"/>
                </a:solidFill>
                <a:latin typeface="Arial Narrow" pitchFamily="34" charset="0"/>
              </a:rPr>
              <a:t>porque</a:t>
            </a:r>
            <a:r>
              <a:rPr lang="en-US" sz="2800" b="1" i="1" u="sng" dirty="0" smtClean="0">
                <a:solidFill>
                  <a:srgbClr val="663300"/>
                </a:solidFill>
                <a:latin typeface="Arial Narrow" pitchFamily="34" charset="0"/>
              </a:rPr>
              <a:t> </a:t>
            </a:r>
            <a:r>
              <a:rPr lang="en-US" sz="2800" b="1" i="1" u="sng" dirty="0" err="1" smtClean="0">
                <a:solidFill>
                  <a:srgbClr val="663300"/>
                </a:solidFill>
                <a:latin typeface="Arial Narrow" pitchFamily="34" charset="0"/>
              </a:rPr>
              <a:t>qualquer</a:t>
            </a:r>
            <a:r>
              <a:rPr lang="en-US" sz="2800" b="1" i="1" u="sng" dirty="0" smtClean="0">
                <a:solidFill>
                  <a:srgbClr val="663300"/>
                </a:solidFill>
                <a:latin typeface="Arial Narrow" pitchFamily="34" charset="0"/>
              </a:rPr>
              <a:t>  </a:t>
            </a:r>
            <a:r>
              <a:rPr lang="en-US" sz="2800" b="1" i="1" u="sng" dirty="0" err="1" smtClean="0">
                <a:solidFill>
                  <a:srgbClr val="663300"/>
                </a:solidFill>
                <a:latin typeface="Arial Narrow" pitchFamily="34" charset="0"/>
              </a:rPr>
              <a:t>que</a:t>
            </a:r>
            <a:r>
              <a:rPr lang="en-US" sz="2800" b="1" i="1" u="sng" dirty="0" smtClean="0">
                <a:solidFill>
                  <a:srgbClr val="663300"/>
                </a:solidFill>
                <a:latin typeface="Arial Narrow" pitchFamily="34" charset="0"/>
              </a:rPr>
              <a:t> </a:t>
            </a:r>
            <a:r>
              <a:rPr lang="en-US" sz="2800" b="1" i="1" u="sng" dirty="0" err="1" smtClean="0">
                <a:solidFill>
                  <a:srgbClr val="663300"/>
                </a:solidFill>
                <a:latin typeface="Arial Narrow" pitchFamily="34" charset="0"/>
              </a:rPr>
              <a:t>faz</a:t>
            </a:r>
            <a:r>
              <a:rPr lang="en-US" sz="2800" b="1" i="1" u="sng" dirty="0" smtClean="0">
                <a:solidFill>
                  <a:srgbClr val="663300"/>
                </a:solidFill>
                <a:latin typeface="Arial Narrow" pitchFamily="34" charset="0"/>
              </a:rPr>
              <a:t> </a:t>
            </a:r>
            <a:r>
              <a:rPr lang="en-US" sz="2800" b="1" i="1" u="sng" dirty="0" err="1" smtClean="0">
                <a:solidFill>
                  <a:srgbClr val="663300"/>
                </a:solidFill>
                <a:latin typeface="Arial Narrow" pitchFamily="34" charset="0"/>
              </a:rPr>
              <a:t>isto</a:t>
            </a:r>
            <a:r>
              <a:rPr lang="en-US" sz="2800" b="1" i="1" u="sng" dirty="0" smtClean="0">
                <a:solidFill>
                  <a:srgbClr val="663300"/>
                </a:solidFill>
                <a:latin typeface="Arial Narrow" pitchFamily="34" charset="0"/>
              </a:rPr>
              <a:t> </a:t>
            </a:r>
            <a:r>
              <a:rPr lang="en-US" sz="2800" b="1" i="1" u="sng" dirty="0" err="1" smtClean="0">
                <a:solidFill>
                  <a:srgbClr val="663300"/>
                </a:solidFill>
                <a:latin typeface="Arial Narrow" pitchFamily="34" charset="0"/>
              </a:rPr>
              <a:t>abominação</a:t>
            </a:r>
            <a:r>
              <a:rPr lang="en-US" sz="2800" b="1" i="1" u="sng" dirty="0" smtClean="0">
                <a:solidFill>
                  <a:srgbClr val="663300"/>
                </a:solidFill>
                <a:latin typeface="Arial Narrow" pitchFamily="34" charset="0"/>
              </a:rPr>
              <a:t> é </a:t>
            </a:r>
            <a:r>
              <a:rPr lang="en-US" sz="2800" b="1" i="1" u="sng" dirty="0" err="1" smtClean="0">
                <a:solidFill>
                  <a:srgbClr val="663300"/>
                </a:solidFill>
                <a:latin typeface="Arial Narrow" pitchFamily="34" charset="0"/>
              </a:rPr>
              <a:t>ao</a:t>
            </a:r>
            <a:r>
              <a:rPr lang="en-US" sz="2800" b="1" i="1" u="sng" dirty="0" smtClean="0">
                <a:solidFill>
                  <a:srgbClr val="663300"/>
                </a:solidFill>
                <a:latin typeface="Arial Narrow" pitchFamily="34" charset="0"/>
              </a:rPr>
              <a:t> </a:t>
            </a:r>
            <a:r>
              <a:rPr lang="en-US" sz="2800" b="1" i="1" u="sng" dirty="0" err="1" smtClean="0">
                <a:solidFill>
                  <a:srgbClr val="663300"/>
                </a:solidFill>
                <a:latin typeface="Arial Narrow" pitchFamily="34" charset="0"/>
              </a:rPr>
              <a:t>Senhor</a:t>
            </a:r>
            <a:r>
              <a:rPr lang="en-US" sz="2800" b="1" i="1" u="sng" dirty="0" smtClean="0">
                <a:solidFill>
                  <a:srgbClr val="663300"/>
                </a:solidFill>
                <a:latin typeface="Arial Narrow" pitchFamily="34" charset="0"/>
              </a:rPr>
              <a:t>, </a:t>
            </a:r>
            <a:r>
              <a:rPr lang="en-US" sz="2800" b="1" i="1" u="sng" dirty="0" err="1" smtClean="0">
                <a:solidFill>
                  <a:srgbClr val="663300"/>
                </a:solidFill>
                <a:latin typeface="Arial Narrow" pitchFamily="34" charset="0"/>
              </a:rPr>
              <a:t>teu</a:t>
            </a:r>
            <a:r>
              <a:rPr lang="en-US" sz="2800" b="1" i="1" u="sng" dirty="0" smtClean="0">
                <a:solidFill>
                  <a:srgbClr val="663300"/>
                </a:solidFill>
                <a:latin typeface="Arial Narrow" pitchFamily="34" charset="0"/>
              </a:rPr>
              <a:t> Deus</a:t>
            </a:r>
            <a:r>
              <a:rPr lang="en-US" sz="2800" b="1" i="1" dirty="0" smtClean="0">
                <a:solidFill>
                  <a:srgbClr val="663300"/>
                </a:solidFill>
                <a:latin typeface="Arial Narrow" pitchFamily="34" charset="0"/>
              </a:rPr>
              <a:t>.” </a:t>
            </a:r>
            <a:br>
              <a:rPr lang="en-US" sz="2800" b="1" i="1" dirty="0" smtClean="0">
                <a:solidFill>
                  <a:srgbClr val="663300"/>
                </a:solidFill>
                <a:latin typeface="Arial Narrow" pitchFamily="34" charset="0"/>
              </a:rPr>
            </a:br>
            <a:r>
              <a:rPr lang="pt-BR" sz="2800" i="1" dirty="0" smtClean="0">
                <a:solidFill>
                  <a:srgbClr val="663300"/>
                </a:solidFill>
                <a:latin typeface="Arial Narrow" pitchFamily="34" charset="0"/>
              </a:rPr>
              <a:t>Testemunhos Para a Igreja,vol.1, pág</a:t>
            </a:r>
            <a:r>
              <a:rPr lang="en-US" sz="2800" i="1" dirty="0" smtClean="0">
                <a:solidFill>
                  <a:srgbClr val="663300"/>
                </a:solidFill>
                <a:latin typeface="Arial Narrow" pitchFamily="34" charset="0"/>
              </a:rPr>
              <a:t>. 4</a:t>
            </a:r>
            <a:r>
              <a:rPr lang="en-US" sz="2800" dirty="0" smtClean="0">
                <a:solidFill>
                  <a:srgbClr val="663300"/>
                </a:solidFill>
                <a:latin typeface="Arial Narrow" pitchFamily="34" charset="0"/>
              </a:rPr>
              <a:t>57.1</a:t>
            </a:r>
            <a:r>
              <a:rPr lang="pt-BR" sz="2800" dirty="0" smtClean="0">
                <a:solidFill>
                  <a:srgbClr val="663300"/>
                </a:solidFill>
                <a:latin typeface="Arial Narrow" pitchFamily="34" charset="0"/>
              </a:rPr>
              <a:t/>
            </a:r>
            <a:br>
              <a:rPr lang="pt-BR" sz="2800" dirty="0" smtClean="0">
                <a:solidFill>
                  <a:srgbClr val="663300"/>
                </a:solidFill>
                <a:latin typeface="Arial Narrow" pitchFamily="34" charset="0"/>
              </a:rPr>
            </a:br>
            <a:endParaRPr lang="pt-PT" sz="2800" dirty="0">
              <a:solidFill>
                <a:srgbClr val="663300"/>
              </a:solidFill>
              <a:latin typeface="Arial Narrow"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39937" y="1700808"/>
            <a:ext cx="8072437" cy="2799192"/>
          </a:xfrm>
        </p:spPr>
        <p:txBody>
          <a:bodyPr>
            <a:normAutofit/>
          </a:bodyPr>
          <a:lstStyle/>
          <a:p>
            <a:pPr algn="ctr" eaLnBrk="1" fontAlgn="auto" hangingPunct="1">
              <a:spcAft>
                <a:spcPts val="0"/>
              </a:spcAft>
              <a:defRPr/>
            </a:pPr>
            <a:r>
              <a:rPr lang="pt-BR" b="1" dirty="0" smtClean="0">
                <a:solidFill>
                  <a:schemeClr val="tx2">
                    <a:satMod val="130000"/>
                  </a:schemeClr>
                </a:solidFill>
                <a:latin typeface="Arial Narrow" pitchFamily="34" charset="0"/>
              </a:rPr>
              <a:t>O Vestuário da Reforma Adventista</a:t>
            </a:r>
            <a:br>
              <a:rPr lang="pt-BR" b="1" dirty="0" smtClean="0">
                <a:solidFill>
                  <a:schemeClr val="tx2">
                    <a:satMod val="130000"/>
                  </a:schemeClr>
                </a:solidFill>
                <a:latin typeface="Arial Narrow" pitchFamily="34" charset="0"/>
              </a:rPr>
            </a:br>
            <a:r>
              <a:rPr lang="pt-BR" sz="4400" b="1" dirty="0" smtClean="0">
                <a:solidFill>
                  <a:srgbClr val="482400"/>
                </a:solidFill>
                <a:latin typeface="Arial Narrow" pitchFamily="34" charset="0"/>
              </a:rPr>
              <a:t>1865-1881</a:t>
            </a:r>
            <a:r>
              <a:rPr lang="pt-BR" sz="4400" b="1" dirty="0" smtClean="0">
                <a:solidFill>
                  <a:srgbClr val="482400"/>
                </a:solidFill>
                <a:latin typeface="Book Antiqua" pitchFamily="18" charset="0"/>
              </a:rPr>
              <a:t/>
            </a:r>
            <a:br>
              <a:rPr lang="pt-BR" sz="4400" b="1" dirty="0" smtClean="0">
                <a:solidFill>
                  <a:srgbClr val="482400"/>
                </a:solidFill>
                <a:latin typeface="Book Antiqua" pitchFamily="18" charset="0"/>
              </a:rPr>
            </a:br>
            <a:endParaRPr lang="pt-BR" b="1" dirty="0">
              <a:solidFill>
                <a:schemeClr val="tx2">
                  <a:satMod val="13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pt-BR" dirty="0" smtClean="0">
                <a:solidFill>
                  <a:schemeClr val="tx2">
                    <a:satMod val="130000"/>
                  </a:schemeClr>
                </a:solidFill>
              </a:rPr>
              <a:t>Comprimento do Vestido</a:t>
            </a:r>
            <a:endParaRPr lang="pt-BR" dirty="0">
              <a:solidFill>
                <a:schemeClr val="tx2">
                  <a:satMod val="130000"/>
                </a:schemeClr>
              </a:solidFill>
            </a:endParaRPr>
          </a:p>
        </p:txBody>
      </p:sp>
      <p:sp>
        <p:nvSpPr>
          <p:cNvPr id="6" name="Content Placeholder 5"/>
          <p:cNvSpPr>
            <a:spLocks noGrp="1"/>
          </p:cNvSpPr>
          <p:nvPr>
            <p:ph idx="1"/>
          </p:nvPr>
        </p:nvSpPr>
        <p:spPr>
          <a:xfrm>
            <a:off x="1285852" y="1428737"/>
            <a:ext cx="7143800" cy="5143514"/>
          </a:xfrm>
        </p:spPr>
        <p:txBody>
          <a:bodyPr>
            <a:noAutofit/>
          </a:bodyPr>
          <a:lstStyle/>
          <a:p>
            <a:pPr marL="82296" indent="0" algn="just" eaLnBrk="1" fontAlgn="auto" hangingPunct="1">
              <a:spcAft>
                <a:spcPts val="0"/>
              </a:spcAft>
              <a:buFont typeface="Wingdings 2"/>
              <a:buNone/>
              <a:defRPr/>
            </a:pPr>
            <a:r>
              <a:rPr lang="pt-BR" dirty="0">
                <a:solidFill>
                  <a:srgbClr val="482400"/>
                </a:solidFill>
                <a:latin typeface="Arial Narrow" pitchFamily="34" charset="0"/>
              </a:rPr>
              <a:t>“</a:t>
            </a:r>
            <a:r>
              <a:rPr lang="pt-BR" b="1" dirty="0">
                <a:solidFill>
                  <a:srgbClr val="482400"/>
                </a:solidFill>
                <a:latin typeface="Arial Narrow" pitchFamily="34" charset="0"/>
              </a:rPr>
              <a:t>Minhas visões pretendiam corrigir a moda atual – os vestidos longos demais que se arrastam pelo chão, bem como os vestidos curtos demais que chegam </a:t>
            </a:r>
            <a:r>
              <a:rPr lang="pt-BR" b="1" dirty="0" smtClean="0">
                <a:solidFill>
                  <a:srgbClr val="482400"/>
                </a:solidFill>
                <a:latin typeface="Arial Narrow" pitchFamily="34" charset="0"/>
              </a:rPr>
              <a:t>à </a:t>
            </a:r>
            <a:r>
              <a:rPr lang="pt-BR" b="1" dirty="0">
                <a:solidFill>
                  <a:srgbClr val="482400"/>
                </a:solidFill>
                <a:latin typeface="Arial Narrow" pitchFamily="34" charset="0"/>
              </a:rPr>
              <a:t>altura dos joelhos e que são usados por certos grupos. Foi-me mostrado que devemos </a:t>
            </a:r>
            <a:r>
              <a:rPr lang="pt-BR" b="1" dirty="0" smtClean="0">
                <a:solidFill>
                  <a:srgbClr val="482400"/>
                </a:solidFill>
                <a:latin typeface="Arial Narrow" pitchFamily="34" charset="0"/>
              </a:rPr>
              <a:t>evitar </a:t>
            </a:r>
            <a:r>
              <a:rPr lang="pt-BR" b="1" dirty="0">
                <a:solidFill>
                  <a:srgbClr val="482400"/>
                </a:solidFill>
                <a:latin typeface="Arial Narrow" pitchFamily="34" charset="0"/>
              </a:rPr>
              <a:t>ambos extremos." </a:t>
            </a:r>
            <a:endParaRPr lang="pt-BR" b="1" dirty="0" smtClean="0">
              <a:solidFill>
                <a:srgbClr val="482400"/>
              </a:solidFill>
              <a:latin typeface="Arial Narrow" pitchFamily="34" charset="0"/>
            </a:endParaRPr>
          </a:p>
          <a:p>
            <a:pPr marL="82296" indent="0" eaLnBrk="1" fontAlgn="auto" hangingPunct="1">
              <a:spcAft>
                <a:spcPts val="0"/>
              </a:spcAft>
              <a:buFont typeface="Wingdings 2"/>
              <a:buNone/>
              <a:defRPr/>
            </a:pPr>
            <a:endParaRPr lang="pt-BR" sz="1000" dirty="0">
              <a:solidFill>
                <a:srgbClr val="482400"/>
              </a:solidFill>
              <a:latin typeface="Arial Narrow" pitchFamily="34" charset="0"/>
            </a:endParaRPr>
          </a:p>
          <a:p>
            <a:pPr marL="82296" indent="0" algn="r" eaLnBrk="1" fontAlgn="auto" hangingPunct="1">
              <a:spcAft>
                <a:spcPts val="0"/>
              </a:spcAft>
              <a:buFont typeface="Wingdings 2"/>
              <a:buNone/>
              <a:defRPr/>
            </a:pPr>
            <a:r>
              <a:rPr lang="pt-BR" sz="2800" dirty="0">
                <a:solidFill>
                  <a:srgbClr val="663300"/>
                </a:solidFill>
                <a:latin typeface="Arial Narrow" pitchFamily="34" charset="0"/>
              </a:rPr>
              <a:t>Testemunhos Para a Igreja</a:t>
            </a:r>
            <a:r>
              <a:rPr lang="pt-BR" sz="2800" dirty="0" smtClean="0">
                <a:solidFill>
                  <a:srgbClr val="663300"/>
                </a:solidFill>
                <a:latin typeface="Arial Narrow" pitchFamily="34" charset="0"/>
              </a:rPr>
              <a:t>, vol.1, </a:t>
            </a:r>
            <a:r>
              <a:rPr lang="pt-BR" sz="2800" dirty="0">
                <a:solidFill>
                  <a:srgbClr val="663300"/>
                </a:solidFill>
                <a:latin typeface="Arial Narrow" pitchFamily="34" charset="0"/>
              </a:rPr>
              <a:t>pág</a:t>
            </a:r>
            <a:r>
              <a:rPr lang="en-US" sz="2800" dirty="0">
                <a:solidFill>
                  <a:srgbClr val="663300"/>
                </a:solidFill>
                <a:latin typeface="Arial Narrow" pitchFamily="34" charset="0"/>
              </a:rPr>
              <a:t>. </a:t>
            </a:r>
            <a:r>
              <a:rPr lang="en-US" sz="2800" dirty="0" smtClean="0">
                <a:solidFill>
                  <a:srgbClr val="663300"/>
                </a:solidFill>
                <a:latin typeface="Arial Narrow" pitchFamily="34" charset="0"/>
              </a:rPr>
              <a:t>464.1</a:t>
            </a:r>
            <a:endParaRPr lang="pt-BR" sz="2800" dirty="0">
              <a:solidFill>
                <a:srgbClr val="663300"/>
              </a:solidFill>
              <a:latin typeface="Arial Narrow" pitchFamily="34" charset="0"/>
            </a:endParaRPr>
          </a:p>
          <a:p>
            <a:pPr marL="365760" indent="-283464" eaLnBrk="1" fontAlgn="auto" hangingPunct="1">
              <a:spcAft>
                <a:spcPts val="0"/>
              </a:spcAft>
              <a:buFont typeface="Wingdings 2"/>
              <a:buChar char=""/>
              <a:defRPr/>
            </a:pPr>
            <a:endParaRPr lang="pt-BR" sz="3000" dirty="0">
              <a:solidFill>
                <a:srgbClr val="482400"/>
              </a:solidFill>
              <a:latin typeface="Book Antiqua"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2010-02-22T17:39:51Z</outs:dateTime>
      <outs:isPinned>true</outs:isPinned>
    </outs:relatedDate>
    <outs:relatedDate>
      <outs:type>2</outs:type>
      <outs:displayName>Created</outs:displayName>
      <outs:dateTime>2010-01-11T19:21:56Z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Diretora do MGT</outs:displayName>
          <outs:accountName/>
        </outs:relatedPerson>
      </outs:people>
      <outs:source>0</outs:source>
      <outs:isPinned>true</outs:isPinned>
    </outs:relatedPeopleItem>
    <outs:relatedPeopleItem>
      <outs:category>Last modified by</outs:category>
      <outs:people>
        <outs:relatedPerson>
          <outs:displayName>Melissa France Silva</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99B53CBE-4291-4A4E-8A0E-C5135D722D41}">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Apex</Template>
  <TotalTime>2129</TotalTime>
  <Words>1883</Words>
  <Application>Microsoft Office PowerPoint</Application>
  <PresentationFormat>On-screen Show (4:3)</PresentationFormat>
  <Paragraphs>163</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Solstice</vt:lpstr>
      <vt:lpstr>PowerPoint Presentation</vt:lpstr>
      <vt:lpstr>PowerPoint Presentation</vt:lpstr>
      <vt:lpstr>PowerPoint Presentation</vt:lpstr>
      <vt:lpstr>Direitos da Mulher</vt:lpstr>
      <vt:lpstr>PowerPoint Presentation</vt:lpstr>
      <vt:lpstr>A Evolução do Traje Americano  (1850 e 1860)</vt:lpstr>
      <vt:lpstr>“Vi que a ordem de Deus foi invertida e Suas orientações especiais menospezadas por aqueles que adotam o traje americano. Minha atenção foi chamada para o seguinte verso: ‘Não haverá traje de homem na mulher, e não vestirá o homem veste de mulher; porque qualquer  que faz isto abominação é ao Senhor, teu Deus.”  Testemunhos Para a Igreja,vol.1, pág. 457.1 </vt:lpstr>
      <vt:lpstr>O Vestuário da Reforma Adventista 1865-1881 </vt:lpstr>
      <vt:lpstr>Comprimento do Vestido</vt:lpstr>
      <vt:lpstr>PowerPoint Presentation</vt:lpstr>
      <vt:lpstr>PowerPoint Presentation</vt:lpstr>
      <vt:lpstr>PowerPoint Presentation</vt:lpstr>
      <vt:lpstr>PowerPoint Presentation</vt:lpstr>
      <vt:lpstr>PowerPoint Presentation</vt:lpstr>
      <vt:lpstr>PowerPoint Presentation</vt:lpstr>
      <vt:lpstr>1870 - Hoje</vt:lpstr>
      <vt:lpstr>PowerPoint Presentation</vt:lpstr>
      <vt:lpstr>PowerPoint Presentation</vt:lpstr>
      <vt:lpstr>PowerPoint Presentation</vt:lpstr>
      <vt:lpstr>PowerPoint Presentation</vt:lpstr>
      <vt:lpstr>PowerPoint Presentation</vt:lpstr>
      <vt:lpstr>Há Distinção Entre as Roupas?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Diretora do MGT</dc:creator>
  <cp:lastModifiedBy>ASUS</cp:lastModifiedBy>
  <cp:revision>226</cp:revision>
  <dcterms:created xsi:type="dcterms:W3CDTF">2010-01-11T19:21:56Z</dcterms:created>
  <dcterms:modified xsi:type="dcterms:W3CDTF">2018-04-12T21:04:28Z</dcterms:modified>
</cp:coreProperties>
</file>