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1" r:id="rId9"/>
    <p:sldId id="262" r:id="rId10"/>
    <p:sldId id="266" r:id="rId11"/>
    <p:sldId id="273" r:id="rId12"/>
    <p:sldId id="272" r:id="rId13"/>
    <p:sldId id="271" r:id="rId14"/>
    <p:sldId id="275" r:id="rId15"/>
    <p:sldId id="267" r:id="rId16"/>
    <p:sldId id="270" r:id="rId17"/>
    <p:sldId id="269" r:id="rId18"/>
    <p:sldId id="274" r:id="rId19"/>
    <p:sldId id="268" r:id="rId20"/>
    <p:sldId id="284" r:id="rId21"/>
    <p:sldId id="283" r:id="rId22"/>
    <p:sldId id="282" r:id="rId23"/>
    <p:sldId id="281" r:id="rId24"/>
    <p:sldId id="280" r:id="rId25"/>
    <p:sldId id="279" r:id="rId26"/>
    <p:sldId id="278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AEFD8-9F3A-4796-BC7E-F7AEE0944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D9439-4E6D-470F-9FAA-E21300981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0DE05F-63CA-4B38-A073-1A5938389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59B35E-6311-42EB-9890-28DADA56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50825C-D4C2-457F-9590-300495F2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81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43F71-ECD8-4289-9713-99E0C96E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A5894E0-6095-42D7-8FB3-3C7C3A303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D65894-0424-47FD-AACE-809EFCAF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A6CDA6-0D7A-461F-9B20-317E25D2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C0110B-005F-4F0A-898A-D2C9265B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35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AE5188-C38A-4B72-AB60-764FC3DAA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C5CF147-4C30-4130-8EC3-B7EC724CE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AFEAAA-7249-4DBF-9026-E371A35B5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E5556C-E302-4DB3-B477-D00B536E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E8C1B1-E560-45AB-B249-FD36472E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15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FCBD9-B931-4813-ACD7-FECC1CAB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8B68D8-F340-425E-9569-F1E64238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25E79D-B1FF-4BCF-B76A-85A102ED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11E908-FF8A-45F0-BA46-DF1764C3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C8AB19-7DAD-4C1A-8C14-0D0D94CE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49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9A08F-527A-42F1-A5A5-E5F5D1CA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8D4C220-007F-45AD-9A97-AE99C29D3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30994A-91A3-40CB-8E31-D1655001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E38B4F-276C-41FF-B17B-F2D96CCD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2274A2-F279-4897-AD7D-FEDF89C4D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91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2F794-68F0-415F-A06E-B8CD4592C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269A43-1A80-439F-854F-2EF087AE75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7B5A294-C07A-42CC-BFA8-215D87876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B8ABDE-3602-423C-93C6-7D26329C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C6E3EC-CE67-484B-AF78-96AF3B31A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2782FC-C76A-4B0B-9496-C0542D0DB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2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9191A-E2B0-4D0D-90AF-E9631E45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62FD7D-5C87-44F1-ACB4-C53B2B6A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7AE321-96A2-4187-9E87-6C2991583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18378F3-8BA3-4E65-9DF7-8BC13BADC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30D76E6-F8A0-4BA9-844F-8A59222CB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87304FA-3EB5-4D42-8B79-C36858A7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AEB8717-BC9A-4194-8351-333C69F2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5A2EC82-C9FE-45C9-A68C-C095A6FF8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1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5CF61-D6E0-45F6-88EB-C3850A80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E8335EA-B0E2-4C7C-98A9-AFDBE304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A7F4D6-AB6D-42EC-BF05-5D1C0491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B7E94AF-94D6-4C0A-81E5-FB8C817F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77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F2E802-7441-43C3-B4B1-798CF285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166DEB-A7D1-46C7-85A9-8B58DEBE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57A230-8B2F-4E04-ABE2-5451B0CAC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3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16929-1930-4CCC-B3FE-3C45654D5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35E2E5-4D7E-4C58-83B7-67B3F4122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C0312C-7EA8-4198-8800-F9678486E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B16741-1569-4268-AEEB-838072F4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086C46-F320-428F-966A-F130956E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DF0CA3-A8B8-47C7-8DC0-28A7E688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84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6F529-C3CD-45AC-8F36-49A0BD0E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8D5AE74-B508-4A55-8A1D-F6CC32069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1F0B6BB-DF31-42C6-AF74-792117885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6953A7-0FA5-4152-B768-B5C7BCFB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EE235B2-5DE2-4939-9A0D-760E206B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24EFF3-974F-4341-A8B0-5A7D8DD9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44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1EDA725-4BE5-420E-8ED5-46FFAB81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00981E-43EA-497A-8D62-1B1E11332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7AC213-AD8B-4806-A87E-15CBF7243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81A3-8282-4436-BD07-EC296C1E8124}" type="datetimeFigureOut">
              <a:rPr lang="pt-BR" smtClean="0"/>
              <a:t>09/11/2018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CFDED3-3F06-440A-8092-AB4863CBB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36AD16-EED7-4035-B1D6-1DA851561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B4F8-4205-42D7-B1F1-6B29B9A2F8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28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2544725" y="1734476"/>
            <a:ext cx="71025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Confissão Pública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96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F7539A5-0076-41B1-A34C-28838EB50DB1}"/>
              </a:ext>
            </a:extLst>
          </p:cNvPr>
          <p:cNvSpPr/>
          <p:nvPr/>
        </p:nvSpPr>
        <p:spPr>
          <a:xfrm>
            <a:off x="4137017" y="2768627"/>
            <a:ext cx="3549370" cy="13207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Zaqueu</a:t>
            </a:r>
            <a:endParaRPr lang="pt-B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C78C96B-4A46-4887-9893-702B7ED7BA3E}"/>
              </a:ext>
            </a:extLst>
          </p:cNvPr>
          <p:cNvSpPr/>
          <p:nvPr/>
        </p:nvSpPr>
        <p:spPr>
          <a:xfrm>
            <a:off x="2720364" y="4168789"/>
            <a:ext cx="7725662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 Desejado de Todas as Nações, págs. 554 e 555).</a:t>
            </a:r>
          </a:p>
        </p:txBody>
      </p:sp>
    </p:spTree>
    <p:extLst>
      <p:ext uri="{BB962C8B-B14F-4D97-AF65-F5344CB8AC3E}">
        <p14:creationId xmlns:p14="http://schemas.microsoft.com/office/powerpoint/2010/main" val="404251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13440E6-BB5B-4CF6-8AFF-6F66BCE28CD2}"/>
              </a:ext>
            </a:extLst>
          </p:cNvPr>
          <p:cNvSpPr/>
          <p:nvPr/>
        </p:nvSpPr>
        <p:spPr>
          <a:xfrm>
            <a:off x="134680" y="287208"/>
            <a:ext cx="1160366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“Zaqueu ficou abismado, num deslumbramento, e silencioso em face do amor e da condescendência de Cristo em rebaixar-se até ele, tão indigno. </a:t>
            </a: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Então o amor e a lealdade para com o Mestre que acabava de achar, lhe descerraram os lábios. Resolveu fazer pública sua confissão e arrependimento. </a:t>
            </a:r>
          </a:p>
          <a:p>
            <a:pPr algn="just"/>
            <a:endParaRPr lang="pt-BR" sz="40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2800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(Continua)</a:t>
            </a: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188480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A6122DC-5FD6-4CDD-8DCC-DB8FE46944E5}"/>
              </a:ext>
            </a:extLst>
          </p:cNvPr>
          <p:cNvSpPr/>
          <p:nvPr/>
        </p:nvSpPr>
        <p:spPr>
          <a:xfrm>
            <a:off x="272902" y="945144"/>
            <a:ext cx="11646195" cy="569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presença da multidão, 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“levantando-se Zaqueu, disse ao Senhor: Senhor, eis que eu dou aos pobres metade dos meus bens e se nalguma coisa tenho defraudado alguém, o restituo quadruplicado”. Lucas 19: 8. “E disse-lhe Jesus: hoje veio a salvação a esta casa, pois também este é filho de Abraão.”</a:t>
            </a:r>
            <a:endParaRPr lang="pt-BR" sz="40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400" b="1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400" b="1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37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92B34BE-EB75-4C3A-8334-D24B3F191633}"/>
              </a:ext>
            </a:extLst>
          </p:cNvPr>
          <p:cNvSpPr/>
          <p:nvPr/>
        </p:nvSpPr>
        <p:spPr>
          <a:xfrm>
            <a:off x="4567798" y="2595589"/>
            <a:ext cx="2787045" cy="13207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Pedro</a:t>
            </a:r>
            <a:endParaRPr lang="pt-B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C95E832-5C00-4D4A-BB83-3705DA4EE7B2}"/>
              </a:ext>
            </a:extLst>
          </p:cNvPr>
          <p:cNvSpPr/>
          <p:nvPr/>
        </p:nvSpPr>
        <p:spPr>
          <a:xfrm>
            <a:off x="2019403" y="3916335"/>
            <a:ext cx="8153194" cy="5304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 Desejado de Todas as Nações, pág. 811).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7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6795874-D2F2-4915-A2FE-6BF940FA1BE7}"/>
              </a:ext>
            </a:extLst>
          </p:cNvPr>
          <p:cNvSpPr/>
          <p:nvPr/>
        </p:nvSpPr>
        <p:spPr>
          <a:xfrm>
            <a:off x="482009" y="570439"/>
            <a:ext cx="1122798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“Outra lição tinha Cristo a ensinar, a qual dizia respeito especialmente a Pedro. A negação do Senhor por parte do mesmo era um vergonhoso contraste com sua anterior profissão de lealdade. </a:t>
            </a:r>
            <a:r>
              <a:rPr lang="pt-BR" sz="3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 desonrara a Cristo e incorrerá na desconfiança dos irmãos. </a:t>
            </a:r>
            <a:r>
              <a:rPr lang="pt-BR" sz="3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Estes pensavam que Pedro não teria permissão de ocupar sua posição anterior entre eles, e ele próprio sentia haver perdido o direito ao depósito que lhe fora confiado. </a:t>
            </a:r>
          </a:p>
          <a:p>
            <a:pPr algn="just"/>
            <a:endParaRPr lang="pt-BR" sz="3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2800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(Continua)</a:t>
            </a: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1402124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69B1040-9466-44CA-A9FE-1ABC92E05195}"/>
              </a:ext>
            </a:extLst>
          </p:cNvPr>
          <p:cNvSpPr/>
          <p:nvPr/>
        </p:nvSpPr>
        <p:spPr>
          <a:xfrm>
            <a:off x="241004" y="622536"/>
            <a:ext cx="11709991" cy="5959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Antes de ser chamado a retomar sua obra apostólica, devia dar, perante todos eles, testemunho de seu arrependimento. </a:t>
            </a:r>
            <a:r>
              <a:rPr lang="pt-BR" sz="3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 isso, seu pecado, embora dele houvesse arrependido, </a:t>
            </a:r>
            <a:r>
              <a:rPr lang="pt-BR" sz="3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poderia destruir-lhe a influência como ministro de Cristo. O Salvador deu-lhe oportunidade de reconquistar a confiança dos irmãos e, tanto quanto possível, afastar a mancha que trouxera sobre o evangelho.” </a:t>
            </a:r>
            <a:endParaRPr lang="pt-BR" sz="36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800" b="1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74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BB75884-9A15-4884-B4A8-71AE119604CE}"/>
              </a:ext>
            </a:extLst>
          </p:cNvPr>
          <p:cNvSpPr/>
          <p:nvPr/>
        </p:nvSpPr>
        <p:spPr>
          <a:xfrm>
            <a:off x="326065" y="552934"/>
            <a:ext cx="11539869" cy="6098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 Desejado de Todas as Nações, pág. 811).</a:t>
            </a:r>
            <a:endParaRPr lang="pt-BR" sz="28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40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 vergonha do discípulo de Cristo é lançada sobre Cristo. Faz com que Satanás triunfe e tropecem as almas vacilantes. Dando provas de arrependimento, deve o discípulo remover a injúria, tanto quanto esteja ao seu alcance.”</a:t>
            </a:r>
            <a:endParaRPr lang="pt-BR" sz="40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800" b="1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00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E5F177E-A636-4373-9D63-C160B94CE8B0}"/>
              </a:ext>
            </a:extLst>
          </p:cNvPr>
          <p:cNvSpPr/>
          <p:nvPr/>
        </p:nvSpPr>
        <p:spPr>
          <a:xfrm>
            <a:off x="3624009" y="2768627"/>
            <a:ext cx="4943982" cy="13207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Santa Ceia</a:t>
            </a:r>
            <a:endParaRPr lang="pt-B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B1E80A6-334D-446A-BF8D-A3824075B6BB}"/>
              </a:ext>
            </a:extLst>
          </p:cNvPr>
          <p:cNvSpPr/>
          <p:nvPr/>
        </p:nvSpPr>
        <p:spPr>
          <a:xfrm>
            <a:off x="1976923" y="4093870"/>
            <a:ext cx="8238153" cy="5304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 Desejado de Todas as Nações, pág. 656).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05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AEDB40D0-F26E-4CFF-BCD2-D8D8D17B51E6}"/>
              </a:ext>
            </a:extLst>
          </p:cNvPr>
          <p:cNvSpPr/>
          <p:nvPr/>
        </p:nvSpPr>
        <p:spPr>
          <a:xfrm>
            <a:off x="315433" y="397401"/>
            <a:ext cx="1156113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exemplo de Cristo </a:t>
            </a: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proíbe exclusão da ceia do Senhor. Verdade é que o pecado aberto exclui o culpado. 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Isto ensina plenamente o Espírito Santo. Além disso, porém, ninguém deve julgar. </a:t>
            </a: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Deus não deixou aos homens dizer quem se apresentará nessas ocasiões. 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Pois quem pode ler o coração? Quem é capaz de distinguir o joio do trigo? </a:t>
            </a:r>
          </a:p>
          <a:p>
            <a:pPr algn="just"/>
            <a:endParaRPr lang="pt-BR" sz="40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2800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(Continua)</a:t>
            </a: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3017531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C406E5D-E884-4B51-A3E3-8FB4BBB0C509}"/>
              </a:ext>
            </a:extLst>
          </p:cNvPr>
          <p:cNvSpPr/>
          <p:nvPr/>
        </p:nvSpPr>
        <p:spPr>
          <a:xfrm>
            <a:off x="294167" y="811809"/>
            <a:ext cx="11603665" cy="5234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“Examine-se pois o homem a si mesmo, 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assim coma deste pão e beba deste cálice.” Pois “qualquer que comer este pão, ou beber o cálice do Senhor indignamente, será culpado do corpo e do sangue do Senhor”. “Porque o que come e bebe indignamente, come e bebe para sua própria condenação, não discernindo o corpo do Senhor.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2800" b="1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(Continua)</a:t>
            </a:r>
          </a:p>
        </p:txBody>
      </p:sp>
    </p:spTree>
    <p:extLst>
      <p:ext uri="{BB962C8B-B14F-4D97-AF65-F5344CB8AC3E}">
        <p14:creationId xmlns:p14="http://schemas.microsoft.com/office/powerpoint/2010/main" val="180454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134679" y="520511"/>
            <a:ext cx="1192264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>
                <a:latin typeface="Georgia" panose="02040502050405020303" pitchFamily="18" charset="0"/>
              </a:rPr>
              <a:t>(E.G.W - R H 12 de abril de 1887).</a:t>
            </a:r>
          </a:p>
          <a:p>
            <a:pPr algn="ctr"/>
            <a:endParaRPr lang="pt-BR" sz="2800" b="1" i="1" dirty="0">
              <a:latin typeface="Georgia" panose="02040502050405020303" pitchFamily="18" charset="0"/>
            </a:endParaRPr>
          </a:p>
          <a:p>
            <a:pPr algn="ctr"/>
            <a:r>
              <a:rPr lang="pt-BR" sz="3600" dirty="0">
                <a:latin typeface="Georgia" panose="02040502050405020303" pitchFamily="18" charset="0"/>
              </a:rPr>
              <a:t>“Sábado de manhã, 12 de fevereiro, seis e meia tivemos nosso devocional. O Senhor me deu muita liberdade em falar ao </a:t>
            </a:r>
            <a:r>
              <a:rPr lang="pt-BR" sz="3600" b="1" dirty="0">
                <a:latin typeface="Georgia" panose="02040502050405020303" pitchFamily="18" charset="0"/>
              </a:rPr>
              <a:t>povo, e o gelo dos corações foi quebrado. Muitas confissões foram feitas com bastante liberdade com lágrimas correndo livremente. Vemos que o Espírito do Senhor está vindo à reunião, e isso me faz regozijar. </a:t>
            </a:r>
            <a:r>
              <a:rPr lang="pt-BR" sz="3600" dirty="0">
                <a:latin typeface="Georgia" panose="02040502050405020303" pitchFamily="18" charset="0"/>
              </a:rPr>
              <a:t>Queremos que a obra vá mais fundo e seja mais séria.”</a:t>
            </a:r>
          </a:p>
          <a:p>
            <a:pPr algn="ctr"/>
            <a:endParaRPr lang="pt-BR" sz="28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93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A84E2B8-C4F3-433B-AF3D-1BCCF46E04DF}"/>
              </a:ext>
            </a:extLst>
          </p:cNvPr>
          <p:cNvSpPr/>
          <p:nvPr/>
        </p:nvSpPr>
        <p:spPr>
          <a:xfrm>
            <a:off x="272902" y="847438"/>
            <a:ext cx="116461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Quando os crentes se reúnem para celebrar as ordenanças, </a:t>
            </a:r>
            <a:r>
              <a:rPr lang="pt-BR" sz="3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acham-se presentes mensageiros invisíveis aos olhos humanos. </a:t>
            </a:r>
            <a:r>
              <a:rPr lang="pt-BR" sz="3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Talvez haja um Judas no grupo, e se assim for, mensageiros do príncipe das trevas ali estão, pois acompanham a todo que recusa ser regido pelo Espírito Santo. </a:t>
            </a:r>
            <a:r>
              <a:rPr lang="pt-BR" sz="3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Anjos celestes também ali se encontram. Esses invisíveis visitantes se acham presentes em toda ocasião como essa. </a:t>
            </a:r>
          </a:p>
          <a:p>
            <a:pPr algn="just"/>
            <a:endParaRPr lang="pt-BR" sz="3600" b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2800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(Continua)</a:t>
            </a:r>
            <a:endParaRPr lang="pt-BR" sz="2800" b="1" i="1" dirty="0"/>
          </a:p>
        </p:txBody>
      </p:sp>
    </p:spTree>
    <p:extLst>
      <p:ext uri="{BB962C8B-B14F-4D97-AF65-F5344CB8AC3E}">
        <p14:creationId xmlns:p14="http://schemas.microsoft.com/office/powerpoint/2010/main" val="2837252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1E8A6EAB-19EE-4E1A-90A9-4EA8322E14EF}"/>
              </a:ext>
            </a:extLst>
          </p:cNvPr>
          <p:cNvSpPr/>
          <p:nvPr/>
        </p:nvSpPr>
        <p:spPr>
          <a:xfrm>
            <a:off x="304800" y="798866"/>
            <a:ext cx="11313042" cy="560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Podem entrar pessoas que não são, no íntimo, servos da verdade e da santidade, mas que desejam tomar parte no serviço. </a:t>
            </a:r>
            <a:r>
              <a:rPr lang="pt-BR" sz="3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devem ser proibidas. Acham-se ali testemunhas que estavam presentes quando Jesus lavou os pés dos discípulos e de Judas. Olhos mais que humanos contemplam a cena.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(Continua)</a:t>
            </a:r>
            <a:endParaRPr lang="pt-B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39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F92EDB2-E109-4CA7-8AFB-8EDB10858CB3}"/>
              </a:ext>
            </a:extLst>
          </p:cNvPr>
          <p:cNvSpPr/>
          <p:nvPr/>
        </p:nvSpPr>
        <p:spPr>
          <a:xfrm>
            <a:off x="304800" y="735891"/>
            <a:ext cx="11582399" cy="5386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Seu Santo Espírito, Cristo ali está para pôr o selo a Sua ordenança. Está ali para convencer e abrandar o coração. Nem um olhar, nem um pensamento de arrependimento escapa a Sua observação. Pelo coração contrito, quebrantado espera Ele. Tudo está preparado para a recepção daquela alma. Aquele que lavou os pés de Judas, anseia lavar todo coração da mancha do pecado.” </a:t>
            </a:r>
            <a:endParaRPr lang="pt-BR" sz="3600" b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13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1AC0A65-8529-45AA-BC4C-C7DEABF546C1}"/>
              </a:ext>
            </a:extLst>
          </p:cNvPr>
          <p:cNvSpPr/>
          <p:nvPr/>
        </p:nvSpPr>
        <p:spPr>
          <a:xfrm>
            <a:off x="1524000" y="1885651"/>
            <a:ext cx="9867014" cy="2740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Convite à oração</a:t>
            </a:r>
            <a:endParaRPr lang="pt-B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Pelos pecados secretos</a:t>
            </a:r>
            <a:endParaRPr lang="pt-B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37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02B270C-5CBE-4A0C-A6A8-0543D2288490}"/>
              </a:ext>
            </a:extLst>
          </p:cNvPr>
          <p:cNvSpPr/>
          <p:nvPr/>
        </p:nvSpPr>
        <p:spPr>
          <a:xfrm>
            <a:off x="347330" y="167530"/>
            <a:ext cx="11497339" cy="6522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800" b="1" i="1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(Hebreus 4: 14-16).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“Visto que </a:t>
            </a:r>
            <a:r>
              <a:rPr lang="pt-BR" sz="40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temos um grande sumo sacerdote, Jesus, Filho de Deus, 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 penetrou nos Céus, retenhamos firmemente a nossa confissão. Porque não temos um sumo sacerdote que não possa compadecer-se das nossas fraquezas; porém, </a:t>
            </a:r>
            <a:r>
              <a:rPr lang="pt-BR" sz="4000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</a:t>
            </a:r>
            <a:r>
              <a:rPr lang="pt-BR" sz="4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que, como nós em tudo foi tentado, mas sem pecado.</a:t>
            </a:r>
          </a:p>
          <a:p>
            <a:pPr algn="r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(Continua)</a:t>
            </a:r>
          </a:p>
        </p:txBody>
      </p:sp>
    </p:spTree>
    <p:extLst>
      <p:ext uri="{BB962C8B-B14F-4D97-AF65-F5344CB8AC3E}">
        <p14:creationId xmlns:p14="http://schemas.microsoft.com/office/powerpoint/2010/main" val="439020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0FE6564-7A28-4AAC-AAAB-6A446CB73200}"/>
              </a:ext>
            </a:extLst>
          </p:cNvPr>
          <p:cNvSpPr/>
          <p:nvPr/>
        </p:nvSpPr>
        <p:spPr>
          <a:xfrm>
            <a:off x="705293" y="1579036"/>
            <a:ext cx="10781414" cy="3678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4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Cheguemos, pois, com confiança ao trono da graça, para que possamos alcançar misericórdia e achar graça, a fim de sermos ajudados em tempo oportuno.” </a:t>
            </a:r>
            <a:endParaRPr lang="pt-B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40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DE63DC72-076B-46D3-AB81-0DBCAD2CBC83}"/>
              </a:ext>
            </a:extLst>
          </p:cNvPr>
          <p:cNvSpPr/>
          <p:nvPr/>
        </p:nvSpPr>
        <p:spPr>
          <a:xfrm>
            <a:off x="2286000" y="2004238"/>
            <a:ext cx="7620000" cy="4057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Confissão Pública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9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1205023" y="889843"/>
            <a:ext cx="97819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(E.G.W – R H 4 de maio de 1876).</a:t>
            </a:r>
          </a:p>
          <a:p>
            <a:pPr algn="ctr"/>
            <a:endParaRPr lang="pt-B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800" dirty="0">
                <a:latin typeface="Georgia" panose="02040502050405020303" pitchFamily="18" charset="0"/>
              </a:rPr>
              <a:t>“Foi dada oportunidade para </a:t>
            </a:r>
            <a:r>
              <a:rPr lang="pt-BR" sz="4800" b="1" dirty="0">
                <a:latin typeface="Georgia" panose="02040502050405020303" pitchFamily="18" charset="0"/>
              </a:rPr>
              <a:t>todos que se sentiam afligidos para aliviar seus sentimentos </a:t>
            </a:r>
            <a:r>
              <a:rPr lang="pt-BR" sz="4800" dirty="0">
                <a:latin typeface="Georgia" panose="02040502050405020303" pitchFamily="18" charset="0"/>
              </a:rPr>
              <a:t>dizendo poucas palavras, ao ponto.”</a:t>
            </a: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6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2544725" y="1398659"/>
            <a:ext cx="710254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a confissão pública, e o que não é.</a:t>
            </a:r>
          </a:p>
          <a:p>
            <a:pPr algn="ctr"/>
            <a:endParaRPr lang="pt-BR" sz="2800" b="1" i="1" dirty="0">
              <a:latin typeface="Georgia" panose="02040502050405020303" pitchFamily="18" charset="0"/>
            </a:endParaRPr>
          </a:p>
          <a:p>
            <a:pPr algn="ctr"/>
            <a:endParaRPr lang="pt-BR" sz="7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9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230372" y="705177"/>
            <a:ext cx="117312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 Desejado de Todas as Nações, pág. 811).</a:t>
            </a:r>
          </a:p>
          <a:p>
            <a:pPr algn="ctr"/>
            <a:endParaRPr lang="pt-B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dirty="0">
                <a:latin typeface="Georgia" panose="02040502050405020303" pitchFamily="18" charset="0"/>
              </a:rPr>
              <a:t>“Aí se dá uma lição a todos os seguidores de Cristo. O evangelho não transige com o mal. Não pode desculpar o pecado. </a:t>
            </a:r>
            <a:r>
              <a:rPr lang="pt-BR" sz="4400" b="1" dirty="0">
                <a:latin typeface="Georgia" panose="02040502050405020303" pitchFamily="18" charset="0"/>
              </a:rPr>
              <a:t>Os pecados secretos devem em segredo ser confessados a Deus; mas o pecado público requer pública confissão.”</a:t>
            </a: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4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2544725" y="1859339"/>
            <a:ext cx="71025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exemplos bíblicos</a:t>
            </a:r>
          </a:p>
          <a:p>
            <a:pPr algn="ctr"/>
            <a:endParaRPr lang="pt-BR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8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F1D10447-5E2C-40A2-8CF1-316192104454}"/>
              </a:ext>
            </a:extLst>
          </p:cNvPr>
          <p:cNvSpPr/>
          <p:nvPr/>
        </p:nvSpPr>
        <p:spPr>
          <a:xfrm>
            <a:off x="608760" y="2876092"/>
            <a:ext cx="10974479" cy="11058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6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 - Pecado com Bate-Seba.</a:t>
            </a:r>
            <a:endParaRPr lang="pt-BR" sz="6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608C649-B20A-46FF-89EF-9FC251747FAF}"/>
              </a:ext>
            </a:extLst>
          </p:cNvPr>
          <p:cNvSpPr/>
          <p:nvPr/>
        </p:nvSpPr>
        <p:spPr>
          <a:xfrm>
            <a:off x="2943139" y="4429919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(Patriarcas e Profetas, págs. 725 e 726).</a:t>
            </a:r>
          </a:p>
          <a:p>
            <a:pPr algn="just"/>
            <a:endParaRPr lang="pt-BR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27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134679" y="601216"/>
            <a:ext cx="1170999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Georgia" panose="02040502050405020303" pitchFamily="18" charset="0"/>
              </a:rPr>
              <a:t>“Desta maneira, em um cântico sagrado que </a:t>
            </a:r>
            <a:r>
              <a:rPr lang="pt-BR" sz="3200" b="1" dirty="0">
                <a:latin typeface="Georgia" panose="02040502050405020303" pitchFamily="18" charset="0"/>
              </a:rPr>
              <a:t>havia de ser entoado nas assembléias públicas de seu povo, na presença da corte – sacerdotes e juízes, príncipes e homens de guerra – e que conservaria até a última geração o conhecimento de sua queda, relatou o rei de Israel o seu pecado, o seu arrependimento e sua esperança de perdão pela misericórdia de Deus. </a:t>
            </a:r>
            <a:r>
              <a:rPr lang="pt-BR" sz="3200" dirty="0">
                <a:latin typeface="Georgia" panose="02040502050405020303" pitchFamily="18" charset="0"/>
              </a:rPr>
              <a:t>Em vez de se esforçar por ocultar seu crime, </a:t>
            </a:r>
            <a:r>
              <a:rPr lang="pt-BR" sz="3200" b="1" dirty="0">
                <a:latin typeface="Georgia" panose="02040502050405020303" pitchFamily="18" charset="0"/>
              </a:rPr>
              <a:t>desejou que outros pudessem instruir-se pela triste história de sua queda.</a:t>
            </a:r>
          </a:p>
          <a:p>
            <a:pPr algn="just"/>
            <a:endParaRPr lang="pt-BR" sz="3200" b="1" dirty="0">
              <a:latin typeface="Georgia" panose="02040502050405020303" pitchFamily="18" charset="0"/>
            </a:endParaRPr>
          </a:p>
          <a:p>
            <a:pPr algn="r"/>
            <a:r>
              <a:rPr lang="pt-BR" sz="2800" b="1" i="1" dirty="0">
                <a:latin typeface="Georgia" panose="02040502050405020303" pitchFamily="18" charset="0"/>
              </a:rPr>
              <a:t>(Continua)</a:t>
            </a:r>
          </a:p>
        </p:txBody>
      </p:sp>
    </p:spTree>
    <p:extLst>
      <p:ext uri="{BB962C8B-B14F-4D97-AF65-F5344CB8AC3E}">
        <p14:creationId xmlns:p14="http://schemas.microsoft.com/office/powerpoint/2010/main" val="315088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B57EEE9-0AAF-4C87-9F19-1E89FAB79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E97A909-3EEC-4C45-81F4-BE2BECE40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2B0E6FF-A9B6-479A-B365-D8802E3312E1}"/>
              </a:ext>
            </a:extLst>
          </p:cNvPr>
          <p:cNvSpPr txBox="1"/>
          <p:nvPr/>
        </p:nvSpPr>
        <p:spPr>
          <a:xfrm>
            <a:off x="318977" y="708938"/>
            <a:ext cx="1155404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Georgia" panose="02040502050405020303" pitchFamily="18" charset="0"/>
              </a:rPr>
              <a:t>(...) Davi não abandonou a luta em desespero. Nas promessas de Deus aos pecadores arrependidos, via a prova de seu perdão e aceitação. </a:t>
            </a:r>
            <a:r>
              <a:rPr lang="pt-BR" sz="3600" b="1" dirty="0">
                <a:latin typeface="Georgia" panose="02040502050405020303" pitchFamily="18" charset="0"/>
              </a:rPr>
              <a:t>(...) Embora Davi tivesse caído, o Senhor o levantou. Estava agora em mais completa harmonia com Deus e simpatia para com seus semelhantes, do que antes de cair. No júbilo de seu livramento, cantou </a:t>
            </a:r>
            <a:r>
              <a:rPr lang="pt-BR" sz="3600" dirty="0">
                <a:latin typeface="Georgia" panose="02040502050405020303" pitchFamily="18" charset="0"/>
              </a:rPr>
              <a:t>(...).”</a:t>
            </a:r>
          </a:p>
          <a:p>
            <a:pPr algn="just"/>
            <a:endParaRPr lang="pt-BR" b="1" i="1" dirty="0">
              <a:latin typeface="Georgia" panose="02040502050405020303" pitchFamily="18" charset="0"/>
            </a:endParaRPr>
          </a:p>
          <a:p>
            <a:pPr algn="just"/>
            <a:endParaRPr lang="pt-BR" b="1" i="1" dirty="0">
              <a:latin typeface="Georgia" panose="02040502050405020303" pitchFamily="18" charset="0"/>
            </a:endParaRPr>
          </a:p>
          <a:p>
            <a:pPr algn="just"/>
            <a:endParaRPr lang="pt-BR" b="1" i="1" dirty="0">
              <a:latin typeface="Georgia" panose="02040502050405020303" pitchFamily="18" charset="0"/>
            </a:endParaRPr>
          </a:p>
          <a:p>
            <a:pPr algn="ctr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Salmos: 32 e 51.</a:t>
            </a:r>
          </a:p>
        </p:txBody>
      </p:sp>
    </p:spTree>
    <p:extLst>
      <p:ext uri="{BB962C8B-B14F-4D97-AF65-F5344CB8AC3E}">
        <p14:creationId xmlns:p14="http://schemas.microsoft.com/office/powerpoint/2010/main" val="2909991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1201</Words>
  <Application>Microsoft Office PowerPoint</Application>
  <PresentationFormat>Widescreen</PresentationFormat>
  <Paragraphs>63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Georgia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</dc:creator>
  <cp:lastModifiedBy>Micro</cp:lastModifiedBy>
  <cp:revision>22</cp:revision>
  <dcterms:created xsi:type="dcterms:W3CDTF">2018-11-08T15:10:59Z</dcterms:created>
  <dcterms:modified xsi:type="dcterms:W3CDTF">2018-11-09T23:26:52Z</dcterms:modified>
</cp:coreProperties>
</file>