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1"/>
  </p:notesMasterIdLst>
  <p:handoutMasterIdLst>
    <p:handoutMasterId r:id="rId32"/>
  </p:handoutMasterIdLst>
  <p:sldIdLst>
    <p:sldId id="259" r:id="rId5"/>
    <p:sldId id="276" r:id="rId6"/>
    <p:sldId id="277" r:id="rId7"/>
    <p:sldId id="279" r:id="rId8"/>
    <p:sldId id="280" r:id="rId9"/>
    <p:sldId id="281" r:id="rId10"/>
    <p:sldId id="283" r:id="rId11"/>
    <p:sldId id="260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11/15/2019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Anunciando</a:t>
            </a:r>
            <a:r>
              <a:rPr lang="en-US" dirty="0"/>
              <a:t> o alto clamor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Como </a:t>
            </a:r>
            <a:r>
              <a:rPr lang="en-US" sz="4800" dirty="0" err="1"/>
              <a:t>vencer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/>
          </a:bodyPr>
          <a:lstStyle/>
          <a:p>
            <a:r>
              <a:rPr lang="pt-BR" sz="3600" dirty="0"/>
              <a:t>Evangelismo 152: “Desejo que compreendais claramente este ponto, que almas são </a:t>
            </a:r>
            <a:r>
              <a:rPr lang="pt-BR" sz="3600" b="1" u="sng" dirty="0"/>
              <a:t>impedidas de obedecer à verdade</a:t>
            </a:r>
            <a:r>
              <a:rPr lang="pt-BR" sz="3600" dirty="0"/>
              <a:t> em razão de terem </a:t>
            </a:r>
            <a:r>
              <a:rPr lang="pt-BR" sz="3600" dirty="0" err="1"/>
              <a:t>idéias</a:t>
            </a:r>
            <a:r>
              <a:rPr lang="pt-BR" sz="3600" dirty="0"/>
              <a:t> </a:t>
            </a:r>
            <a:r>
              <a:rPr lang="pt-BR" sz="3600" b="1" u="sng" dirty="0"/>
              <a:t>confusas</a:t>
            </a:r>
            <a:r>
              <a:rPr lang="pt-BR" sz="3600" dirty="0"/>
              <a:t>, e também porque </a:t>
            </a:r>
            <a:r>
              <a:rPr lang="pt-BR" sz="3600" b="1" u="sng" dirty="0"/>
              <a:t>não sabem como</a:t>
            </a:r>
            <a:r>
              <a:rPr lang="pt-BR" sz="3600" b="1" dirty="0"/>
              <a:t> </a:t>
            </a:r>
            <a:r>
              <a:rPr lang="pt-BR" sz="3600" dirty="0"/>
              <a:t>entregar a vontade e a mente a Jesus. Precisam de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instruções especiais quanto à maneira de se tornarem cristãos</a:t>
            </a:r>
            <a:r>
              <a:rPr lang="pt-BR" sz="3600" b="1" dirty="0">
                <a:solidFill>
                  <a:srgbClr val="7030A0"/>
                </a:solidFill>
              </a:rPr>
              <a:t>.</a:t>
            </a:r>
            <a:r>
              <a:rPr lang="pt-BR" sz="3600" dirty="0"/>
              <a:t>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323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/>
          </a:bodyPr>
          <a:lstStyle/>
          <a:p>
            <a:r>
              <a:rPr lang="pt-BR" sz="4000" dirty="0"/>
              <a:t>DTN 110.4: Nicodemos “Sentia-se certo do favor de Deus. Ficou assustado ante a </a:t>
            </a:r>
            <a:r>
              <a:rPr lang="pt-BR" sz="4000" dirty="0" err="1"/>
              <a:t>idéia</a:t>
            </a:r>
            <a:r>
              <a:rPr lang="pt-BR" sz="4000" dirty="0"/>
              <a:t> de um reino demasiado puro para ele ver em seu estado atual. Considerava-se seguro de um lugar no reino de Deus. Achava não precisar de nenhuma mudança. Daí sua surpresa ante as palavras do Salvador. Ficou irritado por sua íntima aplicação a si próprio.”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499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 fontScale="92500" lnSpcReduction="10000"/>
          </a:bodyPr>
          <a:lstStyle/>
          <a:p>
            <a:r>
              <a:rPr lang="pt-BR" sz="4000" dirty="0"/>
              <a:t>DTN 111.4</a:t>
            </a:r>
          </a:p>
          <a:p>
            <a:pPr marL="0" indent="0">
              <a:buNone/>
            </a:pPr>
            <a:r>
              <a:rPr lang="pt-BR" sz="4000" dirty="0"/>
              <a:t> “Aquele que se esforça para alcançar o Céu por suas próprias obras em observar a lei, está tentando o impossível. Não há segurança para uma pessoa que tenha religião meramente legal, uma forma de piedade. A vida cristã não é uma modificação ou melhoramento da antiga, mas uma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 da natureza.</a:t>
            </a:r>
            <a:r>
              <a:rPr lang="pt-BR" sz="4000" dirty="0"/>
              <a:t> Tem lugar 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do eu e do pecado</a:t>
            </a:r>
            <a:r>
              <a:rPr lang="pt-BR" sz="4000" dirty="0"/>
              <a:t>, e uma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toda nova</a:t>
            </a:r>
            <a:r>
              <a:rPr lang="pt-BR" sz="4000" dirty="0"/>
              <a:t>.”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976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/>
          </a:bodyPr>
          <a:lstStyle/>
          <a:p>
            <a:r>
              <a:rPr lang="pt-BR" sz="4000" dirty="0"/>
              <a:t>“O Novo Nascimento é uma experiência rara nesta época do mundo. Esta é a razão pela qual há tantas perplexidades nas igrejas. Muitos, muitíssimos, que assumem o nome de Cristo são profanos e não santificados. Foram batizados, mas foram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enterrados vivos</a:t>
            </a:r>
            <a:r>
              <a:rPr lang="pt-BR" sz="4000" dirty="0"/>
              <a:t>. 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não morreu</a:t>
            </a:r>
            <a:r>
              <a:rPr lang="pt-BR" sz="4000" dirty="0"/>
              <a:t>, por isso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ressurgiram para a novidade de vida em Cristo</a:t>
            </a:r>
            <a:r>
              <a:rPr lang="pt-BR" sz="4000" dirty="0"/>
              <a:t>.” (6BC 1075.7)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80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 lnSpcReduction="10000"/>
          </a:bodyPr>
          <a:lstStyle/>
          <a:p>
            <a:r>
              <a:rPr lang="pt-BR" sz="4000" dirty="0"/>
              <a:t>Mateus 25:1 a 4 </a:t>
            </a:r>
          </a:p>
          <a:p>
            <a:pPr marL="0" indent="0">
              <a:buNone/>
            </a:pPr>
            <a:r>
              <a:rPr lang="pt-BR" sz="4000" dirty="0"/>
              <a:t>“ENTÃO o reino dos céus será semelhante a dez virgens que, tomando as suas lâmpadas, saíram ao encontro do esposo. 2 E cinco delas eram prudentes, e cinco loucas. 3 As loucas, tomando as suas lâmpadas, não levaram azeite consigo. 4 Mas as prudentes levaram azeite em suas vasilhas, com as suas lâmpadas.”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02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/>
          </a:bodyPr>
          <a:lstStyle/>
          <a:p>
            <a:r>
              <a:rPr lang="pt-BR" sz="4000" dirty="0"/>
              <a:t>PJ, 222</a:t>
            </a:r>
          </a:p>
          <a:p>
            <a:pPr marL="0" indent="0">
              <a:buNone/>
            </a:pPr>
            <a:r>
              <a:rPr lang="pt-BR" sz="4000" dirty="0"/>
              <a:t>“Os dois grupos de vigias representam as duas classes que professam estar à espera de seu Senhor. São chamadas virgens porque professam fé pura. (São pessoas muito sinceras). As lâmpadas representam a Palavra de Deus. O óleo é símbolo do Espírito Santo. ...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894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799" y="488575"/>
            <a:ext cx="10778565" cy="57687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000" dirty="0"/>
              <a:t>“...Todos têm conhecimento das Escrituras. Por algum tempo não se notava diferença entre elas. Assim é com a igreja que vive justamente antes da segunda vinda de Cristo. Todos ouviram a mensagem da proximidade da volta de Cristo e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confiantemente O esperam</a:t>
            </a:r>
            <a:r>
              <a:rPr lang="pt-BR" sz="4000" dirty="0"/>
              <a:t>. Mas à meia-noite ouviu-se um clamor: Aí vem o esposo, saí-lhe ao encontro. </a:t>
            </a:r>
            <a:r>
              <a:rPr lang="pt-BR" sz="4000" dirty="0" err="1"/>
              <a:t>Mt</a:t>
            </a:r>
            <a:r>
              <a:rPr lang="pt-BR" sz="4000" dirty="0"/>
              <a:t> 25:6 </a:t>
            </a:r>
            <a:r>
              <a:rPr lang="pt-BR" sz="4000" b="1" dirty="0"/>
              <a:t>Muitos não estarão preparados</a:t>
            </a:r>
            <a:r>
              <a:rPr lang="pt-BR" sz="4000" dirty="0"/>
              <a:t>. Não têm óleo em seus vasos nem em suas lâmpadas.”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60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034" y="544605"/>
            <a:ext cx="10880166" cy="5768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dirty="0"/>
              <a:t>FFD 21 de abril:</a:t>
            </a:r>
          </a:p>
          <a:p>
            <a:pPr marL="0" indent="0">
              <a:buNone/>
            </a:pPr>
            <a:r>
              <a:rPr lang="pt-BR" sz="4000" dirty="0"/>
              <a:t>“Todas tinham lâmpadas, isto é, uma aparência exterior de religião; mas unicamente cinco delas possuíam a piedade interior. Cinco estavam carecendo do óleo da graça. O Espírito de vida em Cristo Jesus, o Espírito Santo, não lhes habitava o coração. Sem o óleo da graça, de que servia levar consigo uma lâmpada de profissão de fé?”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052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034" y="544605"/>
            <a:ext cx="10880166" cy="5768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Spiritual </a:t>
            </a:r>
            <a:r>
              <a:rPr lang="pt-BR" sz="4000" dirty="0" err="1"/>
              <a:t>Gifts</a:t>
            </a:r>
            <a:r>
              <a:rPr lang="pt-BR" sz="4000" dirty="0"/>
              <a:t> 4, 157.2</a:t>
            </a:r>
          </a:p>
          <a:p>
            <a:pPr marL="0" indent="0">
              <a:buNone/>
            </a:pPr>
            <a:r>
              <a:rPr lang="pt-BR" sz="4000" dirty="0"/>
              <a:t>“Aqui está o maior engano que pode afetar a mente humana, em que as pessoas creiam que estão certas quando estão erradas. São achadas em falta quando é tarde demais para sempre.”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0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4000" dirty="0"/>
              <a:t>PJ, 223: </a:t>
            </a:r>
          </a:p>
          <a:p>
            <a:pPr marL="0" indent="0">
              <a:buNone/>
            </a:pPr>
            <a:r>
              <a:rPr lang="pt-BR" sz="4000" dirty="0"/>
              <a:t>“A classe representada pelas virgens loucas não é hipócrita. Têm consideração pela verdade, advogaram-na, são atraídos aos que </a:t>
            </a:r>
            <a:r>
              <a:rPr lang="pt-BR" sz="4000" dirty="0" err="1"/>
              <a:t>crêem</a:t>
            </a:r>
            <a:r>
              <a:rPr lang="pt-BR" sz="4000" dirty="0"/>
              <a:t> na verdade, mas não se entregaram à operação do Espírito Santo. Não caíram sobre a rocha, que é Cristo Jesus, e não permitiram que sua </a:t>
            </a:r>
            <a:r>
              <a:rPr lang="pt-BR" sz="4000" b="1" dirty="0"/>
              <a:t>velha natureza fosse quebrantada</a:t>
            </a:r>
            <a:r>
              <a:rPr lang="pt-BR" sz="4000" dirty="0"/>
              <a:t>. ... a classe representada pelas virgens loucas </a:t>
            </a:r>
            <a:r>
              <a:rPr lang="pt-BR" sz="4000" b="1" dirty="0"/>
              <a:t>contentou-se com uma obra superficial</a:t>
            </a:r>
            <a:r>
              <a:rPr lang="pt-BR" sz="4000" dirty="0"/>
              <a:t>. Não conhecem a Deus; não estudaram Seu caráter; não tiveram comunhão com Ele; por isso não sabem como confiar, como ver e viver. Seu serviço para Deus degenera em formalidade.”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997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15257-9AB3-48C5-BB95-5A46BB40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7" b="93333" l="5167" r="96167">
                        <a14:foregroundMark x1="10500" y1="42167" x2="4833" y2="27833"/>
                        <a14:foregroundMark x1="4833" y1="27833" x2="7833" y2="21167"/>
                        <a14:foregroundMark x1="7833" y1="21167" x2="11833" y2="19833"/>
                        <a14:foregroundMark x1="5167" y1="20833" x2="6167" y2="27333"/>
                        <a14:foregroundMark x1="48500" y1="9333" x2="55833" y2="6500"/>
                        <a14:foregroundMark x1="55833" y1="6500" x2="62833" y2="10000"/>
                        <a14:foregroundMark x1="62833" y1="10000" x2="62667" y2="11333"/>
                        <a14:foregroundMark x1="61000" y1="7000" x2="57833" y2="6167"/>
                        <a14:foregroundMark x1="61500" y1="5500" x2="60333" y2="5167"/>
                        <a14:foregroundMark x1="89167" y1="54833" x2="93833" y2="60667"/>
                        <a14:foregroundMark x1="93833" y1="60667" x2="96167" y2="67333"/>
                        <a14:foregroundMark x1="96167" y1="67333" x2="88833" y2="71167"/>
                        <a14:foregroundMark x1="27833" y1="90000" x2="35000" y2="92333"/>
                        <a14:foregroundMark x1="35000" y1="92333" x2="93667" y2="71167"/>
                        <a14:foregroundMark x1="93667" y1="71167" x2="96333" y2="67500"/>
                        <a14:foregroundMark x1="29333" y1="92500" x2="3283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FC263-03DC-4F9C-9ED8-8524F564D4A1}"/>
              </a:ext>
            </a:extLst>
          </p:cNvPr>
          <p:cNvSpPr txBox="1"/>
          <p:nvPr/>
        </p:nvSpPr>
        <p:spPr>
          <a:xfrm>
            <a:off x="5280212" y="447488"/>
            <a:ext cx="658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http://www.eternalrealities.com/</a:t>
            </a:r>
          </a:p>
        </p:txBody>
      </p:sp>
    </p:spTree>
    <p:extLst>
      <p:ext uri="{BB962C8B-B14F-4D97-AF65-F5344CB8AC3E}">
        <p14:creationId xmlns:p14="http://schemas.microsoft.com/office/powerpoint/2010/main" val="41843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000" dirty="0"/>
              <a:t>Mateus 22:2,11-14 </a:t>
            </a:r>
          </a:p>
          <a:p>
            <a:pPr marL="0" indent="0">
              <a:buNone/>
            </a:pPr>
            <a:r>
              <a:rPr lang="pt-BR" sz="4000" dirty="0"/>
              <a:t>“O reino dos céus é semelhante a um certo rei que celebrou as bodas de seu filho. E o rei, entrando para ver os convidados, viu ali um homem [que] não [estava] trajado com veste de núpcias. E disse-lhe: Amigo, como entraste aqui, não tendo veste nupcial? E ele emudeceu. Disse, então, o rei aos servos: Amarrai-o de pés e mãos, levai-o, e lançai-[o] nas trevas exteriores; ali haverá pranto e ranger de dentes. Porque muitos são chamados, mas poucos escolhidos.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367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PJ 164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“A parábola das bodas apresenta-nos uma lição da mais elevada importância. Pelas bodas é representada 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união da humanidade com a divindade</a:t>
            </a:r>
            <a:r>
              <a:rPr lang="pt-BR" sz="4000" dirty="0"/>
              <a:t>; a veste nupcial simboliza o </a:t>
            </a:r>
            <a:r>
              <a:rPr lang="pt-BR" sz="4000" b="1" dirty="0"/>
              <a:t>caráter</a:t>
            </a:r>
            <a:r>
              <a:rPr lang="pt-BR" sz="4000" dirty="0"/>
              <a:t> que precisa possuir todo aquele que há de ser considerado hóspede digno para as bodas.”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19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err="1"/>
              <a:t>LuC</a:t>
            </a:r>
            <a:r>
              <a:rPr lang="pt-BR" sz="4000" dirty="0"/>
              <a:t> 166.6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“O caráter é formado por pensamentos e sentimentos. Se os pensamentos são maus, os sentimentos serão maus. E os sentimentos e pensamentos combinados formam o caráter moral.”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064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PJ 167</a:t>
            </a:r>
          </a:p>
          <a:p>
            <a:pPr marL="0" indent="0">
              <a:buNone/>
            </a:pPr>
            <a:r>
              <a:rPr lang="pt-BR" sz="4000" dirty="0"/>
              <a:t>“Ao nos sujeitarmos a Cristo, nosso coração se une ao Seu, nossa vontade imerge em Sua vontade, nosso espírito torna-se um com Seu espírito, nossos pensamentos serão levados cativos a Ele;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vivemos Sua vida</a:t>
            </a:r>
            <a:r>
              <a:rPr lang="pt-BR" sz="4000" dirty="0"/>
              <a:t>. Isso é o que significa estar trajado com as vestes de Sua justiça.”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151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000" dirty="0"/>
              <a:t>T1 163, “Tratem sinceramente com o próprio coração. Lembrem-se de que Jesus apresentará a Seu Pai uma igreja sem mácula, nem ruga ou coisa semelhante.”</a:t>
            </a:r>
          </a:p>
          <a:p>
            <a:pPr marL="0" indent="0">
              <a:buNone/>
            </a:pPr>
            <a:r>
              <a:rPr lang="pt-BR" sz="4000" dirty="0"/>
              <a:t>Efésios 5:26,27 “Para a apresentar a si mesmo igreja gloriosa, sem mácula, nem ruga, nem [coisa] semelhante, mas santa e irrepreensível.”</a:t>
            </a:r>
          </a:p>
          <a:p>
            <a:pPr marL="0" indent="0">
              <a:buNone/>
            </a:pPr>
            <a:r>
              <a:rPr lang="pt-BR" sz="4000" dirty="0"/>
              <a:t>T2 453 “Deus não aceitará coisa alguma a não ser pureza e santidade; uma mancha, uma ruga, um defeito de caráter, </a:t>
            </a:r>
            <a:r>
              <a:rPr lang="pt-BR" sz="4000" dirty="0" err="1"/>
              <a:t>excluí-los-ão</a:t>
            </a:r>
            <a:r>
              <a:rPr lang="pt-BR" sz="4000" dirty="0"/>
              <a:t> para sempre do Céu, com todas as suas glórias e riquezas.”</a:t>
            </a:r>
          </a:p>
          <a:p>
            <a:pPr marL="0" indent="0">
              <a:buNone/>
            </a:pPr>
            <a:endParaRPr lang="pt-BR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436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747" y="255493"/>
            <a:ext cx="11529681" cy="63194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DTN 388: </a:t>
            </a:r>
          </a:p>
          <a:p>
            <a:pPr marL="0" indent="0">
              <a:buNone/>
            </a:pPr>
            <a:r>
              <a:rPr lang="pt-BR" sz="4000" dirty="0"/>
              <a:t>“A justiça de Cristo não é uma capa para encobrir pecados não confessados e não abandonados; é um princípio de vida que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</a:t>
            </a:r>
            <a:r>
              <a:rPr lang="pt-BR" sz="4000" dirty="0"/>
              <a:t> o caráter e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</a:t>
            </a:r>
            <a:r>
              <a:rPr lang="pt-BR" sz="4000" dirty="0"/>
              <a:t> a conduta. Santidade é integridade para com Deus; é a inteira entrega da alma e da vida para habitação dos princípios do Céu.”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549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7B55CAAF-B70C-4A36-982F-5E411BF348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54" y="4852"/>
            <a:ext cx="4842891" cy="68531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9E486-A320-4104-A7A6-05DF86584A6B}"/>
              </a:ext>
            </a:extLst>
          </p:cNvPr>
          <p:cNvSpPr txBox="1"/>
          <p:nvPr/>
        </p:nvSpPr>
        <p:spPr>
          <a:xfrm>
            <a:off x="142876" y="1478833"/>
            <a:ext cx="3505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1. A todos atrairei a Mim.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51B66-4F13-4388-9BA3-8D15D5BF6E74}"/>
              </a:ext>
            </a:extLst>
          </p:cNvPr>
          <p:cNvSpPr txBox="1"/>
          <p:nvPr/>
        </p:nvSpPr>
        <p:spPr>
          <a:xfrm>
            <a:off x="8543924" y="1478833"/>
            <a:ext cx="3505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1. Não resistir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BDBB6-CE7B-4EAC-8A4B-B41A4569833D}"/>
              </a:ext>
            </a:extLst>
          </p:cNvPr>
          <p:cNvSpPr/>
          <p:nvPr/>
        </p:nvSpPr>
        <p:spPr>
          <a:xfrm>
            <a:off x="-498710" y="444639"/>
            <a:ext cx="47883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Parte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de Deus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C04F7-B9C9-4E56-98BC-033A5CC2F066}"/>
              </a:ext>
            </a:extLst>
          </p:cNvPr>
          <p:cNvSpPr/>
          <p:nvPr/>
        </p:nvSpPr>
        <p:spPr>
          <a:xfrm>
            <a:off x="7902346" y="329472"/>
            <a:ext cx="47883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Nossa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Parte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186E3-5179-4BA7-BDE6-B54531E02107}"/>
              </a:ext>
            </a:extLst>
          </p:cNvPr>
          <p:cNvSpPr txBox="1"/>
          <p:nvPr/>
        </p:nvSpPr>
        <p:spPr>
          <a:xfrm>
            <a:off x="142874" y="2174473"/>
            <a:ext cx="3505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2. Me convence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4347A-BD3F-425A-AD26-8054D483E3D4}"/>
              </a:ext>
            </a:extLst>
          </p:cNvPr>
          <p:cNvSpPr txBox="1"/>
          <p:nvPr/>
        </p:nvSpPr>
        <p:spPr>
          <a:xfrm>
            <a:off x="8543925" y="2174473"/>
            <a:ext cx="350520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BR" dirty="0"/>
              <a:t>2. Reconhecer minha culpa</a:t>
            </a:r>
          </a:p>
        </p:txBody>
      </p:sp>
    </p:spTree>
    <p:extLst>
      <p:ext uri="{BB962C8B-B14F-4D97-AF65-F5344CB8AC3E}">
        <p14:creationId xmlns:p14="http://schemas.microsoft.com/office/powerpoint/2010/main" val="235119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/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AF95B-1997-408D-BC28-23A4190EA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2" t="16112" r="43229" b="5185"/>
          <a:stretch/>
        </p:blipFill>
        <p:spPr>
          <a:xfrm>
            <a:off x="336345" y="2687"/>
            <a:ext cx="5143500" cy="685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B669B-DEF6-4473-B980-0FA4D5F8C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2" t="18518" r="43021" b="5926"/>
          <a:stretch/>
        </p:blipFill>
        <p:spPr>
          <a:xfrm>
            <a:off x="5943599" y="0"/>
            <a:ext cx="5513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135F28-E077-4462-95B0-8BB227934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6" t="14898" r="14792" b="13742"/>
          <a:stretch/>
        </p:blipFill>
        <p:spPr>
          <a:xfrm>
            <a:off x="20860" y="0"/>
            <a:ext cx="12150279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811D5-5CE2-4046-B6C0-25E380C57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5" t="15112" r="34875" b="6222"/>
          <a:stretch/>
        </p:blipFill>
        <p:spPr>
          <a:xfrm>
            <a:off x="3441915" y="0"/>
            <a:ext cx="530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F624F-4503-4286-AA72-62A7118C2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5" t="15780" r="15750" b="6443"/>
          <a:stretch/>
        </p:blipFill>
        <p:spPr>
          <a:xfrm>
            <a:off x="472440" y="0"/>
            <a:ext cx="116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342" y="309283"/>
            <a:ext cx="11041743" cy="3119717"/>
          </a:xfrm>
        </p:spPr>
        <p:txBody>
          <a:bodyPr>
            <a:normAutofit/>
          </a:bodyPr>
          <a:lstStyle/>
          <a:p>
            <a:r>
              <a:rPr lang="pt-BR" sz="3600" dirty="0"/>
              <a:t>PJ, 213: “Sua compreensão da lei era externa e superficial. Julgado segundo o padrão humano, preservara caráter irrepreensível. Em grande parte sua vida exterior fora isenta de culpa; acreditara realmente que sua obediência fora sem falha.”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 useBgFill="1">
        <p:nvSpPr>
          <p:cNvPr id="8" name="Content Placeholder 2">
            <a:extLst>
              <a:ext uri="{FF2B5EF4-FFF2-40B4-BE49-F238E27FC236}">
                <a16:creationId xmlns:a16="http://schemas.microsoft.com/office/drawing/2014/main" id="{36506B6C-114D-4DF1-B0AE-108007418037}"/>
              </a:ext>
            </a:extLst>
          </p:cNvPr>
          <p:cNvSpPr txBox="1">
            <a:spLocks/>
          </p:cNvSpPr>
          <p:nvPr/>
        </p:nvSpPr>
        <p:spPr>
          <a:xfrm>
            <a:off x="475341" y="3608293"/>
            <a:ext cx="11041743" cy="2711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DTN, 519: “Cristo leu no coração do príncipe. Uma só coisa lhe faltava, mas essa era um princípio vital. Carecia do </a:t>
            </a:r>
            <a:r>
              <a:rPr lang="pt-BR" sz="3600" b="1" u="sng" dirty="0"/>
              <a:t>amor de Deus na alma</a:t>
            </a:r>
            <a:r>
              <a:rPr lang="pt-BR" sz="3600" dirty="0"/>
              <a:t>. Essa falta, a menos que fosse suprida, demonstrar-se-ia fatal para ele.”  </a:t>
            </a:r>
          </a:p>
        </p:txBody>
      </p:sp>
    </p:spTree>
    <p:extLst>
      <p:ext uri="{BB962C8B-B14F-4D97-AF65-F5344CB8AC3E}">
        <p14:creationId xmlns:p14="http://schemas.microsoft.com/office/powerpoint/2010/main" val="4798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7B55CAAF-B70C-4A36-982F-5E411BF348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54" y="4852"/>
            <a:ext cx="4842891" cy="6853148"/>
          </a:xfrm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E967-AFA6-484D-93E5-743C56064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88575"/>
            <a:ext cx="10566400" cy="5768789"/>
          </a:xfrm>
        </p:spPr>
        <p:txBody>
          <a:bodyPr>
            <a:normAutofit/>
          </a:bodyPr>
          <a:lstStyle/>
          <a:p>
            <a:r>
              <a:rPr lang="pt-BR" sz="3200" dirty="0"/>
              <a:t>1 Coríntios 13:1 a 3</a:t>
            </a:r>
          </a:p>
          <a:p>
            <a:pPr marL="0" indent="0">
              <a:buNone/>
            </a:pPr>
            <a:r>
              <a:rPr lang="pt-BR" sz="3200" dirty="0"/>
              <a:t> AINDA que eu falasse as línguas dos homens e dos anjos, e não tivesse amor, seria como o metal que soa ou como o sino que tine. E ainda que tivesse [o dom de] profecia, e conhecesse todos os mistérios e todo o conhecimento, e ainda que tivesse toda a fé, de maneira tal que transportasse os montes, e não tivesse amor, nada seria. E ainda que distribuísse toda a minha fortuna para sustento [dos pobres,] e ainda que entregasse o meu corpo para ser queimado, e não tivesse amor, nada disso me aproveitaria.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0200-4D18-4B49-8096-ED3893B145EE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330C87-FEED-474C-BB87-873F08D0E68B}"/>
              </a:ext>
            </a:extLst>
          </p:cNvPr>
          <p:cNvSpPr txBox="1">
            <a:spLocks/>
          </p:cNvSpPr>
          <p:nvPr/>
        </p:nvSpPr>
        <p:spPr>
          <a:xfrm>
            <a:off x="812800" y="3312458"/>
            <a:ext cx="10566400" cy="271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448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117</TotalTime>
  <Words>1346</Words>
  <Application>Microsoft Office PowerPoint</Application>
  <PresentationFormat>Widescreen</PresentationFormat>
  <Paragraphs>45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Ocean design template</vt:lpstr>
      <vt:lpstr>Anunciando o alto clamor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Anunciando o alto clamor</dc:title>
  <dc:creator>Caroline Formighieri</dc:creator>
  <cp:lastModifiedBy>Caroline Formighieri</cp:lastModifiedBy>
  <cp:revision>14</cp:revision>
  <dcterms:created xsi:type="dcterms:W3CDTF">2019-11-15T16:39:06Z</dcterms:created>
  <dcterms:modified xsi:type="dcterms:W3CDTF">2019-11-15T18:36:13Z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