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sldIdLst>
    <p:sldId id="260" r:id="rId2"/>
    <p:sldId id="317" r:id="rId3"/>
    <p:sldId id="318" r:id="rId4"/>
    <p:sldId id="299" r:id="rId5"/>
    <p:sldId id="300" r:id="rId6"/>
    <p:sldId id="273" r:id="rId7"/>
    <p:sldId id="307" r:id="rId8"/>
    <p:sldId id="298" r:id="rId9"/>
    <p:sldId id="262" r:id="rId10"/>
    <p:sldId id="263" r:id="rId11"/>
    <p:sldId id="272" r:id="rId12"/>
    <p:sldId id="267" r:id="rId13"/>
    <p:sldId id="268" r:id="rId14"/>
    <p:sldId id="270" r:id="rId15"/>
    <p:sldId id="319" r:id="rId16"/>
    <p:sldId id="266" r:id="rId17"/>
    <p:sldId id="308" r:id="rId18"/>
    <p:sldId id="301" r:id="rId19"/>
    <p:sldId id="310" r:id="rId20"/>
    <p:sldId id="276" r:id="rId21"/>
    <p:sldId id="296" r:id="rId22"/>
    <p:sldId id="311" r:id="rId23"/>
    <p:sldId id="314" r:id="rId24"/>
    <p:sldId id="294" r:id="rId25"/>
    <p:sldId id="315" r:id="rId26"/>
    <p:sldId id="284" r:id="rId27"/>
    <p:sldId id="278" r:id="rId28"/>
    <p:sldId id="285" r:id="rId29"/>
    <p:sldId id="313" r:id="rId30"/>
    <p:sldId id="297" r:id="rId31"/>
    <p:sldId id="320" r:id="rId32"/>
    <p:sldId id="327" r:id="rId33"/>
    <p:sldId id="328" r:id="rId34"/>
    <p:sldId id="329" r:id="rId35"/>
    <p:sldId id="333" r:id="rId36"/>
    <p:sldId id="334" r:id="rId37"/>
    <p:sldId id="330" r:id="rId38"/>
    <p:sldId id="331" r:id="rId39"/>
    <p:sldId id="332" r:id="rId40"/>
    <p:sldId id="342" r:id="rId41"/>
    <p:sldId id="343" r:id="rId42"/>
    <p:sldId id="335" r:id="rId43"/>
    <p:sldId id="346" r:id="rId44"/>
    <p:sldId id="347" r:id="rId45"/>
    <p:sldId id="348" r:id="rId46"/>
    <p:sldId id="337" r:id="rId47"/>
    <p:sldId id="336" r:id="rId48"/>
    <p:sldId id="339" r:id="rId49"/>
    <p:sldId id="280" r:id="rId50"/>
    <p:sldId id="340" r:id="rId51"/>
    <p:sldId id="338" r:id="rId52"/>
    <p:sldId id="277" r:id="rId53"/>
    <p:sldId id="341" r:id="rId54"/>
    <p:sldId id="349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5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9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2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59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3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622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6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36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7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0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5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1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4806BB-0B07-4281-985E-D7254F7CA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749" y="694882"/>
            <a:ext cx="10026502" cy="54682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6600" b="1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Sábado e a </a:t>
            </a:r>
          </a:p>
          <a:p>
            <a:pPr marL="0" indent="0" algn="ctr">
              <a:buNone/>
            </a:pPr>
            <a:r>
              <a:rPr lang="pt-BR" sz="6600" b="1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Relação Matrimonial</a:t>
            </a:r>
          </a:p>
          <a:p>
            <a:pPr marL="0" indent="0" algn="ctr">
              <a:buNone/>
            </a:pPr>
            <a:endParaRPr lang="pt-BR" sz="6600" b="1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pt-BR" sz="66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Duas ordenanças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t-BR" sz="66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Dois Propósitos diferentes</a:t>
            </a:r>
          </a:p>
          <a:p>
            <a:pPr marL="0" indent="0" algn="ctr">
              <a:buNone/>
            </a:pPr>
            <a:endParaRPr lang="pt-BR" sz="3600" dirty="0">
              <a:ln>
                <a:solidFill>
                  <a:schemeClr val="tx1"/>
                </a:solidFill>
              </a:ln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15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AEEFAF-4860-4885-89B4-E14EB19C0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49" y="590549"/>
            <a:ext cx="10525125" cy="5819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400" dirty="0">
                <a:latin typeface="Georgia" panose="02040502050405020303" pitchFamily="18" charset="0"/>
              </a:rPr>
              <a:t>    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“Ao começar o sábado, devemos pôr-nos guarda a nós mesmos, a nossos atos e palavras, para que não roubemos a Deus, 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apropriando-nos para nosso próprio uso daquele tempo que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pertence estritamente ao Senhor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.”</a:t>
            </a:r>
          </a:p>
          <a:p>
            <a:pPr marL="0" indent="0" algn="just">
              <a:buNone/>
            </a:pPr>
            <a:endParaRPr lang="pt-BR" sz="4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(MEDITAÇÃO MATINAL. Jesus Meu Modelo, pág. 146).</a:t>
            </a: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11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01588C-85C8-4482-88AC-D00EFDF9B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95275"/>
            <a:ext cx="10658475" cy="6296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“A escola sabatina e o culto de pregação 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ocupam apenas uma parte do sábado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. O tempo</a:t>
            </a:r>
            <a:r>
              <a:rPr lang="pt-BR" sz="4400" dirty="0">
                <a:latin typeface="Georgia" panose="02040502050405020303" pitchFamily="18" charset="0"/>
              </a:rPr>
              <a:t> 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restante poderá ser passado em casa e ser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o mais precioso e sagrado 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que o sábado proporciona. 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Boa parte desse tempo deverão os pais passar com os filhos</a:t>
            </a:r>
            <a:r>
              <a:rPr lang="pt-BR" sz="4400" dirty="0">
                <a:latin typeface="Georgia" panose="02040502050405020303" pitchFamily="18" charset="0"/>
              </a:rPr>
              <a:t>.” </a:t>
            </a: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(Conselhos para Igreja pág. 269).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791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8637A8-A142-43C2-A700-B62A95936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724" y="276225"/>
            <a:ext cx="10220325" cy="64389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“Desagrada a Deus que  os observadores do sábado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durmam</a:t>
            </a:r>
            <a:r>
              <a:rPr lang="pt-BR" sz="4000" dirty="0">
                <a:latin typeface="Georgia" panose="02040502050405020303" pitchFamily="18" charset="0"/>
              </a:rPr>
              <a:t> 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muito tempo no sábado.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Eles desonram 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ao seu Criador (...) Essas pessoas fazem</a:t>
            </a:r>
            <a:r>
              <a:rPr lang="pt-BR" sz="4000" dirty="0">
                <a:latin typeface="Georgia" panose="02040502050405020303" pitchFamily="18" charset="0"/>
              </a:rPr>
              <a:t>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errado emprego 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do dia santificado.</a:t>
            </a:r>
            <a:r>
              <a:rPr lang="pt-BR" sz="4000" dirty="0">
                <a:latin typeface="Georgia" panose="02040502050405020303" pitchFamily="18" charset="0"/>
              </a:rPr>
              <a:t>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Naquele dia especialmente</a:t>
            </a:r>
            <a:r>
              <a:rPr lang="pt-BR" sz="4000" dirty="0">
                <a:latin typeface="Georgia" panose="02040502050405020303" pitchFamily="18" charset="0"/>
              </a:rPr>
              <a:t>,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devem elas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interessar sua família na observância do mesmo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, e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congregar-se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 na casa de oração com os poucos ou muitos que ali houver</a:t>
            </a:r>
            <a:r>
              <a:rPr lang="pt-BR" sz="40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endParaRPr lang="pt-BR" sz="4000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pt-BR" sz="2800" b="1" i="1" dirty="0">
                <a:solidFill>
                  <a:srgbClr val="C00000"/>
                </a:solidFill>
                <a:latin typeface="Georgia" panose="02040502050405020303" pitchFamily="18" charset="0"/>
              </a:rPr>
              <a:t>(Continua).</a:t>
            </a:r>
            <a:endParaRPr lang="pt-BR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7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AA1D9-A171-41FC-BD24-232EF949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323850"/>
            <a:ext cx="10868025" cy="615315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Devem</a:t>
            </a:r>
            <a:r>
              <a:rPr lang="pt-BR" sz="4400" dirty="0">
                <a:latin typeface="Georgia" panose="02040502050405020303" pitchFamily="18" charset="0"/>
              </a:rPr>
              <a:t> 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dedicar o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tempo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 e as </a:t>
            </a:r>
            <a:r>
              <a:rPr lang="pt-BR" sz="4400" b="1" i="1" dirty="0">
                <a:solidFill>
                  <a:srgbClr val="FF0000"/>
                </a:solidFill>
                <a:latin typeface="Georgia" panose="02040502050405020303" pitchFamily="18" charset="0"/>
              </a:rPr>
              <a:t>energias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 a cultos religiosos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, para que a divina influência os possa assistir durante a semana. De todos os dias semanais, nenhum é tão favorável aos 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pensamentos e sentimentos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devocionais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 como o sábado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. ...</a:t>
            </a: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pt-BR" sz="2800" b="1" i="1" dirty="0">
                <a:solidFill>
                  <a:srgbClr val="C00000"/>
                </a:solidFill>
                <a:latin typeface="Georgia" panose="02040502050405020303" pitchFamily="18" charset="0"/>
              </a:rPr>
              <a:t>(Continua).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1520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A8651F-8A9F-4FCE-92C3-BE81DF9FD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285750"/>
            <a:ext cx="10096500" cy="6324600"/>
          </a:xfrm>
        </p:spPr>
        <p:txBody>
          <a:bodyPr>
            <a:normAutofit lnSpcReduction="10000"/>
          </a:bodyPr>
          <a:lstStyle/>
          <a:p>
            <a:pPr marL="0" lvl="0" indent="0" algn="ctr">
              <a:buClr>
                <a:srgbClr val="A53010"/>
              </a:buClr>
              <a:buNone/>
            </a:pP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Aqueles que santificavam no próprio coração o Senhor Deus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mediante uma estrutura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estritamente devocional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 do espírito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, e que buscavam aproveitar as horas santas em observar o sábado da melhor maneira que lhes era possível, e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honravam a Deus em considerar o sábado deleitoso 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– a esses, beneficiavam especialmente os anjos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com luz e saúde, e era-lhes comunicada especial resistência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 (Testemunhos Seletos – Vol I, págs. 291 e 292).</a:t>
            </a:r>
          </a:p>
          <a:p>
            <a:pPr marL="0" indent="0" algn="just">
              <a:buNone/>
            </a:pPr>
            <a:endParaRPr lang="pt-BR" sz="40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pt-BR" sz="4000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126835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FA417C-0203-46C8-9892-7BD2B8497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665" y="407624"/>
            <a:ext cx="10179586" cy="60923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Significado de Devocional</a:t>
            </a:r>
          </a:p>
          <a:p>
            <a:pPr marL="0" indent="0" algn="ctr">
              <a:buNone/>
            </a:pP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que é devocional:</a:t>
            </a:r>
          </a:p>
          <a:p>
            <a:pPr marL="0" indent="0" algn="ctr">
              <a:buNone/>
            </a:pP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“Devocional 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é a demonstração da devoção e admiração por algo ou alguma coisa</a:t>
            </a: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normalmente relacionado com aspectos religiosos. No âmbito religioso, 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devocional é o período de tempo que uma pessoa separa para se dedicar a Deus, ou seja, fazer orações, agradecimentos, leituras e discussões sobre a Bíblia</a:t>
            </a: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Por norma, alguns cristãos dedicam algumas horas ou minutos do dia 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para declarar e enaltecer o amor por Deus</a:t>
            </a: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este momento é chamado de “devocional diário”.</a:t>
            </a:r>
          </a:p>
          <a:p>
            <a:pPr marL="0" indent="0" algn="ctr">
              <a:buNone/>
            </a:pPr>
            <a:r>
              <a:rPr lang="pt-BR" sz="4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Nota: </a:t>
            </a:r>
            <a:r>
              <a:rPr lang="pt-BR" sz="4400" b="1" i="1" dirty="0">
                <a:solidFill>
                  <a:srgbClr val="0070C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significados.com.br</a:t>
            </a:r>
          </a:p>
          <a:p>
            <a:pPr marL="0" indent="0" algn="ctr">
              <a:buNone/>
            </a:pPr>
            <a:endParaRPr lang="pt-BR" sz="44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endParaRPr lang="pt-BR" sz="44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67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F8DDC8-6525-4BC5-955B-245067CF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276225"/>
            <a:ext cx="10306050" cy="63341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t-BR" b="1" i="1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“Em todas  essas ocasiões Cristo deve ser apresentado como o primeiro “entre dez mil”, Aquele que é “totalmente desejável”. Cant. 5:10 e 16.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Seja Ele destacado como a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Fonte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 de todo verdadeiro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prazer e satisfação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, o</a:t>
            </a:r>
            <a:r>
              <a:rPr lang="pt-BR" sz="4000" dirty="0">
                <a:latin typeface="Georgia" panose="02040502050405020303" pitchFamily="18" charset="0"/>
              </a:rPr>
              <a:t> 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Doador de toda dádiva perfeita</a:t>
            </a:r>
            <a:r>
              <a:rPr lang="pt-BR" sz="4000" dirty="0">
                <a:solidFill>
                  <a:schemeClr val="tx1"/>
                </a:solidFill>
                <a:latin typeface="Georgia" panose="02040502050405020303" pitchFamily="18" charset="0"/>
              </a:rPr>
              <a:t>, o Autor de toda benção, Aquele em quem se concentram todas as nossas esperanças de vida eterna.”</a:t>
            </a:r>
          </a:p>
          <a:p>
            <a:pPr marL="0" indent="0" algn="ctr">
              <a:buNone/>
            </a:pPr>
            <a:endParaRPr lang="pt-BR" sz="28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(Testemunhos Seletos – Vol 2, pág. 440).</a:t>
            </a:r>
          </a:p>
          <a:p>
            <a:pPr marL="0" indent="0" algn="ctr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6995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40F51A-FDDC-461F-9259-9ED65BC3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09" y="244549"/>
            <a:ext cx="10143461" cy="6188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4400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Há maior santidade no sábado do que lhe atribui muitos que professam observá-lo</a:t>
            </a:r>
            <a:r>
              <a:rPr lang="pt-BR" sz="44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O Senhor tem sido grandemente desonrado por parte dos que não têm observado o sábado conforme o mandamento, quer na letra, </a:t>
            </a:r>
            <a:r>
              <a:rPr lang="pt-BR" sz="4400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quer no espírito</a:t>
            </a:r>
            <a:r>
              <a:rPr lang="pt-BR" sz="44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4400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Ele sugere uma reforma da observância desse dia</a:t>
            </a:r>
            <a:r>
              <a:rPr lang="pt-BR" sz="44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</a:t>
            </a:r>
          </a:p>
          <a:p>
            <a:pPr marL="0" indent="0">
              <a:buNone/>
            </a:pPr>
            <a:endParaRPr lang="pt-BR" sz="4000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32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(Testemunhos Para a Igreja Vol 6, pág. 353).</a:t>
            </a:r>
          </a:p>
        </p:txBody>
      </p:sp>
    </p:spTree>
    <p:extLst>
      <p:ext uri="{BB962C8B-B14F-4D97-AF65-F5344CB8AC3E}">
        <p14:creationId xmlns:p14="http://schemas.microsoft.com/office/powerpoint/2010/main" val="3208372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29DEC-43EE-4525-B9BF-4995335D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1475" y="2662460"/>
            <a:ext cx="8911687" cy="1674762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>
                <a:solidFill>
                  <a:schemeClr val="tx1"/>
                </a:solidFill>
                <a:latin typeface="Georgia" panose="02040502050405020303" pitchFamily="18" charset="0"/>
              </a:rPr>
              <a:t>Relação Matrimonial</a:t>
            </a:r>
            <a:r>
              <a:rPr lang="pt-BR" sz="5400" dirty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br>
              <a:rPr lang="pt-BR" sz="5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pt-BR" sz="5400" dirty="0">
                <a:solidFill>
                  <a:schemeClr val="tx1"/>
                </a:solidFill>
                <a:latin typeface="Georgia" panose="02040502050405020303" pitchFamily="18" charset="0"/>
              </a:rPr>
              <a:t>uma ordenança divina.</a:t>
            </a:r>
            <a:endParaRPr lang="pt-BR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7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69FB87-2E65-4AFC-9389-3A326892A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725" y="352424"/>
            <a:ext cx="10191750" cy="61150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“Desde a criação foi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o casamento </a:t>
            </a:r>
            <a:r>
              <a:rPr lang="pt-BR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constituído por Deus como</a:t>
            </a:r>
            <a:r>
              <a:rPr lang="pt-BR" sz="4000" dirty="0">
                <a:latin typeface="Georgia" panose="02040502050405020303" pitchFamily="18" charset="0"/>
              </a:rPr>
              <a:t> </a:t>
            </a:r>
            <a:r>
              <a:rPr lang="pt-BR" sz="4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uma ordenança divina</a:t>
            </a:r>
            <a:r>
              <a:rPr lang="pt-BR" sz="4000" dirty="0">
                <a:latin typeface="Georgia" panose="02040502050405020303" pitchFamily="18" charset="0"/>
              </a:rPr>
              <a:t>.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Foi no Éden</a:t>
            </a:r>
            <a:r>
              <a:rPr lang="pt-BR" sz="40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que isso aconteceu</a:t>
            </a:r>
            <a:r>
              <a:rPr lang="pt-BR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pt-BR" sz="4000" dirty="0">
                <a:latin typeface="Georgia" panose="02040502050405020303" pitchFamily="18" charset="0"/>
              </a:rPr>
              <a:t>...</a:t>
            </a:r>
            <a:r>
              <a:rPr lang="pt-BR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 Portanto, que 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a divina instituição do casamento esteja diante de você em posição tão duradoura quanto o sábado do quarto mandamento.</a:t>
            </a:r>
            <a:r>
              <a:rPr lang="pt-BR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”</a:t>
            </a:r>
            <a:r>
              <a:rPr lang="pt-BR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  </a:t>
            </a:r>
          </a:p>
          <a:p>
            <a:pPr marL="0" indent="0" algn="just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(Testemunhos Sobre Conduta Sexual, pág. 159).</a:t>
            </a:r>
          </a:p>
        </p:txBody>
      </p:sp>
    </p:spTree>
    <p:extLst>
      <p:ext uri="{BB962C8B-B14F-4D97-AF65-F5344CB8AC3E}">
        <p14:creationId xmlns:p14="http://schemas.microsoft.com/office/powerpoint/2010/main" val="104884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0FD553-0CF2-4AB7-9E84-C4A52D89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4" y="352539"/>
            <a:ext cx="10135518" cy="60923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(Os Depositários)</a:t>
            </a:r>
          </a:p>
          <a:p>
            <a:pPr marL="0" indent="0" algn="ctr">
              <a:buNone/>
            </a:pPr>
            <a:endParaRPr lang="pt-BR" sz="40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Capítulo 25 – Amor e Sexualidade na Vida Humana </a:t>
            </a:r>
          </a:p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40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Nota: 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Ellen White viveu e labutou numa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época em que havia grandes restrições 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quanto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falar 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em público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ou escrever 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acerca de sexo e do relacionamento sexual entre marido e mulher.” </a:t>
            </a:r>
          </a:p>
          <a:p>
            <a:pPr marL="0" indent="0" algn="ctr">
              <a:buNone/>
            </a:pPr>
            <a:endParaRPr lang="pt-BR" sz="32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(Mente, Caráter e Personalidade Vol 1, pág. 218).</a:t>
            </a:r>
          </a:p>
        </p:txBody>
      </p:sp>
    </p:spTree>
    <p:extLst>
      <p:ext uri="{BB962C8B-B14F-4D97-AF65-F5344CB8AC3E}">
        <p14:creationId xmlns:p14="http://schemas.microsoft.com/office/powerpoint/2010/main" val="3501384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28B8-F085-4915-B3A5-E3929D5A1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437" y="598856"/>
            <a:ext cx="10015870" cy="56602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     “Os que consideram a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relação matrimonial 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como</a:t>
            </a:r>
            <a:r>
              <a:rPr lang="pt-BR" sz="4400" dirty="0">
                <a:latin typeface="Georgia" panose="02040502050405020303" pitchFamily="18" charset="0"/>
              </a:rPr>
              <a:t> </a:t>
            </a:r>
            <a:r>
              <a:rPr lang="pt-BR" sz="4400" b="1" i="1" dirty="0">
                <a:solidFill>
                  <a:srgbClr val="FF0000"/>
                </a:solidFill>
                <a:latin typeface="Georgia" panose="02040502050405020303" pitchFamily="18" charset="0"/>
              </a:rPr>
              <a:t>uma das sagradas ordenanças de Deus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, guardada pelo Seu santo preceito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, serão controlados pelos ditames da razão.” </a:t>
            </a:r>
          </a:p>
          <a:p>
            <a:pPr marL="0" indent="0" algn="ctr">
              <a:buNone/>
            </a:pPr>
            <a:endParaRPr lang="pt-BR" sz="32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3200" b="1" i="1" dirty="0">
                <a:solidFill>
                  <a:schemeClr val="tx1"/>
                </a:solidFill>
                <a:latin typeface="Georgia" panose="02040502050405020303" pitchFamily="18" charset="0"/>
              </a:rPr>
              <a:t>(O Lar Adventista, cap. 18, pág. 121)</a:t>
            </a:r>
          </a:p>
        </p:txBody>
      </p:sp>
    </p:spTree>
    <p:extLst>
      <p:ext uri="{BB962C8B-B14F-4D97-AF65-F5344CB8AC3E}">
        <p14:creationId xmlns:p14="http://schemas.microsoft.com/office/powerpoint/2010/main" val="2674058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5EB6BA35-4BAF-42E2-B4D8-75734229A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675" y="361950"/>
            <a:ext cx="10306050" cy="56029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“Neste assunto sabemos que temos a aprovação de Deus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na relação matrimonial. Portanto ela é uma </a:t>
            </a:r>
            <a:r>
              <a:rPr lang="pt-BR" sz="4400" b="1" i="1" dirty="0">
                <a:solidFill>
                  <a:srgbClr val="FF0000"/>
                </a:solidFill>
                <a:latin typeface="Georgia" panose="02040502050405020303" pitchFamily="18" charset="0"/>
              </a:rPr>
              <a:t>solene ordenação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.” </a:t>
            </a: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3600" b="1" i="1" dirty="0">
                <a:solidFill>
                  <a:schemeClr val="tx1"/>
                </a:solidFill>
                <a:latin typeface="Georgia" panose="02040502050405020303" pitchFamily="18" charset="0"/>
              </a:rPr>
              <a:t>(O Lar Adventista, pág. 102).</a:t>
            </a:r>
          </a:p>
        </p:txBody>
      </p:sp>
    </p:spTree>
    <p:extLst>
      <p:ext uri="{BB962C8B-B14F-4D97-AF65-F5344CB8AC3E}">
        <p14:creationId xmlns:p14="http://schemas.microsoft.com/office/powerpoint/2010/main" val="3163865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5A0B4D-DB4E-4E8D-8C46-3F9D14B4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0234" y="2714846"/>
            <a:ext cx="5491532" cy="14283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8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Propósito</a:t>
            </a:r>
          </a:p>
        </p:txBody>
      </p:sp>
    </p:spTree>
    <p:extLst>
      <p:ext uri="{BB962C8B-B14F-4D97-AF65-F5344CB8AC3E}">
        <p14:creationId xmlns:p14="http://schemas.microsoft.com/office/powerpoint/2010/main" val="758364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AFCF3C-041A-4428-9CA5-CB5E78D8C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988" y="950205"/>
            <a:ext cx="10466024" cy="49575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   “Portanto deixará o homem o seu pai e a sua mãe, </a:t>
            </a:r>
            <a:r>
              <a:rPr lang="pt-BR" sz="5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 apegar-se-á à sua mulher, </a:t>
            </a:r>
            <a:r>
              <a:rPr lang="pt-BR" sz="5400" b="1" i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 serão ambos uma carne</a:t>
            </a:r>
            <a:r>
              <a:rPr lang="pt-BR" sz="5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</a:t>
            </a:r>
          </a:p>
          <a:p>
            <a:pPr marL="0" indent="0">
              <a:buNone/>
            </a:pPr>
            <a:endParaRPr lang="pt-BR" sz="40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36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(Gênesis 2: 24).</a:t>
            </a:r>
          </a:p>
        </p:txBody>
      </p:sp>
    </p:spTree>
    <p:extLst>
      <p:ext uri="{BB962C8B-B14F-4D97-AF65-F5344CB8AC3E}">
        <p14:creationId xmlns:p14="http://schemas.microsoft.com/office/powerpoint/2010/main" val="2896059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5EB6BA35-4BAF-42E2-B4D8-75734229A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725" y="276224"/>
            <a:ext cx="9563100" cy="53435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“</a:t>
            </a:r>
            <a:r>
              <a:rPr lang="pt-BR" sz="44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 barreira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que é lançada em torno do círculo de toda família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, e a torna sagrada, você a derrubou.”</a:t>
            </a: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(Testemunhos Para a Igreja – Vol 2, pág. 90). </a:t>
            </a:r>
          </a:p>
        </p:txBody>
      </p:sp>
    </p:spTree>
    <p:extLst>
      <p:ext uri="{BB962C8B-B14F-4D97-AF65-F5344CB8AC3E}">
        <p14:creationId xmlns:p14="http://schemas.microsoft.com/office/powerpoint/2010/main" val="3849641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FBB4C7-FC92-4B08-B408-F187BC125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4" y="396607"/>
            <a:ext cx="10157552" cy="60702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5400" b="1" i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Não vos priveis um ao outro</a:t>
            </a:r>
            <a:r>
              <a:rPr lang="pt-BR" sz="5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senão por consentimento mútuo por algum tempo</a:t>
            </a:r>
            <a:r>
              <a:rPr lang="pt-BR" sz="5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para vos aplicardes ao jejum e à oração; e depois ajuntai-vos outra vez, </a:t>
            </a:r>
            <a:r>
              <a:rPr lang="pt-BR" sz="5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para que Satanás não vos tente pela vossa incontinência</a:t>
            </a:r>
            <a:r>
              <a:rPr lang="pt-BR" sz="5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 </a:t>
            </a:r>
          </a:p>
          <a:p>
            <a:pPr marL="0" indent="0">
              <a:buNone/>
            </a:pPr>
            <a:endParaRPr lang="pt-BR" sz="40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32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(I Coríntios 7: 5).</a:t>
            </a:r>
          </a:p>
        </p:txBody>
      </p:sp>
    </p:spTree>
    <p:extLst>
      <p:ext uri="{BB962C8B-B14F-4D97-AF65-F5344CB8AC3E}">
        <p14:creationId xmlns:p14="http://schemas.microsoft.com/office/powerpoint/2010/main" val="1881322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5EB6BA35-4BAF-42E2-B4D8-75734229A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675" y="361950"/>
            <a:ext cx="10306050" cy="6172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48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pt-BR" sz="4800" b="1" dirty="0">
                <a:solidFill>
                  <a:schemeClr val="tx1"/>
                </a:solidFill>
                <a:latin typeface="Georgia" panose="02040502050405020303" pitchFamily="18" charset="0"/>
              </a:rPr>
              <a:t>“Ele veio para </a:t>
            </a:r>
            <a:r>
              <a:rPr lang="pt-BR" sz="4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restaurar a imagem moral de Deus no homem</a:t>
            </a:r>
            <a:r>
              <a:rPr lang="pt-BR" sz="4800" b="1" dirty="0">
                <a:solidFill>
                  <a:schemeClr val="tx1"/>
                </a:solidFill>
                <a:latin typeface="Georgia" panose="02040502050405020303" pitchFamily="18" charset="0"/>
              </a:rPr>
              <a:t>, e iniciou Sua obra sancionando </a:t>
            </a:r>
            <a:r>
              <a:rPr lang="pt-BR" sz="4800" b="1" dirty="0">
                <a:solidFill>
                  <a:srgbClr val="FF0000"/>
                </a:solidFill>
                <a:latin typeface="Georgia" panose="02040502050405020303" pitchFamily="18" charset="0"/>
              </a:rPr>
              <a:t>a relação matrimonial</a:t>
            </a:r>
            <a:r>
              <a:rPr lang="pt-BR" sz="4800" b="1" dirty="0">
                <a:solidFill>
                  <a:schemeClr val="tx1"/>
                </a:solidFill>
                <a:latin typeface="Georgia" panose="02040502050405020303" pitchFamily="18" charset="0"/>
              </a:rPr>
              <a:t>.”</a:t>
            </a:r>
          </a:p>
          <a:p>
            <a:pPr marL="0" indent="0" algn="just">
              <a:buNone/>
            </a:pPr>
            <a:endParaRPr lang="pt-BR" sz="48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3600" b="1" i="1" dirty="0">
                <a:solidFill>
                  <a:schemeClr val="tx1"/>
                </a:solidFill>
                <a:latin typeface="Georgia" panose="02040502050405020303" pitchFamily="18" charset="0"/>
              </a:rPr>
              <a:t>(O Lar Adventista, pág. 99).</a:t>
            </a:r>
          </a:p>
        </p:txBody>
      </p:sp>
    </p:spTree>
    <p:extLst>
      <p:ext uri="{BB962C8B-B14F-4D97-AF65-F5344CB8AC3E}">
        <p14:creationId xmlns:p14="http://schemas.microsoft.com/office/powerpoint/2010/main" val="2951822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5EB6BA35-4BAF-42E2-B4D8-75734229A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675" y="361950"/>
            <a:ext cx="10306050" cy="6172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“Quando a natureza sagrada do casamento e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seus altos propósitos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são compreendidos, será mesmo agora aprovado pelo Céu; e o resultado será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felicidade para ambas as partes, e Deus será glorificado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.” </a:t>
            </a: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3200" b="1" i="1" dirty="0">
                <a:solidFill>
                  <a:schemeClr val="tx1"/>
                </a:solidFill>
                <a:latin typeface="Georgia" panose="02040502050405020303" pitchFamily="18" charset="0"/>
              </a:rPr>
              <a:t>(O Lar Adventista, pág. 121). </a:t>
            </a:r>
          </a:p>
        </p:txBody>
      </p:sp>
    </p:spTree>
    <p:extLst>
      <p:ext uri="{BB962C8B-B14F-4D97-AF65-F5344CB8AC3E}">
        <p14:creationId xmlns:p14="http://schemas.microsoft.com/office/powerpoint/2010/main" val="1238775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5EB6BA35-4BAF-42E2-B4D8-75734229A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675" y="361950"/>
            <a:ext cx="10041344" cy="6172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“Do homem Deus fez a mulher, para ser-lhe companheira e ajudadora,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para ser uma com ele,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 para alegrá-lo, encorajá-lo e abençoá-lo, sendo-lhe ele por sua vez um forte ajudador.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Todos os que se casam com santo propósito 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– marido para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conquistar as puras afeições do coração da esposa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; a esposa para abrandar e aperfeiçoar o caráter do seu esposo e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ser-lhe complemento – preenchem o propósito que Deus tem para eles</a:t>
            </a:r>
            <a:r>
              <a:rPr lang="pt-BR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.” </a:t>
            </a:r>
          </a:p>
          <a:p>
            <a:pPr marL="0" indent="0" algn="just">
              <a:buNone/>
            </a:pPr>
            <a:endParaRPr lang="pt-BR" sz="44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3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(O Lar Adventista, pág. 99).</a:t>
            </a:r>
          </a:p>
        </p:txBody>
      </p:sp>
    </p:spTree>
    <p:extLst>
      <p:ext uri="{BB962C8B-B14F-4D97-AF65-F5344CB8AC3E}">
        <p14:creationId xmlns:p14="http://schemas.microsoft.com/office/powerpoint/2010/main" val="3469498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E883D5-AC3E-4342-9B3F-B1C5748C8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6463" y="304801"/>
            <a:ext cx="5401383" cy="64008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4600" b="1" dirty="0">
                <a:solidFill>
                  <a:schemeClr val="tx1"/>
                </a:solidFill>
                <a:latin typeface="Iskoola Pota" panose="020B0502040204020203" pitchFamily="34" charset="0"/>
                <a:ea typeface="+mj-ea"/>
                <a:cs typeface="Iskoola Pota" panose="020B0502040204020203" pitchFamily="34" charset="0"/>
              </a:rPr>
              <a:t>Sábado</a:t>
            </a:r>
            <a:endParaRPr lang="pt-BR" sz="46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 Ordenança: Objetivo</a:t>
            </a:r>
          </a:p>
          <a:p>
            <a:pPr marL="0" indent="0">
              <a:buNone/>
            </a:pPr>
            <a:endParaRPr lang="pt-BR" sz="32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Adoração;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Pertence Estritamente ao Senhor;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Tempo Exclusivo Para Deus;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Centralizar o Pensamento em Deus;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Pensamentos e Energias a Cultos Religiosos Estritamente Devocionais;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Os Pais Devem Passar com os Filhos;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Seja Jesus Destacado Como Fonte de Todo prazer e Satisfação.</a:t>
            </a: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83782D-08FF-4223-8805-D6A2150003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5262" y="304800"/>
            <a:ext cx="4947138" cy="613116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4600" b="1" dirty="0">
                <a:solidFill>
                  <a:schemeClr val="tx1"/>
                </a:solidFill>
                <a:latin typeface="Iskoola Pota" panose="020B0502040204020203" pitchFamily="34" charset="0"/>
                <a:ea typeface="+mj-ea"/>
                <a:cs typeface="Iskoola Pota" panose="020B0502040204020203" pitchFamily="34" charset="0"/>
              </a:rPr>
              <a:t>Relação Matrimonial</a:t>
            </a:r>
            <a:endParaRPr lang="pt-BR" sz="46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31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Ordenança: Objetivo</a:t>
            </a:r>
          </a:p>
          <a:p>
            <a:pPr marL="0" indent="0" algn="ctr">
              <a:buNone/>
            </a:pPr>
            <a:endParaRPr lang="pt-BR" sz="31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“Serão ambos uma só carne”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Barreira formada em torno do círculo da família;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Não se privar senão por motivo de oração e jejum.</a:t>
            </a:r>
            <a:endParaRPr lang="pt-BR" sz="33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31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Restaurar a Imagem Moral de Deus no homem;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1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Felicidade para ambas as partes e para glória de Deus;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1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Um Será o Complemento do Outro;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500" b="1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0C53F02-0A40-4BE8-8F06-F11967099F60}"/>
              </a:ext>
            </a:extLst>
          </p:cNvPr>
          <p:cNvCxnSpPr>
            <a:cxnSpLocks/>
          </p:cNvCxnSpPr>
          <p:nvPr/>
        </p:nvCxnSpPr>
        <p:spPr>
          <a:xfrm flipV="1">
            <a:off x="6397846" y="597877"/>
            <a:ext cx="0" cy="56622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67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FCE27-89B6-4DE3-99E0-89104373A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30" y="396607"/>
            <a:ext cx="10080434" cy="60152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Foi na década de 1860 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– década de duas visões básicas sobre a reforma de saúde </a:t>
            </a:r>
          </a:p>
          <a:p>
            <a:pPr marL="0" indent="0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(6-6-1863 e 25-12-1865) – que Ellen G. White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começou a considerar assuntos relacionados com sexo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Declarações de anos posteriores foram mais elaboradas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Referindo-se às relações sexuais no matrimônio, ela empregou termos como: “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privilégio da relação matrimonial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”, “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privilégio da relação familiar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”, “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privilégios sexuais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”.”</a:t>
            </a:r>
          </a:p>
          <a:p>
            <a:pPr marL="0" indent="0" algn="ctr">
              <a:buNone/>
            </a:pPr>
            <a:r>
              <a:rPr lang="pt-BR" sz="35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(Mente, Caráter e Personalidade Vol 1, pág. 218).</a:t>
            </a:r>
          </a:p>
        </p:txBody>
      </p:sp>
    </p:spTree>
    <p:extLst>
      <p:ext uri="{BB962C8B-B14F-4D97-AF65-F5344CB8AC3E}">
        <p14:creationId xmlns:p14="http://schemas.microsoft.com/office/powerpoint/2010/main" val="2666218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4806BB-0B07-4281-985E-D7254F7CA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28600"/>
            <a:ext cx="9921240" cy="6477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4300" b="1" dirty="0">
                <a:solidFill>
                  <a:schemeClr val="tx1"/>
                </a:solidFill>
                <a:latin typeface="Georgia" panose="02040502050405020303" pitchFamily="18" charset="0"/>
              </a:rPr>
              <a:t>“Se desviares o teu pé do sábado, de fazeres a </a:t>
            </a:r>
            <a:r>
              <a:rPr lang="pt-BR" sz="4300" b="1" dirty="0">
                <a:solidFill>
                  <a:srgbClr val="FF0000"/>
                </a:solidFill>
                <a:latin typeface="Georgia" panose="02040502050405020303" pitchFamily="18" charset="0"/>
              </a:rPr>
              <a:t>tua vontade </a:t>
            </a:r>
            <a:r>
              <a:rPr lang="pt-BR" sz="4300" b="1" dirty="0">
                <a:solidFill>
                  <a:schemeClr val="tx1"/>
                </a:solidFill>
                <a:latin typeface="Georgia" panose="02040502050405020303" pitchFamily="18" charset="0"/>
              </a:rPr>
              <a:t>no </a:t>
            </a:r>
            <a:r>
              <a:rPr lang="pt-BR" sz="4300" b="1" dirty="0">
                <a:solidFill>
                  <a:srgbClr val="FF0000"/>
                </a:solidFill>
                <a:latin typeface="Georgia" panose="02040502050405020303" pitchFamily="18" charset="0"/>
              </a:rPr>
              <a:t>Meu santo dia</a:t>
            </a:r>
            <a:r>
              <a:rPr lang="pt-BR" sz="4300" b="1" dirty="0">
                <a:solidFill>
                  <a:schemeClr val="tx1"/>
                </a:solidFill>
                <a:latin typeface="Georgia" panose="02040502050405020303" pitchFamily="18" charset="0"/>
              </a:rPr>
              <a:t>, e chamares ao sábado deleitoso, e o santo dia </a:t>
            </a:r>
            <a:r>
              <a:rPr lang="pt-BR" sz="4300" b="1" dirty="0">
                <a:solidFill>
                  <a:srgbClr val="FF0000"/>
                </a:solidFill>
                <a:latin typeface="Georgia" panose="02040502050405020303" pitchFamily="18" charset="0"/>
              </a:rPr>
              <a:t>do Senhor</a:t>
            </a:r>
            <a:r>
              <a:rPr lang="pt-BR" sz="4300" b="1" dirty="0">
                <a:solidFill>
                  <a:schemeClr val="tx1"/>
                </a:solidFill>
                <a:latin typeface="Georgia" panose="02040502050405020303" pitchFamily="18" charset="0"/>
              </a:rPr>
              <a:t>, digno de honra, e o honrares </a:t>
            </a:r>
            <a:r>
              <a:rPr lang="pt-BR" sz="4300" b="1" dirty="0">
                <a:solidFill>
                  <a:srgbClr val="FF0000"/>
                </a:solidFill>
                <a:latin typeface="Georgia" panose="02040502050405020303" pitchFamily="18" charset="0"/>
              </a:rPr>
              <a:t>não seguindo os teus caminhos, nem pretendendo fazer a tua própria vontade,</a:t>
            </a:r>
            <a:r>
              <a:rPr lang="pt-BR" sz="4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4300" b="1" dirty="0">
                <a:solidFill>
                  <a:srgbClr val="FF0000"/>
                </a:solidFill>
                <a:latin typeface="Georgia" panose="02040502050405020303" pitchFamily="18" charset="0"/>
              </a:rPr>
              <a:t>nem falares as tuas próprias palavras</a:t>
            </a:r>
            <a:r>
              <a:rPr lang="pt-BR" sz="4300" b="1" dirty="0">
                <a:solidFill>
                  <a:schemeClr val="tx1"/>
                </a:solidFill>
                <a:latin typeface="Georgia" panose="02040502050405020303" pitchFamily="18" charset="0"/>
              </a:rPr>
              <a:t>, então te deleitarás no Senhor, e te farei cavalgar sobre as alturas da terra, e te sustentarei com a herança de teu pai Jacó; porque a boca do Senhor disse.”</a:t>
            </a:r>
          </a:p>
          <a:p>
            <a:pPr marL="0" indent="0" algn="ctr">
              <a:buNone/>
            </a:pPr>
            <a:endParaRPr lang="pt-BR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3000" b="1" i="1" dirty="0">
                <a:solidFill>
                  <a:schemeClr val="tx1"/>
                </a:solidFill>
                <a:latin typeface="Georgia" panose="02040502050405020303" pitchFamily="18" charset="0"/>
              </a:rPr>
              <a:t>(Isaías 58: 13).</a:t>
            </a:r>
          </a:p>
          <a:p>
            <a:pPr marL="0" indent="0" algn="ctr">
              <a:buNone/>
            </a:pPr>
            <a:endParaRPr lang="pt-BR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8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60EE58-4F44-44E9-B0A2-9C052FC3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892" y="1952740"/>
            <a:ext cx="7326216" cy="1476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Sexualidade</a:t>
            </a:r>
          </a:p>
        </p:txBody>
      </p:sp>
    </p:spTree>
    <p:extLst>
      <p:ext uri="{BB962C8B-B14F-4D97-AF65-F5344CB8AC3E}">
        <p14:creationId xmlns:p14="http://schemas.microsoft.com/office/powerpoint/2010/main" val="2211020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D02908-B0C6-4166-9E74-E9F3650B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755" y="176270"/>
            <a:ext cx="10807546" cy="65550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“A caminho que ao homem parece direito, mas afinal são caminhos de morte.”</a:t>
            </a:r>
          </a:p>
          <a:p>
            <a:pPr marL="0" indent="0" algn="ctr">
              <a:buNone/>
            </a:pPr>
            <a:r>
              <a:rPr lang="pt-BR" sz="2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(Provérbios 16: 25).</a:t>
            </a:r>
          </a:p>
          <a:p>
            <a:pPr marL="0" lvl="0" indent="0" algn="ctr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“Digno de honra entre todos seja o matrimônio, </a:t>
            </a:r>
            <a:r>
              <a:rPr lang="pt-BR" sz="32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bem como o leito sem mácula</a:t>
            </a: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; porque Deus julgará os impuros e adúlteros.”</a:t>
            </a:r>
          </a:p>
          <a:p>
            <a:pPr marL="0" lvl="0" indent="0" algn="ctr">
              <a:buNone/>
            </a:pPr>
            <a:r>
              <a:rPr lang="pt-BR" sz="2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(Hebreus 13: 4).</a:t>
            </a:r>
          </a:p>
          <a:p>
            <a:pPr marL="0" lvl="0" indent="0" algn="ctr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“... A fim de que o preceito da lei se cumprisse em nós, </a:t>
            </a:r>
            <a:r>
              <a:rPr lang="pt-BR" sz="32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que não andamos segundo a carne</a:t>
            </a: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mas segundo o Espírito.”</a:t>
            </a:r>
          </a:p>
          <a:p>
            <a:pPr marL="0" lvl="0" indent="0" algn="ctr">
              <a:buNone/>
            </a:pPr>
            <a:r>
              <a:rPr lang="pt-BR" sz="2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(Romanos 8: 4). </a:t>
            </a:r>
          </a:p>
          <a:p>
            <a:pPr marL="0" lvl="0" indent="0" algn="ctr">
              <a:buNone/>
            </a:pPr>
            <a:endParaRPr lang="pt-BR" sz="32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80204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0728A3-0F6A-4C93-8323-E0D98E9FD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30" y="484741"/>
            <a:ext cx="10047384" cy="618046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“Vêem-se por toda parte naufrágios humanos,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altares de família derribados, lares arruinados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Há estranho abandono dos princípios, a norma da moral se encontra rebaixada, e a Terra está-se tornando rapidamente uma Sodoma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36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Crescem velozmente as práticas que trouxeram o juízo de Deus sobre o mundo antediluviano e que fez com que Sodoma fosse destruída pelo fogo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Estamo-nos aproximando do fim, quando a Terra será purificada pelo fogo.” </a:t>
            </a:r>
          </a:p>
          <a:p>
            <a:pPr marL="0" lvl="0" indent="0">
              <a:buNone/>
            </a:pPr>
            <a:endParaRPr lang="pt-BR" b="1" dirty="0"/>
          </a:p>
          <a:p>
            <a:pPr marL="0" lvl="0" indent="0" algn="ctr">
              <a:buNone/>
            </a:pPr>
            <a:r>
              <a:rPr lang="pt-BR" sz="26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(Obreiros Evangélicos, págs. 125 e 126). </a:t>
            </a:r>
          </a:p>
          <a:p>
            <a:pPr marL="0" indent="0">
              <a:buNone/>
            </a:pPr>
            <a:r>
              <a:rPr lang="pt-BR" b="1" dirty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3785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3CF887-75E5-4097-8AF7-613CBB597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581" y="374573"/>
            <a:ext cx="9882130" cy="62024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"Era o esforço calculado de Satanás [na era antediluviana]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perverter a instituição do casamento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a fim de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enfraquecer as obrigações próprias à mesma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e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diminuir a sua santidade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; pois de nenhuma outra maneira poderia ele com maior certeza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desfigurar a imagem de Deus no homem, e abrir as portas à miséria e ao vício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." </a:t>
            </a: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Patriarcas e Profetas, pág. 338.</a:t>
            </a: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(O Lar Adventista, pág. 326).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1723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Significado de luxúria:  </a:t>
            </a:r>
          </a:p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“É um substantivo feminino com origem no latim </a:t>
            </a:r>
            <a:r>
              <a:rPr lang="pt-BR" sz="40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luxuriae 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 significa lascívia, libertinagem, concupiscência, sensualidade.</a:t>
            </a:r>
          </a:p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luxúria vista como um vício é o oposto da castidade, e é vista como uma satisfação desregrada dos desejos sexuais. Para muitas pessoas, a luxúria tem uma conotação negativa,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porque indicam que usar a capacidade sexual sem a razão causa o desprestígio das características únicas da sexualidade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Vários autores também afirmam que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luxúria prejudica o desenvolvimento harmonioso da personalidade, porque atua como uma força contrária em relação à dignidade do ser humano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pt-BR" sz="40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Fonte: </a:t>
            </a:r>
            <a:r>
              <a:rPr lang="pt-BR" sz="4000" b="1" i="1" dirty="0">
                <a:solidFill>
                  <a:srgbClr val="0070C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significado.com.br </a:t>
            </a:r>
          </a:p>
        </p:txBody>
      </p:sp>
    </p:spTree>
    <p:extLst>
      <p:ext uri="{BB962C8B-B14F-4D97-AF65-F5344CB8AC3E}">
        <p14:creationId xmlns:p14="http://schemas.microsoft.com/office/powerpoint/2010/main" val="33451257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Significado licenciosidade: </a:t>
            </a:r>
          </a:p>
          <a:p>
            <a:pPr marL="0" indent="0" algn="ctr">
              <a:buNone/>
            </a:pPr>
            <a:endParaRPr lang="pt-BR" sz="40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“É sinônimo de lubricidade, lascívia, volúpia,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luxúria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libertinagem. A Bíblia desmistifica a sexualidade mas condena a licenciosidade.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licenciosidade é a sexualidade distorcida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</a:t>
            </a:r>
          </a:p>
          <a:p>
            <a:pPr marL="0" indent="0" algn="ctr">
              <a:buNone/>
            </a:pPr>
            <a:endParaRPr lang="pt-BR" sz="40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40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Fonte: </a:t>
            </a:r>
            <a:r>
              <a:rPr lang="pt-BR" sz="4000" b="1" i="1" dirty="0">
                <a:solidFill>
                  <a:srgbClr val="0070C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dicionarioinformal.com.br</a:t>
            </a:r>
          </a:p>
        </p:txBody>
      </p:sp>
    </p:spTree>
    <p:extLst>
      <p:ext uri="{BB962C8B-B14F-4D97-AF65-F5344CB8AC3E}">
        <p14:creationId xmlns:p14="http://schemas.microsoft.com/office/powerpoint/2010/main" val="17697152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65FAE8-5F29-41BB-8257-10F21D01D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982" y="332509"/>
            <a:ext cx="9883630" cy="6525491"/>
          </a:xfrm>
        </p:spPr>
        <p:txBody>
          <a:bodyPr/>
          <a:lstStyle/>
          <a:p>
            <a:pPr marL="0" lvl="0" indent="0" algn="just">
              <a:buNone/>
            </a:pP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"Neste degenerado século muitos se encontrarão 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tão cegados para a malignidade do pecado </a:t>
            </a: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que escolherão uma 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vida licenciosa</a:t>
            </a: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visto que ela 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satisfaz à natural e perversa inclinação do coração</a:t>
            </a: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Em vez de olhar ao espelho da lei de Deus e pôr o coração e o caráter à altura da norma divina, 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eles permitem que instrumentos de Satanás ponham a sua norma em seu coração</a:t>
            </a: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Homens corruptos consideram mais fácil interpretar mal as Escrituras para sustentá-los em sua iniqüidade do que abandonar sua corrupção e pecado e tornarem-se puros de coração e vida</a:t>
            </a: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28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Há mais homens desta espécie do que muitos imaginam, e mais se multiplicarão com a aproximação do fim do tempo</a:t>
            </a: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." </a:t>
            </a:r>
          </a:p>
          <a:p>
            <a:pPr marL="0" lvl="0" indent="0" algn="ctr">
              <a:buNone/>
            </a:pPr>
            <a:r>
              <a:rPr lang="pt-BR" sz="2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Testimonies for the Church 5:141. </a:t>
            </a:r>
          </a:p>
          <a:p>
            <a:pPr marL="0" lvl="0" indent="0" algn="ctr">
              <a:buNone/>
            </a:pPr>
            <a:r>
              <a:rPr lang="pt-BR" sz="2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(O Lar Adventista, pág. 329).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2017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BC5C4-E9DE-444A-9F59-00D5BEE18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480" y="352540"/>
            <a:ext cx="10047383" cy="63126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“Há sempre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um enfeitiçante poder 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nas heresias e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na licenciosidade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A mente é tão iludida que não pode arrazoar inteligentemente, e uma ilusão a está continuamente desviando da pureza.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visão espiritual torna-se manchada; e pessoas de moral até aí impoluta, tornam-se confusas debaixo dos enganadores sofismas daqueles agentes de Satanás, que professam ser mensageiros da luz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36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É esse engano que dá poder a tais agentes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 </a:t>
            </a:r>
          </a:p>
          <a:p>
            <a:pPr marL="0" indent="0" algn="ctr">
              <a:buNone/>
            </a:pPr>
            <a:endParaRPr lang="pt-BR" sz="2400" b="1" i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2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(Testemunhos Seletos Vol 2, pág. 34).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97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3E83E3-AF17-446C-BEBA-659B69B21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416" y="701449"/>
            <a:ext cx="10245437" cy="54551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"Próximo ao fim da história da Terra, Satanás atuará com todo o seu poder da mesma maneira e com as mesmas tentações com que tentou o antigo Israel justo antes de entrarem na Terra Prometida. Ele armará laços para os que declaram guardar os mandamentos de Deus,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 que estão quase nos limites da Canaã celestial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</a:t>
            </a:r>
          </a:p>
          <a:p>
            <a:pPr marL="0" indent="0" algn="just">
              <a:buNone/>
            </a:pPr>
            <a:endParaRPr lang="pt-BR" sz="36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r">
              <a:buNone/>
            </a:pPr>
            <a:r>
              <a:rPr lang="pt-BR" sz="3600" b="1" i="1" dirty="0">
                <a:solidFill>
                  <a:srgbClr val="C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Continua </a:t>
            </a:r>
          </a:p>
        </p:txBody>
      </p:sp>
    </p:spTree>
    <p:extLst>
      <p:ext uri="{BB962C8B-B14F-4D97-AF65-F5344CB8AC3E}">
        <p14:creationId xmlns:p14="http://schemas.microsoft.com/office/powerpoint/2010/main" val="73148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69FB87-2E65-4AFC-9389-3A326892A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725" y="352424"/>
            <a:ext cx="10191750" cy="61150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“Desde a criação foi </a:t>
            </a:r>
            <a:r>
              <a:rPr lang="pt-BR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o casamento </a:t>
            </a:r>
            <a:r>
              <a:rPr lang="pt-BR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constituído por Deus como</a:t>
            </a:r>
            <a:r>
              <a:rPr lang="pt-BR" sz="3200" dirty="0">
                <a:latin typeface="Georgia" panose="02040502050405020303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uma ordenança divina</a:t>
            </a:r>
            <a:r>
              <a:rPr lang="pt-BR" sz="3200" dirty="0">
                <a:latin typeface="Georgia" panose="02040502050405020303" pitchFamily="18" charset="0"/>
              </a:rPr>
              <a:t>. </a:t>
            </a:r>
            <a:r>
              <a:rPr lang="pt-BR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Foi no Éden</a:t>
            </a:r>
            <a:r>
              <a:rPr lang="pt-BR" sz="32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pt-BR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que isso aconteceu.</a:t>
            </a:r>
            <a:r>
              <a:rPr lang="pt-BR" sz="3200" dirty="0">
                <a:latin typeface="Georgia" panose="02040502050405020303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O sábado do quarto mandamento também foi instituído no Éden</a:t>
            </a:r>
            <a:r>
              <a:rPr lang="pt-BR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, ao serem lançados “os fundamentos da Terra”, quando as estrelas da alva, juntas”, cantavam e os filhos de Deus “rejubilavam”. Jó 38:4, 7. Portanto, que </a:t>
            </a:r>
            <a:r>
              <a:rPr lang="pt-BR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a divina instituição do casamento esteja diante de você em posição tão duradoura quanto o sábado do quarto mandamento.</a:t>
            </a:r>
            <a:r>
              <a:rPr lang="pt-BR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”</a:t>
            </a:r>
            <a:r>
              <a:rPr lang="pt-BR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  </a:t>
            </a:r>
          </a:p>
          <a:p>
            <a:pPr marL="0" indent="0" algn="just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(Testemunhos Sobre Conduta Sexual, pág. 159).</a:t>
            </a:r>
          </a:p>
        </p:txBody>
      </p:sp>
    </p:spTree>
    <p:extLst>
      <p:ext uri="{BB962C8B-B14F-4D97-AF65-F5344CB8AC3E}">
        <p14:creationId xmlns:p14="http://schemas.microsoft.com/office/powerpoint/2010/main" val="1388985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0DDE16-7863-45CB-9BCB-C345BB564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481" y="363557"/>
            <a:ext cx="10069415" cy="60923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Ele utilizará ao máximo as suas faculdades a fim de enredar as almas e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apanhar o povo de Deus em seus pontos mais fracos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Os que não têm colocado as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paixões subalternas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em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sujeição às faculdades mais altas do ser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que têm permitido seja sua mente um canal de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condescendências carnais das paixões mais baixas, a estes Satanás está determinado a destruir com suas tentações, a poluir-lhes a alma </a:t>
            </a:r>
            <a:r>
              <a:rPr lang="pt-BR" sz="3600" b="1" i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com licenciosidade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...</a:t>
            </a:r>
          </a:p>
          <a:p>
            <a:pPr marL="0" indent="0" algn="r">
              <a:buNone/>
            </a:pPr>
            <a:r>
              <a:rPr lang="pt-BR" sz="3600" b="1" i="1" dirty="0">
                <a:solidFill>
                  <a:srgbClr val="C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Continua</a:t>
            </a:r>
          </a:p>
          <a:p>
            <a:pPr marL="0" indent="0" algn="r">
              <a:buNone/>
            </a:pPr>
            <a:endParaRPr lang="pt-BR" sz="36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66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FBDBD2-FC42-4309-B0E0-B518AD35F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275" y="1225626"/>
            <a:ext cx="10190603" cy="440674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Clr>
                <a:srgbClr val="A53010"/>
              </a:buClr>
              <a:buNone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Ele não visa especialmente alvos mais baixos e menos importantes, mas faz uso de seus enganos por meio daqueles a quem pode contar como seus instrumentos para seduzir ou atrair os homens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para que se entreguem a liberdades que são condenadas na lei de Deus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</a:t>
            </a:r>
            <a:r>
              <a:rPr lang="pt-BR" sz="36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”</a:t>
            </a:r>
          </a:p>
          <a:p>
            <a:pPr marL="0" lvl="0" indent="0" algn="ctr">
              <a:buClr>
                <a:srgbClr val="A53010"/>
              </a:buClr>
              <a:buNone/>
            </a:pPr>
            <a:endParaRPr lang="pt-BR" sz="2800" b="1" i="1" dirty="0">
              <a:solidFill>
                <a:prstClr val="black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lvl="0" indent="0" algn="ctr">
              <a:buClr>
                <a:srgbClr val="A53010"/>
              </a:buClr>
              <a:buNone/>
            </a:pPr>
            <a:r>
              <a:rPr lang="pt-BR" sz="2800" b="1" i="1" dirty="0">
                <a:solidFill>
                  <a:prstClr val="black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The Review and Herald, 17 de Maio de 1887. 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pt-BR" sz="2800" b="1" i="1" dirty="0">
                <a:solidFill>
                  <a:prstClr val="black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(O Lar Adventista, pág. 327).</a:t>
            </a:r>
          </a:p>
          <a:p>
            <a:pPr marL="0" indent="0" algn="just">
              <a:buNone/>
            </a:pPr>
            <a:endParaRPr lang="pt-BR" sz="3600" b="1" i="1" dirty="0">
              <a:solidFill>
                <a:srgbClr val="C00000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r">
              <a:buNone/>
            </a:pPr>
            <a:endParaRPr lang="pt-BR" sz="3600" b="1" i="1" dirty="0">
              <a:solidFill>
                <a:srgbClr val="C00000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just">
              <a:buNone/>
            </a:pPr>
            <a:endParaRPr lang="pt-BR" sz="36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just">
              <a:buNone/>
            </a:pPr>
            <a:endParaRPr lang="pt-BR" sz="3600" b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23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113485" cy="6202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"Foi-me apresentado terrível quadro da condição do mundo. A iniqüidade alastra-se por toda parte. 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licenciosidade</a:t>
            </a:r>
            <a:r>
              <a:rPr lang="pt-BR" sz="4400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é o pecado especial desta época. Jamais ergueu o vício a cabeça disforme com tal ousadia como o faz agora</a:t>
            </a:r>
            <a:r>
              <a:rPr lang="pt-BR" sz="4400" dirty="0"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</a:p>
          <a:p>
            <a:pPr marL="0" indent="0">
              <a:buNone/>
            </a:pPr>
            <a:endParaRPr lang="pt-BR" sz="44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r">
              <a:buNone/>
            </a:pPr>
            <a:r>
              <a:rPr lang="pt-BR" sz="3600" b="1" i="1" dirty="0">
                <a:solidFill>
                  <a:srgbClr val="C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Continua</a:t>
            </a:r>
          </a:p>
        </p:txBody>
      </p:sp>
    </p:spTree>
    <p:extLst>
      <p:ext uri="{BB962C8B-B14F-4D97-AF65-F5344CB8AC3E}">
        <p14:creationId xmlns:p14="http://schemas.microsoft.com/office/powerpoint/2010/main" val="23661589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DD28A3-4392-40E7-A9BF-9E51B39E1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555" y="193637"/>
            <a:ext cx="10402645" cy="62501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povo parece estar entorpecido, e os amantes da virtude e da verdadeira piedade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acham-se quase desanimados por sua ousadia</a:t>
            </a: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força e predominância.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abundante iniqüidade não se limita apenas aos incrédulos e zombadores. Quem dera que assim fosse, mas não é! Muitos homens e mulheres que professam a religião de Cristo, são culpados</a:t>
            </a:r>
            <a:r>
              <a:rPr lang="pt-BR" sz="4000" dirty="0">
                <a:latin typeface="Iskoola Pota" panose="020B0502040204020203" pitchFamily="34" charset="0"/>
                <a:cs typeface="Iskoola Pota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pt-BR" sz="40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r">
              <a:buNone/>
            </a:pPr>
            <a:r>
              <a:rPr lang="pt-BR" sz="3600" b="1" i="1" dirty="0">
                <a:solidFill>
                  <a:srgbClr val="C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continua</a:t>
            </a:r>
          </a:p>
        </p:txBody>
      </p:sp>
    </p:spTree>
    <p:extLst>
      <p:ext uri="{BB962C8B-B14F-4D97-AF65-F5344CB8AC3E}">
        <p14:creationId xmlns:p14="http://schemas.microsoft.com/office/powerpoint/2010/main" val="21313740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5F51DC-23FE-4516-BDE5-FF798D319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7" y="107576"/>
            <a:ext cx="10219765" cy="6239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Mesmo alguns que professam estar esperando Seu aparecimento não estão mais preparados para esse acontecimento do que o próprio Satanás. Não se estão purificando de toda poluição. </a:t>
            </a:r>
            <a:r>
              <a:rPr lang="pt-BR" sz="36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Têm por tanto tempo servido a sua concupiscência, que lhes é natural pensar impuramente e ter corruptas imaginações</a:t>
            </a:r>
            <a:r>
              <a:rPr lang="pt-BR" sz="36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É tão impossível fazer com que sua mente demore nas coisas puras e santas, como seria desviar o curso do Niágara, e fazer com que suas águas jorrassem para cima. ...</a:t>
            </a:r>
          </a:p>
          <a:p>
            <a:pPr marL="0" indent="0" algn="r">
              <a:buNone/>
            </a:pPr>
            <a:r>
              <a:rPr lang="pt-BR" sz="3600" b="1" i="1" dirty="0">
                <a:solidFill>
                  <a:srgbClr val="C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Continua</a:t>
            </a:r>
          </a:p>
        </p:txBody>
      </p:sp>
    </p:spTree>
    <p:extLst>
      <p:ext uri="{BB962C8B-B14F-4D97-AF65-F5344CB8AC3E}">
        <p14:creationId xmlns:p14="http://schemas.microsoft.com/office/powerpoint/2010/main" val="13848308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A96FC9-97ED-4B1D-BD69-8FD5CDC9C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62" y="193637"/>
            <a:ext cx="10370372" cy="6303981"/>
          </a:xfrm>
        </p:spPr>
        <p:txBody>
          <a:bodyPr/>
          <a:lstStyle/>
          <a:p>
            <a:pPr marL="0" indent="0">
              <a:buNone/>
            </a:pPr>
            <a:r>
              <a:rPr lang="pt-BR" sz="4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Todo cristão devia aprender a conter suas paixões e a deixar-se controlar pelo princípio</a:t>
            </a:r>
            <a:r>
              <a:rPr lang="pt-BR" sz="48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A menos que faça isto, é indigno do nome de cristão." </a:t>
            </a:r>
          </a:p>
          <a:p>
            <a:pPr marL="0" indent="0" algn="ctr">
              <a:buNone/>
            </a:pPr>
            <a:r>
              <a:rPr lang="pt-BR" sz="48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BR" sz="36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Testimonies for the Church 2:346, 349. </a:t>
            </a:r>
          </a:p>
          <a:p>
            <a:pPr marL="0" indent="0" algn="ctr">
              <a:buNone/>
            </a:pPr>
            <a:r>
              <a:rPr lang="pt-BR" sz="36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(O Lar Adventista, pág. 328).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3697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“Deus nunca pretendia que o casamento acobertasse a multidão de pecados que se praticam.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sensualidade e </a:t>
            </a:r>
            <a:r>
              <a:rPr lang="pt-BR" sz="4000" b="1" u="sng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práticas vis,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na relação matrimonial, estão iniciando a mente e o gosto moral, em </a:t>
            </a:r>
            <a:r>
              <a:rPr lang="pt-BR" sz="4000" b="1" u="sng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práticas desmoralizadoras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fora da relação matrimonial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(Mente Caráter e Personalidade, vol. 1,pág. 223) 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Review and Herald, 24 de maio de 1887.</a:t>
            </a:r>
            <a:endParaRPr lang="pt-BR" sz="3200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9374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/>
          <a:lstStyle/>
          <a:p>
            <a:pPr marL="0" indent="0">
              <a:buNone/>
            </a:pPr>
            <a:r>
              <a:rPr lang="pt-BR" sz="4400" dirty="0">
                <a:latin typeface="Iskoola Pota" panose="020B0502040204020203" pitchFamily="34" charset="0"/>
                <a:cs typeface="Iskoola Pota" panose="020B0502040204020203" pitchFamily="34" charset="0"/>
              </a:rPr>
              <a:t> “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Bem poucos, porém, sentem ser um dever religioso reger as próprias paixões</a:t>
            </a:r>
            <a:r>
              <a:rPr lang="pt-BR" sz="44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Uniram-se em matrimônio ao objeto de sua escolha, e 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daí raciocinam que o casamento santifica a condescendência com as paixões inferiores</a:t>
            </a:r>
            <a:r>
              <a:rPr lang="pt-BR" sz="44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 </a:t>
            </a:r>
          </a:p>
          <a:p>
            <a:pPr marL="0" indent="0" algn="ctr">
              <a:buNone/>
            </a:pPr>
            <a:r>
              <a:rPr lang="pt-BR" sz="36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(Testemunhos Seletos vol.1, pág. 267).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3449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1633" y="327751"/>
            <a:ext cx="10278737" cy="62024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Qual o resultado de dar livre curso às paixões inferiores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? ...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leito conjugal, onde anjos de Deus devem estar presentes, é profanado por práticas perversas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E porque domina deprimente animalismo, os corpos são corrompidos; práticas abomináveis levam a enfermidades abomináveis.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que Deus deu como uma bênção tem-se feito uma maldição</a:t>
            </a:r>
            <a:r>
              <a:rPr lang="pt-BR" sz="40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 </a:t>
            </a:r>
          </a:p>
          <a:p>
            <a:pPr marL="0" indent="0" algn="ctr">
              <a:buNone/>
            </a:pPr>
            <a:r>
              <a:rPr lang="pt-BR" sz="36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(Manuscrito 1, 1888).</a:t>
            </a:r>
            <a:endParaRPr lang="pt-BR" sz="3600" i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0882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D6DE14-149E-4905-A0B4-0A734725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675" y="304800"/>
            <a:ext cx="10382250" cy="62865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69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“Tal é, </a:t>
            </a:r>
            <a:r>
              <a:rPr lang="pt-BR" sz="69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nas relações conjugais</a:t>
            </a:r>
            <a:r>
              <a:rPr lang="pt-BR" sz="69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o amor que Deus reconhece como santo. O amor é um</a:t>
            </a:r>
            <a:r>
              <a:rPr lang="pt-BR" sz="6900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pt-BR" sz="69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princípio puro e santo</a:t>
            </a:r>
            <a:r>
              <a:rPr lang="pt-BR" sz="69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; a paixão sensual, porém, não admitirá restrição, e não será ditada pela </a:t>
            </a:r>
            <a:r>
              <a:rPr lang="pt-BR" sz="69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razão</a:t>
            </a:r>
            <a:r>
              <a:rPr lang="pt-BR" sz="6900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pt-BR" sz="69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ou por ela controlada. É cega às consequências; </a:t>
            </a:r>
            <a:r>
              <a:rPr lang="pt-BR" sz="69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não raciocina</a:t>
            </a:r>
            <a:r>
              <a:rPr lang="pt-BR" sz="6900" b="1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pt-BR" sz="69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 causa para efeito.”</a:t>
            </a:r>
          </a:p>
          <a:p>
            <a:pPr marL="0" indent="0" algn="ctr">
              <a:buNone/>
            </a:pPr>
            <a:endParaRPr lang="pt-BR" sz="4000" b="1" i="1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51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(Conselhos Para Igreja, pág. 137).</a:t>
            </a:r>
          </a:p>
          <a:p>
            <a:pPr marL="0" indent="0" algn="ctr">
              <a:buNone/>
            </a:pPr>
            <a:endParaRPr lang="pt-BR" sz="4000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83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3A413-0383-44FA-846A-3E454CF3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253" y="2148110"/>
            <a:ext cx="5783493" cy="1280890"/>
          </a:xfrm>
        </p:spPr>
        <p:txBody>
          <a:bodyPr>
            <a:noAutofit/>
          </a:bodyPr>
          <a:lstStyle/>
          <a:p>
            <a:pPr algn="ctr"/>
            <a:r>
              <a:rPr lang="pt-BR" sz="8000" dirty="0">
                <a:latin typeface="Georgia" panose="02040502050405020303" pitchFamily="18" charset="0"/>
              </a:rPr>
              <a:t> </a:t>
            </a:r>
            <a:r>
              <a:rPr lang="pt-BR" sz="8000" b="1" dirty="0">
                <a:solidFill>
                  <a:schemeClr val="tx1"/>
                </a:solidFill>
                <a:latin typeface="Georgia" panose="02040502050405020303" pitchFamily="18" charset="0"/>
              </a:rPr>
              <a:t>O Sábado.</a:t>
            </a:r>
          </a:p>
        </p:txBody>
      </p:sp>
    </p:spTree>
    <p:extLst>
      <p:ext uri="{BB962C8B-B14F-4D97-AF65-F5344CB8AC3E}">
        <p14:creationId xmlns:p14="http://schemas.microsoft.com/office/powerpoint/2010/main" val="3015450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i="1" dirty="0">
                <a:solidFill>
                  <a:schemeClr val="tx1"/>
                </a:solidFill>
                <a:latin typeface="Iskoola Pot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Conselhos às esposas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8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Grande pode ser o poder da influência </a:t>
            </a:r>
            <a:r>
              <a:rPr lang="pt-BR" sz="28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no conduzir a mente a assuntos elevados e nobres, 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acima das baixas condescendências sensuais naturalmente buscadas pelo coração </a:t>
            </a:r>
            <a:r>
              <a:rPr lang="pt-BR" sz="28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não renovado pela graça. Caso a esposa ache que, </a:t>
            </a:r>
            <a:r>
              <a:rPr lang="pt-BR" sz="28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fim de agradar ao marido, deve descer à norma por ele mantida, quando a paixão sensual é a principal base de seu amor e lhe rege as ações, ela desagrada a Deus; pois deixa de exercer uma santificadora influência sobre o marido. Se ela acha dever submeter-se a suas paixões sensuais sem uma palavra de admoestação</a:t>
            </a:r>
            <a:r>
              <a:rPr lang="pt-BR" sz="28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</a:t>
            </a:r>
            <a:r>
              <a:rPr lang="pt-BR" sz="2800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não compreende seu dever para com ele e para com o seu Deus</a:t>
            </a:r>
            <a:r>
              <a:rPr lang="pt-BR" sz="28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." 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(Testemunhos Seletos vol 1, Págs. 270 e 271</a:t>
            </a:r>
            <a:r>
              <a:rPr lang="pt-BR" sz="28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9525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Conselhos aos Maridos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“Deve ser um homem de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mente pura, </a:t>
            </a: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decididamente de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princípios firmes</a:t>
            </a: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e</a:t>
            </a:r>
            <a:r>
              <a:rPr lang="pt-BR" sz="4000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Deus lhe dará sabedoria quanto ao caminho que deve seguir</a:t>
            </a: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impulso não lhe controlará a razão, mas a razão manterá as rédeas do controle em sua mão firme, para que a </a:t>
            </a:r>
            <a:r>
              <a:rPr lang="pt-BR" sz="4000" b="1" i="1" u="sng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luxúria</a:t>
            </a:r>
            <a:r>
              <a:rPr lang="pt-BR" sz="4000" b="1" i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pt-BR" sz="40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seja contida nos freios</a:t>
            </a: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pt-BR" sz="4000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(</a:t>
            </a:r>
            <a:r>
              <a:rPr lang="pt-BR" sz="32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Lar Adventista, pág. 344 e 345).</a:t>
            </a:r>
            <a:endParaRPr lang="pt-BR" sz="3200" i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42626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5C89A3-1351-4C3D-A768-2D84256A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794" y="461553"/>
            <a:ext cx="9884818" cy="594795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43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43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Quão poucos os homens que manifestam seu amor na maneira indicada </a:t>
            </a:r>
            <a:r>
              <a:rPr lang="pt-BR" sz="43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pelo apóstolo: “Como também Cristo amou a igreja e a Si mesmo Se entregou por ela, para [</a:t>
            </a:r>
            <a:r>
              <a:rPr lang="pt-BR" sz="43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não poluí-la, mas</a:t>
            </a:r>
            <a:r>
              <a:rPr lang="pt-BR" sz="43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]</a:t>
            </a:r>
            <a:r>
              <a:rPr lang="pt-BR" sz="43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a santificar, purificando-a</a:t>
            </a:r>
            <a:r>
              <a:rPr lang="pt-BR" sz="43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” [...] para a apresentar [...] santa e irrepreensível”. Efésios 5:25-27.”</a:t>
            </a:r>
          </a:p>
          <a:p>
            <a:pPr marL="0" indent="0" algn="ctr">
              <a:buNone/>
            </a:pPr>
            <a:endParaRPr lang="pt-BR" sz="3500" b="1" i="1" dirty="0">
              <a:solidFill>
                <a:schemeClr val="tx1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 algn="ctr">
              <a:buNone/>
            </a:pPr>
            <a:r>
              <a:rPr lang="pt-BR" sz="35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(Fundamentos do Lar Cristão, pág. 72).</a:t>
            </a:r>
          </a:p>
          <a:p>
            <a:pPr marL="0" indent="0">
              <a:buNone/>
            </a:pPr>
            <a:endParaRPr lang="pt-BR" sz="43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594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</a:t>
            </a:r>
            <a:r>
              <a:rPr lang="pt-BR" sz="32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povo de Deus deve não só saber Sua vontade, mas também praticá-la</a:t>
            </a: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Muitos serão removidos do número dos que conhecem a verdade, porque não são </a:t>
            </a:r>
            <a:r>
              <a:rPr lang="pt-BR" sz="32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santificados por ela</a:t>
            </a: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</a:t>
            </a:r>
            <a:r>
              <a:rPr lang="pt-BR" sz="32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verdade tem de introduzir-se-lhes no coração, santificando-os e purificando-os de toda mundanidade e sensualidade </a:t>
            </a:r>
            <a:r>
              <a:rPr lang="pt-BR" sz="3200" b="1" i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da vida mais íntima</a:t>
            </a: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</a:t>
            </a:r>
            <a:r>
              <a:rPr lang="pt-BR" sz="3200" b="1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O templo de sua alma tem de ser purificado. </a:t>
            </a:r>
            <a:r>
              <a:rPr lang="pt-BR" sz="32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Todo mau ato secreto que se pratique, é como se o fosse na presença de Deus e dos santos anjos,</a:t>
            </a:r>
            <a:r>
              <a:rPr lang="pt-BR" sz="3200" b="1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pt-BR" sz="32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pois todas as coisas aparecem abertas perante Deus, e dEle coisa alguma pode ser escondida. ...</a:t>
            </a:r>
            <a:r>
              <a:rPr lang="pt-BR" sz="32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</a:p>
          <a:p>
            <a:pPr marL="0" indent="0" algn="r">
              <a:buNone/>
            </a:pPr>
            <a:r>
              <a:rPr lang="pt-BR" sz="3200" b="1" i="1" dirty="0">
                <a:solidFill>
                  <a:srgbClr val="C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(Continua).</a:t>
            </a:r>
          </a:p>
          <a:p>
            <a:pPr marL="0" indent="0">
              <a:buNone/>
            </a:pPr>
            <a:endParaRPr lang="pt-BR" sz="3600" b="1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297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CEA19-DF21-48B8-9B39-140D2B3B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563" y="297455"/>
            <a:ext cx="10278737" cy="62024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5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Deus está purificando um povo, </a:t>
            </a:r>
            <a:r>
              <a:rPr lang="pt-BR" sz="35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de modo a terem mãos limpas e puro coração</a:t>
            </a:r>
            <a:r>
              <a:rPr lang="pt-BR" sz="35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para se apresentarem diante dEle no Juízo. </a:t>
            </a:r>
            <a:r>
              <a:rPr lang="pt-BR" sz="35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norma tem de ser exaltada, purificada a imaginação; </a:t>
            </a:r>
            <a:r>
              <a:rPr lang="pt-BR" sz="3500" b="1" i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a paixão, acumulada em volta de práticas aviltantes tem de ser renunciada</a:t>
            </a:r>
            <a:r>
              <a:rPr lang="pt-BR" sz="35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, e a alma erguer-se a pensamentos puros, </a:t>
            </a:r>
            <a:r>
              <a:rPr lang="pt-BR" sz="3500" b="1" i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práticas santas</a:t>
            </a:r>
            <a:r>
              <a:rPr lang="pt-BR" sz="35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Todos os que subsistirem ante as provas e tribulações iminentes, serão participantes da natureza divina, tendo escapado – não participado – da corrupção das paixões que há no mundo [II Pedro 1:4].” </a:t>
            </a:r>
          </a:p>
          <a:p>
            <a:pPr marL="0" indent="0" algn="ctr">
              <a:buNone/>
            </a:pPr>
            <a:r>
              <a:rPr lang="pt-BR" sz="30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– RH 24-05-1887 - </a:t>
            </a:r>
          </a:p>
          <a:p>
            <a:pPr marL="0" indent="0" algn="ctr">
              <a:buNone/>
            </a:pPr>
            <a:r>
              <a:rPr lang="pt-BR" sz="30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(Mente, Caráter e Personalidade Vol 1, págs. 238 e 239).</a:t>
            </a:r>
            <a:r>
              <a:rPr lang="pt-BR" sz="3000" b="1" i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929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B5F00-1774-464A-BDF2-6688C498C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038225"/>
            <a:ext cx="10487025" cy="5543550"/>
          </a:xfrm>
        </p:spPr>
        <p:txBody>
          <a:bodyPr/>
          <a:lstStyle/>
          <a:p>
            <a:pPr marL="0" indent="0">
              <a:buNone/>
            </a:pPr>
            <a:endParaRPr lang="pt-BR" sz="48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pt-BR" sz="4800" dirty="0">
                <a:solidFill>
                  <a:schemeClr val="tx1"/>
                </a:solidFill>
                <a:latin typeface="Georgia" panose="02040502050405020303" pitchFamily="18" charset="0"/>
              </a:rPr>
              <a:t>“Santificar o sábado </a:t>
            </a:r>
            <a:r>
              <a:rPr lang="pt-BR" sz="4800" dirty="0">
                <a:solidFill>
                  <a:srgbClr val="FF0000"/>
                </a:solidFill>
                <a:latin typeface="Georgia" panose="02040502050405020303" pitchFamily="18" charset="0"/>
              </a:rPr>
              <a:t>importa em salvação eterna</a:t>
            </a:r>
            <a:r>
              <a:rPr lang="pt-BR" sz="4800" dirty="0">
                <a:solidFill>
                  <a:schemeClr val="tx1"/>
                </a:solidFill>
                <a:latin typeface="Georgia" panose="02040502050405020303" pitchFamily="18" charset="0"/>
              </a:rPr>
              <a:t>. Diz Deus: “Aos que me honram, horarei” I Samuel 2:30.” </a:t>
            </a:r>
          </a:p>
          <a:p>
            <a:pPr marL="0" indent="0">
              <a:buNone/>
            </a:pPr>
            <a:endParaRPr lang="pt-BR" sz="4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(Conselhos para Igreja pág. 269)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611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4EE928-8A40-4883-884F-FAC940802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09" y="393405"/>
            <a:ext cx="10100931" cy="606055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“O Senhor inicia o quarto mandamento com esta expressão: 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“Lembra-te.” </a:t>
            </a: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Ele previu que, em meios de cuidados e perplexidades, o homem </a:t>
            </a:r>
            <a:r>
              <a:rPr lang="pt-BR" sz="4400" b="1" dirty="0">
                <a:solidFill>
                  <a:srgbClr val="FF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seria tentado a eximir-se da responsabilidade de satisfazer todos os reclamos da lei, ou esquecer-se de sua sagrada importância</a:t>
            </a:r>
            <a:r>
              <a:rPr lang="pt-BR" sz="4400" b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. Por isso, diz: “Lembra-te do dia do sábado, para o santificar.” Êxodo 20: 8.” </a:t>
            </a:r>
          </a:p>
          <a:p>
            <a:pPr marL="0" indent="0" algn="ctr">
              <a:buNone/>
            </a:pPr>
            <a:r>
              <a:rPr lang="pt-BR" sz="3500" b="1" i="1" dirty="0">
                <a:solidFill>
                  <a:schemeClr val="tx1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(Testemunhos Para a Igreja Vol 6, pág. 353).</a:t>
            </a:r>
          </a:p>
        </p:txBody>
      </p:sp>
    </p:spTree>
    <p:extLst>
      <p:ext uri="{BB962C8B-B14F-4D97-AF65-F5344CB8AC3E}">
        <p14:creationId xmlns:p14="http://schemas.microsoft.com/office/powerpoint/2010/main" val="403784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FDBBFF-FC52-49B5-8783-FC91D6D4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775" y="428625"/>
            <a:ext cx="9875837" cy="61340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“Durante sua permanência no monte, Moisés recebeu instruções para a construção de um santuário, no qual a presença divina se manifestaria de modo especial. (...) </a:t>
            </a:r>
            <a:r>
              <a:rPr lang="pt-BR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Mesmo a santidade e urgência daquela obra especial para Deus não os devia levar a infringir o Seu santo dia de repouso</a:t>
            </a:r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. (...) Como </a:t>
            </a:r>
            <a:r>
              <a:rPr lang="pt-BR" sz="2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símbolo da autoridade de Deus</a:t>
            </a:r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, e incorporação de </a:t>
            </a:r>
            <a:r>
              <a:rPr lang="pt-BR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Sua vontade</a:t>
            </a:r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, foi entregue a Moisés uma cópia do Decálogo gravada pelo dedo do próprio Deus em duas tábuas de pedra (Deuteronômio 9:10; Êxodo 32:15 e 16), para que, de maneira</a:t>
            </a:r>
            <a:r>
              <a:rPr lang="pt-BR" sz="2800" dirty="0">
                <a:latin typeface="Georgia" panose="02040502050405020303" pitchFamily="18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sagrada</a:t>
            </a:r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, fosse encerrada no santuário, o qual, depois de feito, deveria ser o centro visível do culto da nação.” 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(Patriarcas e Profetas, pág. 222).</a:t>
            </a:r>
          </a:p>
        </p:txBody>
      </p:sp>
    </p:spTree>
    <p:extLst>
      <p:ext uri="{BB962C8B-B14F-4D97-AF65-F5344CB8AC3E}">
        <p14:creationId xmlns:p14="http://schemas.microsoft.com/office/powerpoint/2010/main" val="414771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1B209-325F-48F3-87ED-FC56BDF4F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425" y="228600"/>
            <a:ext cx="10410825" cy="65151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“O sábado... É tempo que </a:t>
            </a:r>
            <a:r>
              <a:rPr lang="pt-BR" sz="4400" dirty="0">
                <a:solidFill>
                  <a:srgbClr val="FF0000"/>
                </a:solidFill>
                <a:latin typeface="Georgia" panose="02040502050405020303" pitchFamily="18" charset="0"/>
              </a:rPr>
              <a:t>pertence a Deus, não a nós; quando o transgredimos,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roubamos a Deus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. ... Deus nos deu todos os seis dias para fazermos o nosso trabalho, e</a:t>
            </a:r>
            <a:r>
              <a:rPr lang="pt-BR" sz="4400" dirty="0">
                <a:latin typeface="Georgia" panose="02040502050405020303" pitchFamily="18" charset="0"/>
              </a:rPr>
              <a:t>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reservou apenas um para Si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. Este deve ser-nos um dia de bênçãos – dia em que ponhamos de parte todas as nossas atividades seculares, e </a:t>
            </a:r>
            <a:r>
              <a:rPr lang="pt-BR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centralizemos nossos pensamentos em Deus e no Céu</a:t>
            </a:r>
            <a:r>
              <a:rPr lang="pt-BR" sz="4400" dirty="0">
                <a:solidFill>
                  <a:schemeClr val="tx1"/>
                </a:solidFill>
                <a:latin typeface="Georgia" panose="02040502050405020303" pitchFamily="18" charset="0"/>
              </a:rPr>
              <a:t>.”</a:t>
            </a:r>
          </a:p>
          <a:p>
            <a:pPr marL="0" indent="0" algn="ctr">
              <a:buNone/>
            </a:pPr>
            <a:r>
              <a:rPr lang="pt-BR" sz="2600" b="1" i="1" dirty="0">
                <a:solidFill>
                  <a:schemeClr val="tx1"/>
                </a:solidFill>
                <a:latin typeface="Georgia" panose="02040502050405020303" pitchFamily="18" charset="0"/>
              </a:rPr>
              <a:t>(MEDITAÇÃO MATINAL. Nos Lugares Celestiais, pág. 153).</a:t>
            </a:r>
          </a:p>
          <a:p>
            <a:pPr marL="0" indent="0">
              <a:buNone/>
            </a:pPr>
            <a:endParaRPr lang="pt-BR" sz="4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7276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2185</TotalTime>
  <Words>3560</Words>
  <Application>Microsoft Office PowerPoint</Application>
  <PresentationFormat>Widescreen</PresentationFormat>
  <Paragraphs>189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62" baseType="lpstr">
      <vt:lpstr>Arial</vt:lpstr>
      <vt:lpstr>Century Gothic</vt:lpstr>
      <vt:lpstr>Georgia</vt:lpstr>
      <vt:lpstr>Iskoola Pota</vt:lpstr>
      <vt:lpstr>Times New Roman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 O Sábado.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Relação Matrimonial,  uma ordenança divina.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</dc:creator>
  <cp:lastModifiedBy>Micro</cp:lastModifiedBy>
  <cp:revision>182</cp:revision>
  <dcterms:created xsi:type="dcterms:W3CDTF">2018-06-06T21:38:58Z</dcterms:created>
  <dcterms:modified xsi:type="dcterms:W3CDTF">2019-11-12T15:17:10Z</dcterms:modified>
</cp:coreProperties>
</file>