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56" r:id="rId2"/>
    <p:sldId id="272" r:id="rId3"/>
    <p:sldId id="301" r:id="rId4"/>
    <p:sldId id="273" r:id="rId5"/>
    <p:sldId id="303" r:id="rId6"/>
    <p:sldId id="302" r:id="rId7"/>
    <p:sldId id="304" r:id="rId8"/>
    <p:sldId id="274" r:id="rId9"/>
    <p:sldId id="307" r:id="rId10"/>
    <p:sldId id="306" r:id="rId11"/>
    <p:sldId id="305" r:id="rId12"/>
    <p:sldId id="275" r:id="rId13"/>
    <p:sldId id="309" r:id="rId14"/>
    <p:sldId id="308" r:id="rId15"/>
    <p:sldId id="276" r:id="rId16"/>
    <p:sldId id="311" r:id="rId17"/>
    <p:sldId id="310" r:id="rId18"/>
    <p:sldId id="277" r:id="rId19"/>
    <p:sldId id="367" r:id="rId20"/>
    <p:sldId id="369" r:id="rId21"/>
    <p:sldId id="370" r:id="rId22"/>
    <p:sldId id="278" r:id="rId23"/>
    <p:sldId id="371" r:id="rId24"/>
    <p:sldId id="279" r:id="rId25"/>
    <p:sldId id="373" r:id="rId26"/>
    <p:sldId id="368" r:id="rId27"/>
    <p:sldId id="372" r:id="rId28"/>
    <p:sldId id="374" r:id="rId29"/>
    <p:sldId id="298" r:id="rId30"/>
    <p:sldId id="299" r:id="rId31"/>
    <p:sldId id="300" r:id="rId32"/>
    <p:sldId id="280" r:id="rId33"/>
    <p:sldId id="282" r:id="rId34"/>
    <p:sldId id="312" r:id="rId35"/>
    <p:sldId id="283" r:id="rId36"/>
    <p:sldId id="314" r:id="rId37"/>
    <p:sldId id="313" r:id="rId38"/>
    <p:sldId id="284" r:id="rId39"/>
    <p:sldId id="316" r:id="rId40"/>
    <p:sldId id="317" r:id="rId41"/>
    <p:sldId id="315" r:id="rId42"/>
    <p:sldId id="285" r:id="rId43"/>
    <p:sldId id="318" r:id="rId44"/>
    <p:sldId id="319" r:id="rId45"/>
    <p:sldId id="286" r:id="rId46"/>
    <p:sldId id="321" r:id="rId47"/>
    <p:sldId id="320" r:id="rId48"/>
    <p:sldId id="322" r:id="rId49"/>
    <p:sldId id="323" r:id="rId50"/>
    <p:sldId id="287" r:id="rId51"/>
    <p:sldId id="324" r:id="rId52"/>
    <p:sldId id="325" r:id="rId53"/>
    <p:sldId id="326" r:id="rId54"/>
    <p:sldId id="327" r:id="rId55"/>
    <p:sldId id="289" r:id="rId56"/>
    <p:sldId id="328" r:id="rId57"/>
    <p:sldId id="330" r:id="rId58"/>
    <p:sldId id="291" r:id="rId59"/>
    <p:sldId id="331" r:id="rId60"/>
    <p:sldId id="333" r:id="rId61"/>
    <p:sldId id="332" r:id="rId62"/>
    <p:sldId id="292" r:id="rId63"/>
    <p:sldId id="334" r:id="rId64"/>
    <p:sldId id="335" r:id="rId65"/>
    <p:sldId id="336" r:id="rId66"/>
    <p:sldId id="337" r:id="rId67"/>
    <p:sldId id="293" r:id="rId68"/>
    <p:sldId id="338" r:id="rId69"/>
    <p:sldId id="339" r:id="rId70"/>
    <p:sldId id="340" r:id="rId71"/>
    <p:sldId id="341" r:id="rId72"/>
    <p:sldId id="294" r:id="rId73"/>
    <p:sldId id="342" r:id="rId74"/>
    <p:sldId id="343" r:id="rId75"/>
    <p:sldId id="344" r:id="rId76"/>
    <p:sldId id="345" r:id="rId77"/>
    <p:sldId id="295" r:id="rId78"/>
    <p:sldId id="346" r:id="rId79"/>
    <p:sldId id="347" r:id="rId80"/>
    <p:sldId id="348" r:id="rId81"/>
    <p:sldId id="296" r:id="rId82"/>
    <p:sldId id="349" r:id="rId83"/>
    <p:sldId id="350" r:id="rId84"/>
    <p:sldId id="351" r:id="rId85"/>
    <p:sldId id="352" r:id="rId86"/>
    <p:sldId id="353" r:id="rId87"/>
    <p:sldId id="355" r:id="rId88"/>
    <p:sldId id="354" r:id="rId89"/>
    <p:sldId id="266" r:id="rId90"/>
    <p:sldId id="356" r:id="rId91"/>
    <p:sldId id="357" r:id="rId92"/>
    <p:sldId id="360" r:id="rId93"/>
    <p:sldId id="359" r:id="rId94"/>
    <p:sldId id="361" r:id="rId95"/>
    <p:sldId id="362" r:id="rId96"/>
    <p:sldId id="267" r:id="rId97"/>
    <p:sldId id="365" r:id="rId98"/>
    <p:sldId id="364" r:id="rId99"/>
    <p:sldId id="363" r:id="rId100"/>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20" y="-22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handoutMaster" Target="handoutMasters/handoutMaster1.xml"/><Relationship Id="rId103" Type="http://schemas.openxmlformats.org/officeDocument/2006/relationships/printerSettings" Target="printerSettings/printerSettings1.bin"/><Relationship Id="rId104" Type="http://schemas.openxmlformats.org/officeDocument/2006/relationships/presProps" Target="presProps.xml"/><Relationship Id="rId105" Type="http://schemas.openxmlformats.org/officeDocument/2006/relationships/viewProps" Target="viewProps.xml"/><Relationship Id="rId106" Type="http://schemas.openxmlformats.org/officeDocument/2006/relationships/theme" Target="theme/theme1.xml"/><Relationship Id="rId10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09/01/2016</a:t>
            </a:r>
            <a:endParaRP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09/01/2016</a:t>
            </a:r>
            <a:endParaRP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Clique para editar o texto Mestre</a:t>
            </a:r>
          </a:p>
          <a:p>
            <a:pPr lvl="1" rtl="0"/>
            <a:r>
              <a:t>Segundo nível</a:t>
            </a:r>
          </a:p>
          <a:p>
            <a:pPr lvl="2" rtl="0"/>
            <a:r>
              <a:t>Terceiro nível</a:t>
            </a:r>
          </a:p>
          <a:p>
            <a:pPr lvl="3" rtl="0"/>
            <a:r>
              <a:t>Quarto nível</a:t>
            </a:r>
          </a:p>
          <a:p>
            <a:pPr lvl="4" rtl="0"/>
            <a: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en-US"/>
          </a:p>
        </p:txBody>
      </p:sp>
      <p:sp>
        <p:nvSpPr>
          <p:cNvPr id="4" name="Espaço Reservado para Número de Slide 3"/>
          <p:cNvSpPr>
            <a:spLocks noGrp="1"/>
          </p:cNvSpPr>
          <p:nvPr>
            <p:ph type="sldNum" sz="quarter" idx="10"/>
          </p:nvPr>
        </p:nvSpPr>
        <p:spPr/>
        <p:txBody>
          <a:bodyPr rtlCol="0"/>
          <a:lstStyle/>
          <a:p>
            <a:pPr rtl="0"/>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pt-BR"/>
              <a:t>Clique para editar o título Mestre</a:t>
            </a:r>
            <a:endParaRPr/>
          </a:p>
        </p:txBody>
      </p:sp>
      <p:sp>
        <p:nvSpPr>
          <p:cNvPr id="3" name="Subtítulo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t-BR"/>
              <a:t>Clique para editar o estilo do subtítulo Mestre</a:t>
            </a:r>
            <a:endParaRPr/>
          </a:p>
        </p:txBody>
      </p:sp>
      <p:sp>
        <p:nvSpPr>
          <p:cNvPr id="8" name="Espaço Reservado para Data 7"/>
          <p:cNvSpPr>
            <a:spLocks noGrp="1"/>
          </p:cNvSpPr>
          <p:nvPr>
            <p:ph type="dt" sz="half" idx="10"/>
          </p:nvPr>
        </p:nvSpPr>
        <p:spPr/>
        <p:txBody>
          <a:bodyPr rtlCol="0"/>
          <a:lstStyle/>
          <a:p>
            <a:pPr rtl="0"/>
            <a:r>
              <a:rPr lang="en-US"/>
              <a:t>09/01/2016</a:t>
            </a:r>
            <a:endParaRPr/>
          </a:p>
        </p:txBody>
      </p:sp>
      <p:sp>
        <p:nvSpPr>
          <p:cNvPr id="9" name="Espaço Reservado para Rodapé 8"/>
          <p:cNvSpPr>
            <a:spLocks noGrp="1"/>
          </p:cNvSpPr>
          <p:nvPr>
            <p:ph type="ftr" sz="quarter" idx="11"/>
          </p:nvPr>
        </p:nvSpPr>
        <p:spPr/>
        <p:txBody>
          <a:bodyPr rtlCol="0"/>
          <a:lstStyle/>
          <a:p>
            <a:pPr rtl="0"/>
            <a:endParaRPr/>
          </a:p>
        </p:txBody>
      </p:sp>
      <p:sp>
        <p:nvSpPr>
          <p:cNvPr id="10" name="Espaço Reservado para o Número do Slide 9"/>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65014" y="304801"/>
            <a:ext cx="1715800" cy="5410200"/>
          </a:xfrm>
        </p:spPr>
        <p:txBody>
          <a:bodyPr vert="eaVert" rtlCol="0"/>
          <a:lstStyle/>
          <a:p>
            <a:pPr rtl="0"/>
            <a:r>
              <a:rPr lang="pt-BR"/>
              <a:t>Clique para editar o título Mestre</a:t>
            </a:r>
            <a:endParaRPr/>
          </a:p>
        </p:txBody>
      </p:sp>
      <p:sp>
        <p:nvSpPr>
          <p:cNvPr id="3" name="Espaço Reservado para Texto Vertical 2"/>
          <p:cNvSpPr>
            <a:spLocks noGrp="1"/>
          </p:cNvSpPr>
          <p:nvPr>
            <p:ph type="body" orient="vert" idx="1"/>
          </p:nvPr>
        </p:nvSpPr>
        <p:spPr>
          <a:xfrm>
            <a:off x="2209800" y="304801"/>
            <a:ext cx="7502814" cy="54102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pt-BR"/>
              <a:t>Clique para editar o título Mestre</a:t>
            </a:r>
            <a:endParaRPr/>
          </a:p>
        </p:txBody>
      </p:sp>
      <p:sp>
        <p:nvSpPr>
          <p:cNvPr id="3" name="Espaço Reservado para Texto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Conteúdo 2"/>
          <p:cNvSpPr>
            <a:spLocks noGrp="1"/>
          </p:cNvSpPr>
          <p:nvPr>
            <p:ph sz="half" idx="1"/>
          </p:nvPr>
        </p:nvSpPr>
        <p:spPr>
          <a:xfrm>
            <a:off x="2208213" y="1600200"/>
            <a:ext cx="4572000" cy="4114800"/>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Conteúdo 3"/>
          <p:cNvSpPr>
            <a:spLocks noGrp="1"/>
          </p:cNvSpPr>
          <p:nvPr>
            <p:ph sz="half" idx="2"/>
          </p:nvPr>
        </p:nvSpPr>
        <p:spPr>
          <a:xfrm>
            <a:off x="7008813" y="1600200"/>
            <a:ext cx="4572000" cy="4114800"/>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Data 4"/>
          <p:cNvSpPr>
            <a:spLocks noGrp="1"/>
          </p:cNvSpPr>
          <p:nvPr>
            <p:ph type="dt" sz="half" idx="10"/>
          </p:nvPr>
        </p:nvSpPr>
        <p:spPr/>
        <p:txBody>
          <a:bodyPr rtlCol="0"/>
          <a:lstStyle/>
          <a:p>
            <a:pPr rtl="0"/>
            <a:r>
              <a:rPr lang="en-US"/>
              <a:t>09/01/2016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Texto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2208213" y="2505075"/>
            <a:ext cx="4572000" cy="3337560"/>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Texto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7008813" y="2505075"/>
            <a:ext cx="4572000" cy="3337560"/>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7" name="Espaço Reservado para Data 6"/>
          <p:cNvSpPr>
            <a:spLocks noGrp="1"/>
          </p:cNvSpPr>
          <p:nvPr>
            <p:ph type="dt" sz="half" idx="10"/>
          </p:nvPr>
        </p:nvSpPr>
        <p:spPr/>
        <p:txBody>
          <a:bodyPr rtlCol="0"/>
          <a:lstStyle/>
          <a:p>
            <a:pPr rtl="0"/>
            <a:r>
              <a:rPr lang="en-US"/>
              <a:t>09/01/2016</a:t>
            </a:r>
            <a:endParaRPr/>
          </a:p>
        </p:txBody>
      </p:sp>
      <p:sp>
        <p:nvSpPr>
          <p:cNvPr id="8" name="Espaço Reservado para Rodapé 7"/>
          <p:cNvSpPr>
            <a:spLocks noGrp="1"/>
          </p:cNvSpPr>
          <p:nvPr>
            <p:ph type="ftr" sz="quarter" idx="11"/>
          </p:nvPr>
        </p:nvSpPr>
        <p:spPr/>
        <p:txBody>
          <a:bodyPr rtlCol="0"/>
          <a:lstStyle/>
          <a:p>
            <a:pPr rtl="0"/>
            <a:endParaRPr/>
          </a:p>
        </p:txBody>
      </p:sp>
      <p:sp>
        <p:nvSpPr>
          <p:cNvPr id="9" name="Espaço Reservado para o Número do Slide 8"/>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Data 2"/>
          <p:cNvSpPr>
            <a:spLocks noGrp="1"/>
          </p:cNvSpPr>
          <p:nvPr>
            <p:ph type="dt" sz="half" idx="10"/>
          </p:nvPr>
        </p:nvSpPr>
        <p:spPr/>
        <p:txBody>
          <a:bodyPr rtlCol="0"/>
          <a:lstStyle/>
          <a:p>
            <a:pPr rtl="0"/>
            <a:r>
              <a:rPr lang="en-US"/>
              <a:t>09/01/2016</a:t>
            </a:r>
            <a:endParaRPr/>
          </a:p>
        </p:txBody>
      </p:sp>
      <p:sp>
        <p:nvSpPr>
          <p:cNvPr id="4" name="Espaço Reservado para Rodapé 3"/>
          <p:cNvSpPr>
            <a:spLocks noGrp="1"/>
          </p:cNvSpPr>
          <p:nvPr>
            <p:ph type="ftr" sz="quarter" idx="11"/>
          </p:nvPr>
        </p:nvSpPr>
        <p:spPr/>
        <p:txBody>
          <a:bodyPr rtlCol="0"/>
          <a:lstStyle/>
          <a:p>
            <a:pPr rtl="0"/>
            <a:endParaRPr/>
          </a:p>
        </p:txBody>
      </p:sp>
      <p:sp>
        <p:nvSpPr>
          <p:cNvPr id="5" name="Espaço Reservado para Número de Slide 4"/>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r>
              <a:rPr lang="en-US"/>
              <a:t>09/01/2016</a:t>
            </a:r>
            <a:endParaRPr/>
          </a:p>
        </p:txBody>
      </p:sp>
      <p:sp>
        <p:nvSpPr>
          <p:cNvPr id="3" name="Espaço Reservado para Rodapé 2"/>
          <p:cNvSpPr>
            <a:spLocks noGrp="1"/>
          </p:cNvSpPr>
          <p:nvPr>
            <p:ph type="ftr" sz="quarter" idx="11"/>
          </p:nvPr>
        </p:nvSpPr>
        <p:spPr/>
        <p:txBody>
          <a:bodyPr rtlCol="0"/>
          <a:lstStyle/>
          <a:p>
            <a:pPr rtl="0"/>
            <a:endParaRPr/>
          </a:p>
        </p:txBody>
      </p:sp>
      <p:sp>
        <p:nvSpPr>
          <p:cNvPr id="4" name="Espaço Reservado para Número de Slide 3"/>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t-BR"/>
              <a:t>Clique para editar o título Mestre</a:t>
            </a:r>
            <a:endParaRPr/>
          </a:p>
        </p:txBody>
      </p:sp>
      <p:sp>
        <p:nvSpPr>
          <p:cNvPr id="3" name="Espaço Reservado para Conteúdo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Texto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p>
            <a:pPr rtl="0"/>
            <a:r>
              <a:rPr lang="en-US"/>
              <a:t>09/01/2016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t-BR"/>
              <a:t>Clique para editar o título Mestre</a:t>
            </a:r>
            <a:endParaRPr/>
          </a:p>
        </p:txBody>
      </p:sp>
      <p:sp>
        <p:nvSpPr>
          <p:cNvPr id="8" name="Retângulo arredondado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t-BR"/>
              <a:t>Clique no ícone para adicionar uma imagem</a:t>
            </a:r>
            <a:endParaRPr/>
          </a:p>
        </p:txBody>
      </p:sp>
      <p:sp>
        <p:nvSpPr>
          <p:cNvPr id="4" name="Espaço Reservado para Texto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p>
            <a:pPr rtl="0"/>
            <a:r>
              <a:rPr lang="en-US"/>
              <a:t>09/01/2016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x-none"/>
              <a:t>Clique para editar o estilo de título Mestre</a:t>
            </a:r>
            <a:endParaRPr dirty="0"/>
          </a:p>
        </p:txBody>
      </p:sp>
      <p:sp>
        <p:nvSpPr>
          <p:cNvPr id="3" name="Espaço Reservado para Texto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x-none"/>
              <a:t>Clique para editar o texto Mestre</a:t>
            </a:r>
          </a:p>
          <a:p>
            <a:pPr lvl="1" rtl="0"/>
            <a:r>
              <a:rPr lang="x-none"/>
              <a:t>Segundo nível</a:t>
            </a:r>
          </a:p>
          <a:p>
            <a:pPr lvl="2" rtl="0"/>
            <a:r>
              <a:rPr lang="x-none"/>
              <a:t>Terceiro nível</a:t>
            </a:r>
          </a:p>
          <a:p>
            <a:pPr lvl="3" rtl="0"/>
            <a:r>
              <a:rPr lang="x-none"/>
              <a:t>Quarto nível</a:t>
            </a:r>
          </a:p>
          <a:p>
            <a:pPr lvl="4" rtl="0"/>
            <a:r>
              <a:rPr lang="x-none"/>
              <a:t>Quinto nível</a:t>
            </a:r>
            <a:endParaRPr/>
          </a:p>
        </p:txBody>
      </p:sp>
      <p:sp>
        <p:nvSpPr>
          <p:cNvPr id="4" name="Espaço Reservado para Data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pPr rtl="0"/>
            <a:r>
              <a:rPr lang="en-US"/>
              <a:t>09/01/2016</a:t>
            </a:r>
            <a:endParaRPr lang="en-US" dirty="0"/>
          </a:p>
        </p:txBody>
      </p:sp>
      <p:sp>
        <p:nvSpPr>
          <p:cNvPr id="5" name="Espaço Reservado para Rodapé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en-US"/>
          </a:p>
        </p:txBody>
      </p:sp>
      <p:sp>
        <p:nvSpPr>
          <p:cNvPr id="6" name="Espaço Reservado para o Número do Slide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smtClean="0"/>
              <a:pPr rtl="0"/>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ducamaisbrasil.com.br/curso/3-ano-ensino-fundamental-i?p=portalua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ngressoemfoco.uol.com.br/tag/educacao-domiciliar/" TargetMode="External"/><Relationship Id="rId3" Type="http://schemas.openxmlformats.org/officeDocument/2006/relationships/hyperlink" Target="https://congressoemfoco.uol.com.br/tag/damares-alv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iaonline.com.br/acf/jz/13/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ducamaisbrasil.com.br/educacao-basica?p=portaluai"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90738" y="6116737"/>
            <a:ext cx="4753229" cy="370250"/>
          </a:xfrm>
        </p:spPr>
        <p:txBody>
          <a:bodyPr rtlCol="0">
            <a:normAutofit fontScale="92500" lnSpcReduction="10000"/>
          </a:bodyPr>
          <a:lstStyle/>
          <a:p>
            <a:r>
              <a:rPr lang="pt-BR" b="1" dirty="0"/>
              <a:t>Educação Domiciliar Adventista </a:t>
            </a:r>
            <a:endParaRPr lang="pt-BR" dirty="0"/>
          </a:p>
        </p:txBody>
      </p:sp>
      <p:sp>
        <p:nvSpPr>
          <p:cNvPr id="4" name="Elipse 3">
            <a:extLst>
              <a:ext uri="{FF2B5EF4-FFF2-40B4-BE49-F238E27FC236}">
                <a16:creationId xmlns:a16="http://schemas.microsoft.com/office/drawing/2014/main" xmlns="" id="{E643C986-9378-446E-BAA4-7D91147450FD}"/>
              </a:ext>
            </a:extLst>
          </p:cNvPr>
          <p:cNvSpPr/>
          <p:nvPr/>
        </p:nvSpPr>
        <p:spPr>
          <a:xfrm>
            <a:off x="9563801" y="520996"/>
            <a:ext cx="2009553" cy="1562986"/>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5" name="CaixaDeTexto 4">
            <a:extLst>
              <a:ext uri="{FF2B5EF4-FFF2-40B4-BE49-F238E27FC236}">
                <a16:creationId xmlns:a16="http://schemas.microsoft.com/office/drawing/2014/main" xmlns="" id="{16E4A48C-95FF-4F52-B781-6657C21088F2}"/>
              </a:ext>
            </a:extLst>
          </p:cNvPr>
          <p:cNvSpPr txBox="1"/>
          <p:nvPr/>
        </p:nvSpPr>
        <p:spPr>
          <a:xfrm>
            <a:off x="5199607" y="6381572"/>
            <a:ext cx="2105247" cy="369332"/>
          </a:xfrm>
          <a:prstGeom prst="rect">
            <a:avLst/>
          </a:prstGeom>
          <a:noFill/>
        </p:spPr>
        <p:txBody>
          <a:bodyPr wrap="square" rtlCol="0">
            <a:spAutoFit/>
          </a:bodyPr>
          <a:lstStyle/>
          <a:p>
            <a:r>
              <a:rPr lang="pt-BR" dirty="0"/>
              <a:t>missaoeda.com.br</a:t>
            </a:r>
          </a:p>
        </p:txBody>
      </p:sp>
      <p:sp>
        <p:nvSpPr>
          <p:cNvPr id="7" name="Título 6">
            <a:extLst>
              <a:ext uri="{FF2B5EF4-FFF2-40B4-BE49-F238E27FC236}">
                <a16:creationId xmlns:a16="http://schemas.microsoft.com/office/drawing/2014/main" xmlns="" id="{7C63431C-7A51-4FE9-A17C-8BCBB17E69FA}"/>
              </a:ext>
            </a:extLst>
          </p:cNvPr>
          <p:cNvSpPr>
            <a:spLocks noGrp="1"/>
          </p:cNvSpPr>
          <p:nvPr>
            <p:ph type="ctrTitle"/>
          </p:nvPr>
        </p:nvSpPr>
        <p:spPr>
          <a:xfrm>
            <a:off x="-233917" y="1568301"/>
            <a:ext cx="8636811" cy="1860699"/>
          </a:xfrm>
        </p:spPr>
        <p:txBody>
          <a:bodyPr>
            <a:normAutofit/>
          </a:bodyPr>
          <a:lstStyle/>
          <a:p>
            <a:pPr algn="ctr"/>
            <a:r>
              <a:rPr lang="pt-BR" sz="4400" b="1" dirty="0"/>
              <a:t>Herodes </a:t>
            </a:r>
            <a:r>
              <a:rPr lang="pt-BR" sz="4400" b="1" dirty="0" smtClean="0"/>
              <a:t>Não </a:t>
            </a:r>
            <a:r>
              <a:rPr lang="pt-BR" sz="4400" b="1" dirty="0"/>
              <a:t>M</a:t>
            </a:r>
            <a:r>
              <a:rPr lang="pt-BR" sz="4400" b="1" dirty="0" smtClean="0"/>
              <a:t>orreu</a:t>
            </a:r>
            <a:r>
              <a:rPr lang="pt-BR" sz="4400" b="1" dirty="0"/>
              <a:t/>
            </a:r>
            <a:br>
              <a:rPr lang="pt-BR" sz="4400" b="1" dirty="0"/>
            </a:br>
            <a:r>
              <a:rPr lang="pt-BR" sz="4400" b="1" dirty="0"/>
              <a:t> </a:t>
            </a:r>
            <a:r>
              <a:rPr lang="pt-BR" sz="4400" b="1" dirty="0" err="1" smtClean="0"/>
              <a:t>x</a:t>
            </a:r>
            <a:r>
              <a:rPr lang="pt-BR" sz="4400" b="1" dirty="0" smtClean="0"/>
              <a:t>  </a:t>
            </a:r>
            <a:r>
              <a:rPr lang="pt-BR" sz="4400" b="1" dirty="0"/>
              <a:t/>
            </a:r>
            <a:br>
              <a:rPr lang="pt-BR" sz="4400" b="1" dirty="0"/>
            </a:br>
            <a:r>
              <a:rPr lang="pt-BR" sz="4400" b="1" dirty="0"/>
              <a:t>Educação Domiciliar</a:t>
            </a:r>
            <a:endParaRPr lang="pt-BR" sz="6000" dirty="0"/>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1114097" y="337393"/>
            <a:ext cx="10466716" cy="6138041"/>
          </a:xfrm>
        </p:spPr>
        <p:txBody>
          <a:bodyPr>
            <a:normAutofit/>
          </a:bodyPr>
          <a:lstStyle/>
          <a:p>
            <a:pPr algn="just"/>
            <a:r>
              <a:rPr lang="pt-BR" sz="2900" dirty="0" smtClean="0"/>
              <a:t>Assim </a:t>
            </a:r>
            <a:r>
              <a:rPr lang="pt-BR" sz="2900" dirty="0"/>
              <a:t>que teve sua primeira filha, </a:t>
            </a:r>
            <a:r>
              <a:rPr lang="pt-BR" sz="2900" dirty="0" err="1"/>
              <a:t>Adna</a:t>
            </a:r>
            <a:r>
              <a:rPr lang="pt-BR" sz="2900" dirty="0"/>
              <a:t> começou a ensiná-la através do </a:t>
            </a:r>
            <a:r>
              <a:rPr lang="pt-BR" sz="2900" dirty="0" err="1"/>
              <a:t>homeschooling</a:t>
            </a:r>
            <a:r>
              <a:rPr lang="pt-BR" sz="2900" dirty="0"/>
              <a:t>. Leticia, hoje com 11 anos, só começou a ir para escola quando seu segundo irmão nasceu. "Meu filho tinha um pequeno problema na fala e fui aconselhada a colocá-lo na escola. Só depois disso, que decidi que Leticia iria também, mas ela já chegou na instituição alfabetizada". Quando a terceira filha chegou, a dona de casa já começou a ensiná-la na sua própria casa. "Quando comecei a comparar o desenvolvimento de Laís com os mais velhos, percebi que ela estava muito mais desenvolvida. Eu vivenciei isso na prática", assegurou. </a:t>
            </a:r>
          </a:p>
          <a:p>
            <a:pPr marL="45720" indent="0" algn="just">
              <a:buNone/>
            </a:pPr>
            <a:endParaRPr lang="pt-BR" dirty="0"/>
          </a:p>
        </p:txBody>
      </p:sp>
    </p:spTree>
    <p:extLst>
      <p:ext uri="{BB962C8B-B14F-4D97-AF65-F5344CB8AC3E}">
        <p14:creationId xmlns:p14="http://schemas.microsoft.com/office/powerpoint/2010/main" val="143042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1114097" y="429190"/>
            <a:ext cx="10466716" cy="6138041"/>
          </a:xfrm>
        </p:spPr>
        <p:txBody>
          <a:bodyPr>
            <a:normAutofit/>
          </a:bodyPr>
          <a:lstStyle/>
          <a:p>
            <a:pPr algn="just"/>
            <a:r>
              <a:rPr lang="pt-BR" sz="3000" dirty="0" smtClean="0"/>
              <a:t>Tecnologia </a:t>
            </a:r>
            <a:r>
              <a:rPr lang="pt-BR" sz="3000" dirty="0"/>
              <a:t>nunca fez parte da rotina da família, que é cristã e tem a Bíblia como base até para 	os estudos e, por conta disso, o segundo filho de </a:t>
            </a:r>
            <a:r>
              <a:rPr lang="pt-BR" sz="3000" dirty="0" err="1"/>
              <a:t>Adna</a:t>
            </a:r>
            <a:r>
              <a:rPr lang="pt-BR" sz="3000" dirty="0"/>
              <a:t> sofria muito na escola. "Ele </a:t>
            </a:r>
            <a:r>
              <a:rPr lang="pt-BR" sz="3000" dirty="0" smtClean="0"/>
              <a:t>não conseguia </a:t>
            </a:r>
            <a:r>
              <a:rPr lang="pt-BR" sz="3000" dirty="0"/>
              <a:t>conviver com as outras crianças, que zombavam dele. Era um sofrimento. Depois </a:t>
            </a:r>
            <a:r>
              <a:rPr lang="pt-BR" sz="3000" dirty="0" smtClean="0"/>
              <a:t>que </a:t>
            </a:r>
            <a:r>
              <a:rPr lang="pt-BR" sz="3000" dirty="0"/>
              <a:t>percebi essa situação, resolvi que ele seria o próximo a sair da escola". Quando saiu, 	João estava no terceiro ano do </a:t>
            </a:r>
            <a:r>
              <a:rPr lang="pt-BR" sz="3000" u="sng" dirty="0">
                <a:hlinkClick r:id="rId2"/>
              </a:rPr>
              <a:t>Ensino Fundamental</a:t>
            </a:r>
            <a:r>
              <a:rPr lang="pt-BR" sz="3000" dirty="0"/>
              <a:t> e as mudanças observadas por sua mãe 	foram bastante significativas. "A autoestima aumentou muito e ele até se desenvolveu nas 	matérias que tinha dificuldade", acrescenta. </a:t>
            </a:r>
          </a:p>
        </p:txBody>
      </p:sp>
    </p:spTree>
    <p:extLst>
      <p:ext uri="{BB962C8B-B14F-4D97-AF65-F5344CB8AC3E}">
        <p14:creationId xmlns:p14="http://schemas.microsoft.com/office/powerpoint/2010/main" val="366477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1114097" y="199697"/>
            <a:ext cx="10466716" cy="6138041"/>
          </a:xfrm>
        </p:spPr>
        <p:txBody>
          <a:bodyPr>
            <a:normAutofit/>
          </a:bodyPr>
          <a:lstStyle/>
          <a:p>
            <a:pPr algn="just"/>
            <a:r>
              <a:rPr lang="pt-BR" sz="3000" dirty="0" smtClean="0"/>
              <a:t>Hoje</a:t>
            </a:r>
            <a:r>
              <a:rPr lang="pt-BR" sz="3000" dirty="0"/>
              <a:t>, Leticia que é a mais velha dos irmãos, também estuda em casa. "Leticia era a única que ainda frequentava a escola, mas ela ficava muito a parte do que acontecia na nossa família. Por esse motivo, decidi que o melhor caminho seria tirá-la também". </a:t>
            </a:r>
            <a:r>
              <a:rPr lang="pt-BR" sz="3000" dirty="0" err="1"/>
              <a:t>Adna</a:t>
            </a:r>
            <a:r>
              <a:rPr lang="pt-BR" sz="3000" dirty="0"/>
              <a:t> não descarta a possibilidade dos seus filhos voltaram a estudar em instituições convencionais mas acredita que exista um tempo certo para isso. "Depois do </a:t>
            </a:r>
            <a:r>
              <a:rPr lang="pt-BR" sz="3000" dirty="0" err="1"/>
              <a:t>homeschooling</a:t>
            </a:r>
            <a:r>
              <a:rPr lang="pt-BR" sz="3000" dirty="0"/>
              <a:t> eu mudei a minha visão sobre educação. Vejo de uma forma muito mais ampla. Na escola, as crianças têm uma falsa socialização. Para mim, a melhor forma de exercitar isso é no contato com a vida em sociedade", conclui. </a:t>
            </a:r>
          </a:p>
          <a:p>
            <a:pPr marL="45720" indent="0" algn="just">
              <a:buNone/>
            </a:pPr>
            <a:endParaRPr lang="pt-BR" sz="3000" dirty="0"/>
          </a:p>
        </p:txBody>
      </p:sp>
    </p:spTree>
    <p:extLst>
      <p:ext uri="{BB962C8B-B14F-4D97-AF65-F5344CB8AC3E}">
        <p14:creationId xmlns:p14="http://schemas.microsoft.com/office/powerpoint/2010/main" val="88914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1068190" y="612783"/>
            <a:ext cx="10466716" cy="6138041"/>
          </a:xfrm>
        </p:spPr>
        <p:txBody>
          <a:bodyPr>
            <a:normAutofit/>
          </a:bodyPr>
          <a:lstStyle/>
          <a:p>
            <a:pPr algn="just"/>
            <a:r>
              <a:rPr lang="pt-BR" sz="3000" dirty="0" smtClean="0"/>
              <a:t>Na </a:t>
            </a:r>
            <a:r>
              <a:rPr lang="pt-BR" sz="3000" dirty="0"/>
              <a:t>pesquisa feita pela ANED, 32% dos pais acham que os filhos terão uma educação mais qualificada fora da escola e 25% declararam problemas relacionados aos princípios de fé da família. Violência e bullying também foram as principais motivações declaradas pelos pais para apostar o ensino doméstico. As famílias que adotam o método garantem que, em casa, as crianças não ficam sem suporte. Elas seguem um roteiro definido, com uso de apostilas e livros baseados no currículo formal escolar. </a:t>
            </a:r>
          </a:p>
          <a:p>
            <a:pPr marL="45720" indent="0" algn="just">
              <a:buNone/>
            </a:pPr>
            <a:endParaRPr lang="pt-BR" dirty="0"/>
          </a:p>
        </p:txBody>
      </p:sp>
    </p:spTree>
    <p:extLst>
      <p:ext uri="{BB962C8B-B14F-4D97-AF65-F5344CB8AC3E}">
        <p14:creationId xmlns:p14="http://schemas.microsoft.com/office/powerpoint/2010/main" val="377650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1114097" y="490387"/>
            <a:ext cx="10466716" cy="6138041"/>
          </a:xfrm>
        </p:spPr>
        <p:txBody>
          <a:bodyPr>
            <a:normAutofit/>
          </a:bodyPr>
          <a:lstStyle/>
          <a:p>
            <a:pPr algn="just"/>
            <a:r>
              <a:rPr lang="pt-BR" sz="3000" dirty="0" smtClean="0"/>
              <a:t>Ainda </a:t>
            </a:r>
            <a:r>
              <a:rPr lang="pt-BR" sz="3000" dirty="0"/>
              <a:t>segundo dados da ANED, a Educação Domiciliar proporciona maior </a:t>
            </a:r>
            <a:r>
              <a:rPr lang="pt-BR" sz="3000" dirty="0" smtClean="0"/>
              <a:t>amadurecimento</a:t>
            </a:r>
            <a:r>
              <a:rPr lang="pt-BR" sz="3000" dirty="0"/>
              <a:t>, desenvolve a disciplina de estudo e gosto pelo aprendizado, além 	de gerar adultos seguros e com uma autoestima sólida. Antes de optar pelo ensino 	em casa, a família precisa saber que o seu papel não é o de um professor, mas de 	um facilitador entre os seus filhos e o conhecimento.</a:t>
            </a:r>
          </a:p>
        </p:txBody>
      </p:sp>
    </p:spTree>
    <p:extLst>
      <p:ext uri="{BB962C8B-B14F-4D97-AF65-F5344CB8AC3E}">
        <p14:creationId xmlns:p14="http://schemas.microsoft.com/office/powerpoint/2010/main" val="411992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3ACF5C-BA0A-4163-9C7B-7005539D8F6E}"/>
              </a:ext>
            </a:extLst>
          </p:cNvPr>
          <p:cNvSpPr>
            <a:spLocks noGrp="1"/>
          </p:cNvSpPr>
          <p:nvPr>
            <p:ph type="title"/>
          </p:nvPr>
        </p:nvSpPr>
        <p:spPr>
          <a:xfrm>
            <a:off x="2208213" y="1176871"/>
            <a:ext cx="9372600" cy="1200416"/>
          </a:xfrm>
        </p:spPr>
        <p:txBody>
          <a:bodyPr>
            <a:noAutofit/>
          </a:bodyPr>
          <a:lstStyle/>
          <a:p>
            <a:r>
              <a:rPr lang="pt-BR" sz="4000" dirty="0">
                <a:solidFill>
                  <a:schemeClr val="accent3"/>
                </a:solidFill>
              </a:rPr>
              <a:t>Projeto de lei ainda precisa ser analisado pelos parlamentares.</a:t>
            </a:r>
            <a:br>
              <a:rPr lang="pt-BR" sz="4000" dirty="0">
                <a:solidFill>
                  <a:schemeClr val="accent3"/>
                </a:solidFill>
              </a:rPr>
            </a:br>
            <a:r>
              <a:rPr lang="pt-BR" sz="4000" dirty="0">
                <a:solidFill>
                  <a:schemeClr val="accent3"/>
                </a:solidFill>
              </a:rPr>
              <a:t>Fernando Frazão, Agência Brasil </a:t>
            </a:r>
            <a:r>
              <a:rPr lang="pt-BR" sz="2400" dirty="0">
                <a:solidFill>
                  <a:schemeClr val="accent3"/>
                </a:solidFill>
              </a:rPr>
              <a:t/>
            </a:r>
            <a:br>
              <a:rPr lang="pt-BR" sz="2400" dirty="0">
                <a:solidFill>
                  <a:schemeClr val="accent3"/>
                </a:solidFill>
              </a:rPr>
            </a:br>
            <a:endParaRPr lang="pt-BR" sz="2400" dirty="0">
              <a:solidFill>
                <a:schemeClr val="accent3"/>
              </a:solidFill>
            </a:endParaRPr>
          </a:p>
        </p:txBody>
      </p:sp>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2208213" y="2334576"/>
            <a:ext cx="9372600" cy="4114800"/>
          </a:xfrm>
        </p:spPr>
        <p:txBody>
          <a:bodyPr>
            <a:noAutofit/>
          </a:bodyPr>
          <a:lstStyle/>
          <a:p>
            <a:pPr algn="just"/>
            <a:r>
              <a:rPr lang="pt-BR" sz="3000" dirty="0"/>
              <a:t>Como parte das metas prioritárias para terem andamento nos 100 primeiros dias de governo Bolsonaro, o Poder Executivo enviou para análise do Congresso projeto de lei regulamentando o </a:t>
            </a:r>
            <a:r>
              <a:rPr lang="pt-BR" sz="3000" u="sng" dirty="0">
                <a:hlinkClick r:id="rId2"/>
              </a:rPr>
              <a:t>Ensino Domiciliar</a:t>
            </a:r>
            <a:r>
              <a:rPr lang="pt-BR" sz="3000" dirty="0"/>
              <a:t> no Brasil. A medida faz parte das pautas do Ministério da Mulher, Família e Direitos Humanos, comandado por </a:t>
            </a:r>
            <a:r>
              <a:rPr lang="pt-BR" sz="3000" u="sng" dirty="0">
                <a:hlinkClick r:id="rId3"/>
              </a:rPr>
              <a:t>Damares Alves</a:t>
            </a:r>
            <a:r>
              <a:rPr lang="pt-BR" sz="3000" dirty="0"/>
              <a:t>. </a:t>
            </a:r>
            <a:r>
              <a:rPr lang="pt-BR" sz="3000" dirty="0" smtClean="0"/>
              <a:t>...</a:t>
            </a:r>
            <a:endParaRPr lang="pt-BR" sz="3000" dirty="0"/>
          </a:p>
        </p:txBody>
      </p:sp>
    </p:spTree>
    <p:extLst>
      <p:ext uri="{BB962C8B-B14F-4D97-AF65-F5344CB8AC3E}">
        <p14:creationId xmlns:p14="http://schemas.microsoft.com/office/powerpoint/2010/main" val="1938568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3ACF5C-BA0A-4163-9C7B-7005539D8F6E}"/>
              </a:ext>
            </a:extLst>
          </p:cNvPr>
          <p:cNvSpPr>
            <a:spLocks noGrp="1"/>
          </p:cNvSpPr>
          <p:nvPr>
            <p:ph type="title"/>
          </p:nvPr>
        </p:nvSpPr>
        <p:spPr>
          <a:xfrm>
            <a:off x="2208213" y="1176871"/>
            <a:ext cx="9372600" cy="1200416"/>
          </a:xfrm>
        </p:spPr>
        <p:txBody>
          <a:bodyPr>
            <a:noAutofit/>
          </a:bodyPr>
          <a:lstStyle/>
          <a:p>
            <a:r>
              <a:rPr lang="pt-BR" sz="4000" dirty="0">
                <a:solidFill>
                  <a:schemeClr val="accent3"/>
                </a:solidFill>
              </a:rPr>
              <a:t>Projeto de lei ainda precisa ser analisado pelos parlamentares.</a:t>
            </a:r>
            <a:br>
              <a:rPr lang="pt-BR" sz="4000" dirty="0">
                <a:solidFill>
                  <a:schemeClr val="accent3"/>
                </a:solidFill>
              </a:rPr>
            </a:br>
            <a:r>
              <a:rPr lang="pt-BR" sz="4000" dirty="0">
                <a:solidFill>
                  <a:schemeClr val="accent3"/>
                </a:solidFill>
              </a:rPr>
              <a:t>Fernando Frazão, Agência Brasil </a:t>
            </a:r>
            <a:r>
              <a:rPr lang="pt-BR" sz="2400" dirty="0">
                <a:solidFill>
                  <a:schemeClr val="accent3"/>
                </a:solidFill>
              </a:rPr>
              <a:t/>
            </a:r>
            <a:br>
              <a:rPr lang="pt-BR" sz="2400" dirty="0">
                <a:solidFill>
                  <a:schemeClr val="accent3"/>
                </a:solidFill>
              </a:rPr>
            </a:br>
            <a:endParaRPr lang="pt-BR" sz="2400" dirty="0">
              <a:solidFill>
                <a:schemeClr val="accent3"/>
              </a:solidFill>
            </a:endParaRPr>
          </a:p>
        </p:txBody>
      </p:sp>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2208213" y="2150982"/>
            <a:ext cx="9372600" cy="4114800"/>
          </a:xfrm>
        </p:spPr>
        <p:txBody>
          <a:bodyPr>
            <a:noAutofit/>
          </a:bodyPr>
          <a:lstStyle/>
          <a:p>
            <a:pPr marL="45720" indent="0" algn="just">
              <a:buNone/>
            </a:pPr>
            <a:r>
              <a:rPr lang="pt-BR" sz="3000" dirty="0" smtClean="0"/>
              <a:t>Havia </a:t>
            </a:r>
            <a:r>
              <a:rPr lang="pt-BR" sz="3000" dirty="0"/>
              <a:t>expectativa que o tema fosse tratado por meio de medida provisória, mas em conversa com a imprensa na última semana, após a cerimônia que marcou o balanço de 100 dias de governo, o ministro da Casa Civil, Onyx Lorenzoni, afirmou que a tramitação por projeto de lei traria mais segurança para as famílias, já que as medidas provisórias correm o risco de perder a validade caso não sejam votadas a tempo pelos parlamentares. </a:t>
            </a:r>
          </a:p>
        </p:txBody>
      </p:sp>
    </p:spTree>
    <p:extLst>
      <p:ext uri="{BB962C8B-B14F-4D97-AF65-F5344CB8AC3E}">
        <p14:creationId xmlns:p14="http://schemas.microsoft.com/office/powerpoint/2010/main" val="252430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3ACF5C-BA0A-4163-9C7B-7005539D8F6E}"/>
              </a:ext>
            </a:extLst>
          </p:cNvPr>
          <p:cNvSpPr>
            <a:spLocks noGrp="1"/>
          </p:cNvSpPr>
          <p:nvPr>
            <p:ph type="title"/>
          </p:nvPr>
        </p:nvSpPr>
        <p:spPr>
          <a:xfrm>
            <a:off x="2208213" y="1176871"/>
            <a:ext cx="9372600" cy="1200416"/>
          </a:xfrm>
        </p:spPr>
        <p:txBody>
          <a:bodyPr>
            <a:noAutofit/>
          </a:bodyPr>
          <a:lstStyle/>
          <a:p>
            <a:r>
              <a:rPr lang="pt-BR" sz="4000" dirty="0">
                <a:solidFill>
                  <a:schemeClr val="accent3"/>
                </a:solidFill>
              </a:rPr>
              <a:t>Projeto de lei ainda precisa ser analisado pelos parlamentares.</a:t>
            </a:r>
            <a:br>
              <a:rPr lang="pt-BR" sz="4000" dirty="0">
                <a:solidFill>
                  <a:schemeClr val="accent3"/>
                </a:solidFill>
              </a:rPr>
            </a:br>
            <a:r>
              <a:rPr lang="pt-BR" sz="4000" dirty="0">
                <a:solidFill>
                  <a:schemeClr val="accent3"/>
                </a:solidFill>
              </a:rPr>
              <a:t>Fernando Frazão, Agência Brasil </a:t>
            </a:r>
            <a:r>
              <a:rPr lang="pt-BR" sz="2400" dirty="0">
                <a:solidFill>
                  <a:schemeClr val="accent3"/>
                </a:solidFill>
              </a:rPr>
              <a:t/>
            </a:r>
            <a:br>
              <a:rPr lang="pt-BR" sz="2400" dirty="0">
                <a:solidFill>
                  <a:schemeClr val="accent3"/>
                </a:solidFill>
              </a:rPr>
            </a:br>
            <a:endParaRPr lang="pt-BR" sz="2400" dirty="0">
              <a:solidFill>
                <a:schemeClr val="accent3"/>
              </a:solidFill>
            </a:endParaRPr>
          </a:p>
        </p:txBody>
      </p:sp>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2208213" y="2120383"/>
            <a:ext cx="9372600" cy="4114800"/>
          </a:xfrm>
        </p:spPr>
        <p:txBody>
          <a:bodyPr>
            <a:normAutofit/>
          </a:bodyPr>
          <a:lstStyle/>
          <a:p>
            <a:pPr algn="just"/>
            <a:r>
              <a:rPr lang="pt-BR" sz="3000" dirty="0" smtClean="0"/>
              <a:t>PROJETO </a:t>
            </a:r>
            <a:r>
              <a:rPr lang="pt-BR" sz="3000" dirty="0"/>
              <a:t>DE LEI</a:t>
            </a:r>
          </a:p>
          <a:p>
            <a:r>
              <a:rPr lang="pt-BR" sz="3000" dirty="0"/>
              <a:t>Dispõe sobre o exercício do direito à educação</a:t>
            </a:r>
            <a:br>
              <a:rPr lang="pt-BR" sz="3000" dirty="0"/>
            </a:br>
            <a:r>
              <a:rPr lang="pt-BR" sz="3000" dirty="0"/>
              <a:t>domiciliar, altera a Lei nº 8.069, de 13 de julho de</a:t>
            </a:r>
            <a:br>
              <a:rPr lang="pt-BR" sz="3000" dirty="0"/>
            </a:br>
            <a:r>
              <a:rPr lang="pt-BR" sz="3000" dirty="0"/>
              <a:t>1990, que dispõe sobre o Estatuto da Criança e do</a:t>
            </a:r>
            <a:br>
              <a:rPr lang="pt-BR" sz="3000" dirty="0"/>
            </a:br>
            <a:r>
              <a:rPr lang="pt-BR" sz="3000" dirty="0"/>
              <a:t>Adolescente e a Lei nº 9.394, de 20 de dezembro de</a:t>
            </a:r>
            <a:br>
              <a:rPr lang="pt-BR" sz="3000" dirty="0"/>
            </a:br>
            <a:r>
              <a:rPr lang="pt-BR" sz="3000" dirty="0"/>
              <a:t>1996, que estabelece as diretrizes e bases da</a:t>
            </a:r>
            <a:br>
              <a:rPr lang="pt-BR" sz="3000" dirty="0"/>
            </a:br>
            <a:r>
              <a:rPr lang="pt-BR" sz="3000" dirty="0"/>
              <a:t>educação nacional. </a:t>
            </a:r>
          </a:p>
          <a:p>
            <a:r>
              <a:rPr lang="pt-BR" sz="3000" dirty="0"/>
              <a:t>3 </a:t>
            </a:r>
            <a:r>
              <a:rPr lang="pt-BR" sz="3000" dirty="0" smtClean="0"/>
              <a:t>de maio</a:t>
            </a:r>
            <a:r>
              <a:rPr lang="pt-BR" sz="3000" dirty="0"/>
              <a:t> </a:t>
            </a:r>
            <a:r>
              <a:rPr lang="pt-BR" sz="3000" dirty="0" smtClean="0"/>
              <a:t>de </a:t>
            </a:r>
            <a:r>
              <a:rPr lang="pt-BR" sz="3000" dirty="0"/>
              <a:t>2019 </a:t>
            </a:r>
          </a:p>
        </p:txBody>
      </p:sp>
    </p:spTree>
    <p:extLst>
      <p:ext uri="{BB962C8B-B14F-4D97-AF65-F5344CB8AC3E}">
        <p14:creationId xmlns:p14="http://schemas.microsoft.com/office/powerpoint/2010/main" val="182597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3ACF5C-BA0A-4163-9C7B-7005539D8F6E}"/>
              </a:ext>
            </a:extLst>
          </p:cNvPr>
          <p:cNvSpPr>
            <a:spLocks noGrp="1"/>
          </p:cNvSpPr>
          <p:nvPr>
            <p:ph type="title"/>
          </p:nvPr>
        </p:nvSpPr>
        <p:spPr>
          <a:xfrm>
            <a:off x="2116400" y="595491"/>
            <a:ext cx="9372600" cy="578069"/>
          </a:xfrm>
        </p:spPr>
        <p:txBody>
          <a:bodyPr>
            <a:noAutofit/>
          </a:bodyPr>
          <a:lstStyle/>
          <a:p>
            <a:r>
              <a:rPr lang="pt-BR" sz="4000" dirty="0">
                <a:solidFill>
                  <a:schemeClr val="accent3"/>
                </a:solidFill>
              </a:rPr>
              <a:t>O CONGRESSO NACIONAL decreta:</a:t>
            </a:r>
          </a:p>
        </p:txBody>
      </p:sp>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1744716" y="1462256"/>
            <a:ext cx="10300139" cy="5565228"/>
          </a:xfrm>
        </p:spPr>
        <p:txBody>
          <a:bodyPr>
            <a:noAutofit/>
          </a:bodyPr>
          <a:lstStyle/>
          <a:p>
            <a:r>
              <a:rPr lang="pt-BR" sz="3000" dirty="0" smtClean="0">
                <a:solidFill>
                  <a:schemeClr val="tx2"/>
                </a:solidFill>
              </a:rPr>
              <a:t>Art</a:t>
            </a:r>
            <a:r>
              <a:rPr lang="pt-BR" sz="3000" dirty="0">
                <a:solidFill>
                  <a:schemeClr val="tx2"/>
                </a:solidFill>
              </a:rPr>
              <a:t>. 2º Os pais ou os responsáveis legais têm prioridade de direito na escolha do tipo de</a:t>
            </a:r>
            <a:br>
              <a:rPr lang="pt-BR" sz="3000" dirty="0">
                <a:solidFill>
                  <a:schemeClr val="tx2"/>
                </a:solidFill>
              </a:rPr>
            </a:br>
            <a:r>
              <a:rPr lang="pt-BR" sz="3000" dirty="0">
                <a:solidFill>
                  <a:schemeClr val="tx2"/>
                </a:solidFill>
              </a:rPr>
              <a:t>instrução que será ministrada a seus filhos.</a:t>
            </a:r>
            <a:br>
              <a:rPr lang="pt-BR" sz="3000" dirty="0">
                <a:solidFill>
                  <a:schemeClr val="tx2"/>
                </a:solidFill>
              </a:rPr>
            </a:br>
            <a:r>
              <a:rPr lang="pt-BR" sz="3000" dirty="0">
                <a:solidFill>
                  <a:schemeClr val="tx2"/>
                </a:solidFill>
              </a:rPr>
              <a:t>§ 1º É plena a liberdade de opção dos pais ou dos responsáveis legais entre a educação</a:t>
            </a:r>
            <a:br>
              <a:rPr lang="pt-BR" sz="3000" dirty="0">
                <a:solidFill>
                  <a:schemeClr val="tx2"/>
                </a:solidFill>
              </a:rPr>
            </a:br>
            <a:r>
              <a:rPr lang="pt-BR" sz="3000" dirty="0">
                <a:solidFill>
                  <a:schemeClr val="tx2"/>
                </a:solidFill>
              </a:rPr>
              <a:t>escolar e a educação domiciliar, nos termos do disposto nesta Lei.</a:t>
            </a:r>
            <a:r>
              <a:rPr lang="pt-BR" sz="3000" dirty="0">
                <a:solidFill>
                  <a:schemeClr val="accent3"/>
                </a:solidFill>
              </a:rPr>
              <a:t/>
            </a:r>
            <a:br>
              <a:rPr lang="pt-BR" sz="3000" dirty="0">
                <a:solidFill>
                  <a:schemeClr val="accent3"/>
                </a:solidFill>
              </a:rPr>
            </a:br>
            <a:endParaRPr lang="pt-BR" sz="3000" dirty="0"/>
          </a:p>
        </p:txBody>
      </p:sp>
    </p:spTree>
    <p:extLst>
      <p:ext uri="{BB962C8B-B14F-4D97-AF65-F5344CB8AC3E}">
        <p14:creationId xmlns:p14="http://schemas.microsoft.com/office/powerpoint/2010/main" val="1594852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3ACF5C-BA0A-4163-9C7B-7005539D8F6E}"/>
              </a:ext>
            </a:extLst>
          </p:cNvPr>
          <p:cNvSpPr>
            <a:spLocks noGrp="1"/>
          </p:cNvSpPr>
          <p:nvPr>
            <p:ph type="title"/>
          </p:nvPr>
        </p:nvSpPr>
        <p:spPr>
          <a:xfrm>
            <a:off x="2208213" y="304800"/>
            <a:ext cx="9372600" cy="578069"/>
          </a:xfrm>
        </p:spPr>
        <p:txBody>
          <a:bodyPr>
            <a:noAutofit/>
          </a:bodyPr>
          <a:lstStyle/>
          <a:p>
            <a:r>
              <a:rPr lang="pt-BR" dirty="0">
                <a:solidFill>
                  <a:schemeClr val="accent3"/>
                </a:solidFill>
              </a:rPr>
              <a:t>O CONGRESSO NACIONAL decreta:</a:t>
            </a:r>
          </a:p>
        </p:txBody>
      </p:sp>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1744716" y="987972"/>
            <a:ext cx="10300139" cy="5565228"/>
          </a:xfrm>
        </p:spPr>
        <p:txBody>
          <a:bodyPr>
            <a:normAutofit fontScale="92500" lnSpcReduction="10000"/>
          </a:bodyPr>
          <a:lstStyle/>
          <a:p>
            <a:r>
              <a:rPr lang="pt-BR" sz="3000" dirty="0" smtClean="0">
                <a:solidFill>
                  <a:schemeClr val="accent3"/>
                </a:solidFill>
              </a:rPr>
              <a:t>Art</a:t>
            </a:r>
            <a:r>
              <a:rPr lang="pt-BR" sz="3000" dirty="0">
                <a:solidFill>
                  <a:schemeClr val="accent3"/>
                </a:solidFill>
              </a:rPr>
              <a:t>. 4º A opção pela educação domiciliar será efetuada pelos pais ou pelos responsáveis</a:t>
            </a:r>
            <a:br>
              <a:rPr lang="pt-BR" sz="3000" dirty="0">
                <a:solidFill>
                  <a:schemeClr val="accent3"/>
                </a:solidFill>
              </a:rPr>
            </a:br>
            <a:r>
              <a:rPr lang="pt-BR" sz="3000" dirty="0">
                <a:solidFill>
                  <a:schemeClr val="accent3"/>
                </a:solidFill>
              </a:rPr>
              <a:t>legais do estudante, formalmente, por meio de plataforma virtual do Ministério da Educação, </a:t>
            </a:r>
            <a:r>
              <a:rPr lang="pt-BR" sz="3000" dirty="0"/>
              <a:t>em que constará, no mínimo:</a:t>
            </a:r>
            <a:br>
              <a:rPr lang="pt-BR" sz="3000" dirty="0"/>
            </a:br>
            <a:r>
              <a:rPr lang="pt-BR" sz="3000" dirty="0"/>
              <a:t>I - documentação de identificação do estudante, na qual conste informação sobre filiação ou responsabilidade legal;</a:t>
            </a:r>
            <a:br>
              <a:rPr lang="pt-BR" sz="3000" dirty="0"/>
            </a:br>
            <a:r>
              <a:rPr lang="pt-BR" sz="3000" dirty="0"/>
              <a:t>II - documentação comprobatória de residência;</a:t>
            </a:r>
            <a:br>
              <a:rPr lang="pt-BR" sz="3000" dirty="0"/>
            </a:br>
            <a:r>
              <a:rPr lang="pt-BR" sz="3000" dirty="0"/>
              <a:t>III - termo de responsabilização pela opção de educação domiciliar assinado pelos pais ou pelos responsáveis legais;</a:t>
            </a:r>
            <a:br>
              <a:rPr lang="pt-BR" sz="3000" dirty="0"/>
            </a:br>
            <a:r>
              <a:rPr lang="pt-BR" sz="3000" dirty="0"/>
              <a:t>IV - certidões criminais da Justiça Federal e da Justiça Estadual ou Distrital;</a:t>
            </a:r>
            <a:br>
              <a:rPr lang="pt-BR" sz="3000" dirty="0"/>
            </a:br>
            <a:r>
              <a:rPr lang="pt-BR" sz="3000" dirty="0"/>
              <a:t>V - plano pedagógico individual, proposto pelos pais ou pelos responsáveis legais; e</a:t>
            </a:r>
            <a:br>
              <a:rPr lang="pt-BR" sz="3000" dirty="0"/>
            </a:br>
            <a:r>
              <a:rPr lang="pt-BR" sz="3000" dirty="0"/>
              <a:t>VI - caderneta de vacinação atualizada</a:t>
            </a:r>
            <a:r>
              <a:rPr lang="pt-BR" sz="3000" dirty="0" smtClean="0"/>
              <a:t>.</a:t>
            </a:r>
            <a:endParaRPr lang="pt-BR" sz="3000" dirty="0"/>
          </a:p>
        </p:txBody>
      </p:sp>
    </p:spTree>
    <p:extLst>
      <p:ext uri="{BB962C8B-B14F-4D97-AF65-F5344CB8AC3E}">
        <p14:creationId xmlns:p14="http://schemas.microsoft.com/office/powerpoint/2010/main" val="138438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3F0E24-1732-4F3E-B3FD-0EB71D189314}"/>
              </a:ext>
            </a:extLst>
          </p:cNvPr>
          <p:cNvSpPr>
            <a:spLocks noGrp="1"/>
          </p:cNvSpPr>
          <p:nvPr>
            <p:ph type="title"/>
          </p:nvPr>
        </p:nvSpPr>
        <p:spPr>
          <a:xfrm>
            <a:off x="2208213" y="864477"/>
            <a:ext cx="9372600" cy="735723"/>
          </a:xfrm>
        </p:spPr>
        <p:txBody>
          <a:bodyPr>
            <a:normAutofit fontScale="90000"/>
          </a:bodyPr>
          <a:lstStyle/>
          <a:p>
            <a:r>
              <a:rPr lang="pt-BR" sz="4400" b="1" dirty="0">
                <a:solidFill>
                  <a:schemeClr val="accent3"/>
                </a:solidFill>
              </a:rPr>
              <a:t>Ele é Herodes, o Grande.</a:t>
            </a:r>
            <a:r>
              <a:rPr lang="pt-BR" dirty="0">
                <a:solidFill>
                  <a:schemeClr val="accent3"/>
                </a:solidFill>
              </a:rPr>
              <a:t/>
            </a:r>
            <a:br>
              <a:rPr lang="pt-BR" dirty="0">
                <a:solidFill>
                  <a:schemeClr val="accent3"/>
                </a:solidFill>
              </a:rPr>
            </a:br>
            <a:endParaRPr lang="pt-BR" dirty="0">
              <a:solidFill>
                <a:schemeClr val="accent3"/>
              </a:solidFill>
            </a:endParaRPr>
          </a:p>
        </p:txBody>
      </p:sp>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2208213" y="1232338"/>
            <a:ext cx="8411490" cy="4114800"/>
          </a:xfrm>
        </p:spPr>
        <p:txBody>
          <a:bodyPr>
            <a:normAutofit/>
          </a:bodyPr>
          <a:lstStyle/>
          <a:p>
            <a:pPr marL="45720" indent="0" algn="just">
              <a:buNone/>
            </a:pPr>
            <a:r>
              <a:rPr lang="pt-BR" sz="3000" dirty="0"/>
              <a:t>Mas Herodes, o Grande, ficou, certo dia, profundamente perturbado </a:t>
            </a:r>
            <a:r>
              <a:rPr lang="pt-BR" sz="3000" dirty="0" smtClean="0"/>
              <a:t>(Mt </a:t>
            </a:r>
            <a:r>
              <a:rPr lang="pt-BR" sz="3000" dirty="0"/>
              <a:t>2,3).</a:t>
            </a:r>
          </a:p>
          <a:p>
            <a:pPr marL="45720" indent="0" algn="just">
              <a:buNone/>
            </a:pPr>
            <a:r>
              <a:rPr lang="pt-BR" sz="3000" dirty="0"/>
              <a:t>É que alguns magos lhe tinham anunciado que havia nascido o “Rei dos judeus”. E a suposta “grandeza” de Herodes, daquele momento em diante, se apequenou ainda mais até ficar do tamanho de uma única e determinante preocupação: “Quem era esse que poderia derrubá-lo do trono?”</a:t>
            </a:r>
            <a:r>
              <a:rPr lang="pt-BR" sz="3000" dirty="0" smtClean="0"/>
              <a:t>.</a:t>
            </a:r>
            <a:endParaRPr lang="pt-BR" sz="3000" dirty="0"/>
          </a:p>
        </p:txBody>
      </p:sp>
    </p:spTree>
    <p:extLst>
      <p:ext uri="{BB962C8B-B14F-4D97-AF65-F5344CB8AC3E}">
        <p14:creationId xmlns:p14="http://schemas.microsoft.com/office/powerpoint/2010/main" val="205689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3ACF5C-BA0A-4163-9C7B-7005539D8F6E}"/>
              </a:ext>
            </a:extLst>
          </p:cNvPr>
          <p:cNvSpPr>
            <a:spLocks noGrp="1"/>
          </p:cNvSpPr>
          <p:nvPr>
            <p:ph type="title"/>
          </p:nvPr>
        </p:nvSpPr>
        <p:spPr>
          <a:xfrm>
            <a:off x="2208213" y="304800"/>
            <a:ext cx="9372600" cy="578069"/>
          </a:xfrm>
        </p:spPr>
        <p:txBody>
          <a:bodyPr>
            <a:noAutofit/>
          </a:bodyPr>
          <a:lstStyle/>
          <a:p>
            <a:r>
              <a:rPr lang="pt-BR" dirty="0">
                <a:solidFill>
                  <a:schemeClr val="accent3"/>
                </a:solidFill>
              </a:rPr>
              <a:t>O CONGRESSO NACIONAL decreta:</a:t>
            </a:r>
          </a:p>
        </p:txBody>
      </p:sp>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1744716" y="987972"/>
            <a:ext cx="10300139" cy="5565228"/>
          </a:xfrm>
        </p:spPr>
        <p:txBody>
          <a:bodyPr>
            <a:noAutofit/>
          </a:bodyPr>
          <a:lstStyle/>
          <a:p>
            <a:r>
              <a:rPr lang="pt-BR" sz="3000" dirty="0" smtClean="0">
                <a:solidFill>
                  <a:schemeClr val="accent3"/>
                </a:solidFill>
              </a:rPr>
              <a:t>Art</a:t>
            </a:r>
            <a:r>
              <a:rPr lang="pt-BR" sz="3000" dirty="0">
                <a:solidFill>
                  <a:schemeClr val="accent3"/>
                </a:solidFill>
              </a:rPr>
              <a:t>. 4º </a:t>
            </a:r>
            <a:r>
              <a:rPr lang="pt-BR" sz="3000" dirty="0" smtClean="0">
                <a:solidFill>
                  <a:schemeClr val="accent3"/>
                </a:solidFill>
              </a:rPr>
              <a:t>...</a:t>
            </a:r>
            <a:r>
              <a:rPr lang="pt-BR" sz="3000" dirty="0"/>
              <a:t/>
            </a:r>
            <a:br>
              <a:rPr lang="pt-BR" sz="3000" dirty="0"/>
            </a:br>
            <a:r>
              <a:rPr lang="pt-BR" sz="3000" dirty="0"/>
              <a:t>§ 1º O período regular de cadastro será </a:t>
            </a:r>
            <a:r>
              <a:rPr lang="pt-BR" sz="3000" dirty="0" err="1" smtClean="0"/>
              <a:t>preferencialamente</a:t>
            </a:r>
            <a:r>
              <a:rPr lang="pt-BR" sz="3000" dirty="0" smtClean="0"/>
              <a:t> </a:t>
            </a:r>
            <a:r>
              <a:rPr lang="pt-BR" sz="3000" dirty="0"/>
              <a:t>de dezembro a fevereiro.</a:t>
            </a:r>
            <a:br>
              <a:rPr lang="pt-BR" sz="3000" dirty="0"/>
            </a:br>
            <a:r>
              <a:rPr lang="pt-BR" sz="3000" dirty="0"/>
              <a:t>§ 2º O processo de cadastramento observará regulamento específico, observados os</a:t>
            </a:r>
            <a:br>
              <a:rPr lang="pt-BR" sz="3000" dirty="0"/>
            </a:br>
            <a:r>
              <a:rPr lang="pt-BR" sz="3000" dirty="0"/>
              <a:t>critérios mínimos de apresentação do plano pedagógico individual.</a:t>
            </a:r>
            <a:br>
              <a:rPr lang="pt-BR" sz="3000" dirty="0"/>
            </a:br>
            <a:r>
              <a:rPr lang="pt-BR" sz="3000" dirty="0"/>
              <a:t>§ 3º A conclusão do processo de cadastramento, após análise e aprovação do Ministério</a:t>
            </a:r>
            <a:br>
              <a:rPr lang="pt-BR" sz="3000" dirty="0"/>
            </a:br>
            <a:r>
              <a:rPr lang="pt-BR" sz="3000" dirty="0"/>
              <a:t>da Educação, gerará para o estudante uma matrícula que comprovará, para todos os efeitos, a opção pela educação domiciliar</a:t>
            </a:r>
            <a:r>
              <a:rPr lang="pt-BR" sz="3000" dirty="0" smtClean="0"/>
              <a:t>.</a:t>
            </a:r>
            <a:endParaRPr lang="pt-BR" sz="3000" dirty="0"/>
          </a:p>
        </p:txBody>
      </p:sp>
    </p:spTree>
    <p:extLst>
      <p:ext uri="{BB962C8B-B14F-4D97-AF65-F5344CB8AC3E}">
        <p14:creationId xmlns:p14="http://schemas.microsoft.com/office/powerpoint/2010/main" val="3195153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3ACF5C-BA0A-4163-9C7B-7005539D8F6E}"/>
              </a:ext>
            </a:extLst>
          </p:cNvPr>
          <p:cNvSpPr>
            <a:spLocks noGrp="1"/>
          </p:cNvSpPr>
          <p:nvPr>
            <p:ph type="title"/>
          </p:nvPr>
        </p:nvSpPr>
        <p:spPr>
          <a:xfrm>
            <a:off x="2208213" y="304800"/>
            <a:ext cx="9372600" cy="578069"/>
          </a:xfrm>
        </p:spPr>
        <p:txBody>
          <a:bodyPr>
            <a:noAutofit/>
          </a:bodyPr>
          <a:lstStyle/>
          <a:p>
            <a:r>
              <a:rPr lang="pt-BR" dirty="0">
                <a:solidFill>
                  <a:schemeClr val="accent3"/>
                </a:solidFill>
              </a:rPr>
              <a:t>O CONGRESSO NACIONAL decreta:</a:t>
            </a:r>
          </a:p>
        </p:txBody>
      </p:sp>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1744716" y="987972"/>
            <a:ext cx="10300139" cy="5565228"/>
          </a:xfrm>
        </p:spPr>
        <p:txBody>
          <a:bodyPr>
            <a:noAutofit/>
          </a:bodyPr>
          <a:lstStyle/>
          <a:p>
            <a:r>
              <a:rPr lang="pt-BR" sz="3000" dirty="0" smtClean="0">
                <a:solidFill>
                  <a:schemeClr val="accent3"/>
                </a:solidFill>
              </a:rPr>
              <a:t>Art</a:t>
            </a:r>
            <a:r>
              <a:rPr lang="pt-BR" sz="3000" dirty="0">
                <a:solidFill>
                  <a:schemeClr val="accent3"/>
                </a:solidFill>
              </a:rPr>
              <a:t>. 4º </a:t>
            </a:r>
            <a:r>
              <a:rPr lang="pt-BR" sz="3000" dirty="0" smtClean="0">
                <a:solidFill>
                  <a:schemeClr val="accent3"/>
                </a:solidFill>
              </a:rPr>
              <a:t>...</a:t>
            </a:r>
            <a:r>
              <a:rPr lang="pt-BR" sz="3000" dirty="0"/>
              <a:t/>
            </a:r>
            <a:br>
              <a:rPr lang="pt-BR" sz="3000" dirty="0"/>
            </a:br>
            <a:r>
              <a:rPr lang="pt-BR" sz="3000" dirty="0" smtClean="0"/>
              <a:t>§ </a:t>
            </a:r>
            <a:r>
              <a:rPr lang="pt-BR" sz="3000" dirty="0"/>
              <a:t>4º O cadastro na plataforma virtual de que trata o caput será renovado anualmente</a:t>
            </a:r>
            <a:br>
              <a:rPr lang="pt-BR" sz="3000" dirty="0"/>
            </a:br>
            <a:r>
              <a:rPr lang="pt-BR" sz="3000" dirty="0"/>
              <a:t>pelos pais ou pelos responsáveis legais, com a inclusão do plano pedagógico individual correspondente ao novo ano letivo e dos demais documentos que forem necessários.</a:t>
            </a:r>
            <a:br>
              <a:rPr lang="pt-BR" sz="3000" dirty="0"/>
            </a:br>
            <a:r>
              <a:rPr lang="pt-BR" sz="3000" dirty="0"/>
              <a:t>§ 5º O Ministério da Educação disponibilizará dados referentes à educação domiciliar aos órgãos competentes, conforme regulamento.</a:t>
            </a:r>
            <a:br>
              <a:rPr lang="pt-BR" sz="3000" dirty="0"/>
            </a:br>
            <a:endParaRPr lang="pt-BR" sz="3000" dirty="0"/>
          </a:p>
        </p:txBody>
      </p:sp>
    </p:spTree>
    <p:extLst>
      <p:ext uri="{BB962C8B-B14F-4D97-AF65-F5344CB8AC3E}">
        <p14:creationId xmlns:p14="http://schemas.microsoft.com/office/powerpoint/2010/main" val="3706373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2045969" y="756745"/>
            <a:ext cx="9063403" cy="6101255"/>
          </a:xfrm>
        </p:spPr>
        <p:txBody>
          <a:bodyPr>
            <a:normAutofit/>
          </a:bodyPr>
          <a:lstStyle/>
          <a:p>
            <a:r>
              <a:rPr lang="pt-BR" sz="3000" b="1" dirty="0" smtClean="0">
                <a:solidFill>
                  <a:srgbClr val="000000"/>
                </a:solidFill>
              </a:rPr>
              <a:t>Parágrafo </a:t>
            </a:r>
            <a:r>
              <a:rPr lang="pt-BR" sz="3000" b="1" dirty="0">
                <a:solidFill>
                  <a:srgbClr val="000000"/>
                </a:solidFill>
              </a:rPr>
              <a:t>único. </a:t>
            </a:r>
            <a:r>
              <a:rPr lang="pt-BR" sz="3000" dirty="0">
                <a:solidFill>
                  <a:srgbClr val="000000"/>
                </a:solidFill>
              </a:rPr>
              <a:t>O registro será realizado conforme ato do Ministério da Educação e fará parte da supervisão da educação domiciliar.</a:t>
            </a:r>
            <a:br>
              <a:rPr lang="pt-BR" sz="3000" dirty="0">
                <a:solidFill>
                  <a:srgbClr val="000000"/>
                </a:solidFill>
              </a:rPr>
            </a:br>
            <a:endParaRPr lang="pt-BR" sz="3000" dirty="0">
              <a:solidFill>
                <a:srgbClr val="000000"/>
              </a:solidFill>
            </a:endParaRPr>
          </a:p>
          <a:p>
            <a:r>
              <a:rPr lang="pt-BR" sz="3000" b="1" dirty="0" smtClean="0">
                <a:solidFill>
                  <a:srgbClr val="000000"/>
                </a:solidFill>
              </a:rPr>
              <a:t>Art</a:t>
            </a:r>
            <a:r>
              <a:rPr lang="pt-BR" sz="3000" b="1" dirty="0">
                <a:solidFill>
                  <a:srgbClr val="000000"/>
                </a:solidFill>
              </a:rPr>
              <a:t>. 6º </a:t>
            </a:r>
            <a:r>
              <a:rPr lang="pt-BR" sz="3000" dirty="0">
                <a:solidFill>
                  <a:srgbClr val="000000"/>
                </a:solidFill>
              </a:rPr>
              <a:t>O estudante matriculado em educação domiciliar será submetido, para fins de</a:t>
            </a:r>
            <a:br>
              <a:rPr lang="pt-BR" sz="3000" dirty="0">
                <a:solidFill>
                  <a:srgbClr val="000000"/>
                </a:solidFill>
              </a:rPr>
            </a:br>
            <a:r>
              <a:rPr lang="pt-BR" sz="3000" dirty="0">
                <a:solidFill>
                  <a:srgbClr val="000000"/>
                </a:solidFill>
              </a:rPr>
              <a:t>certificação da aprendizagem, a uma avaliação anual sob a gestão do Ministério da Educação.</a:t>
            </a:r>
            <a:r>
              <a:rPr lang="pt-BR" sz="3000" dirty="0">
                <a:solidFill>
                  <a:schemeClr val="accent3"/>
                </a:solidFill>
              </a:rPr>
              <a:t/>
            </a:r>
            <a:br>
              <a:rPr lang="pt-BR" sz="3000" dirty="0">
                <a:solidFill>
                  <a:schemeClr val="accent3"/>
                </a:solidFill>
              </a:rPr>
            </a:br>
            <a:endParaRPr lang="pt-BR" sz="3000" dirty="0"/>
          </a:p>
        </p:txBody>
      </p:sp>
    </p:spTree>
    <p:extLst>
      <p:ext uri="{BB962C8B-B14F-4D97-AF65-F5344CB8AC3E}">
        <p14:creationId xmlns:p14="http://schemas.microsoft.com/office/powerpoint/2010/main" val="375115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2045970" y="314248"/>
            <a:ext cx="9032798" cy="6101255"/>
          </a:xfrm>
        </p:spPr>
        <p:txBody>
          <a:bodyPr>
            <a:normAutofit/>
          </a:bodyPr>
          <a:lstStyle/>
          <a:p>
            <a:r>
              <a:rPr lang="pt-BR" sz="3000" b="1" dirty="0" smtClean="0">
                <a:solidFill>
                  <a:srgbClr val="000000"/>
                </a:solidFill>
              </a:rPr>
              <a:t>Art</a:t>
            </a:r>
            <a:r>
              <a:rPr lang="pt-BR" sz="3000" b="1" dirty="0">
                <a:solidFill>
                  <a:srgbClr val="000000"/>
                </a:solidFill>
              </a:rPr>
              <a:t>. 9º </a:t>
            </a:r>
            <a:r>
              <a:rPr lang="pt-BR" sz="3000" dirty="0">
                <a:solidFill>
                  <a:srgbClr val="000000"/>
                </a:solidFill>
              </a:rPr>
              <a:t>O Ministério da Educação regulará a cobrança de taxa para fins de custeio das</a:t>
            </a:r>
            <a:br>
              <a:rPr lang="pt-BR" sz="3000" dirty="0">
                <a:solidFill>
                  <a:srgbClr val="000000"/>
                </a:solidFill>
              </a:rPr>
            </a:br>
            <a:r>
              <a:rPr lang="pt-BR" sz="3000" dirty="0">
                <a:solidFill>
                  <a:srgbClr val="000000"/>
                </a:solidFill>
              </a:rPr>
              <a:t>avaliações e estabelecerá as hipóteses de isenção de pagamento</a:t>
            </a:r>
            <a:r>
              <a:rPr lang="pt-BR" sz="3000" dirty="0" smtClean="0">
                <a:solidFill>
                  <a:srgbClr val="000000"/>
                </a:solidFill>
              </a:rPr>
              <a:t>.</a:t>
            </a:r>
          </a:p>
          <a:p>
            <a:r>
              <a:rPr lang="pt-BR" sz="3000" b="1" dirty="0" smtClean="0">
                <a:solidFill>
                  <a:srgbClr val="000000"/>
                </a:solidFill>
              </a:rPr>
              <a:t>Art</a:t>
            </a:r>
            <a:r>
              <a:rPr lang="pt-BR" sz="3000" b="1" dirty="0">
                <a:solidFill>
                  <a:srgbClr val="000000"/>
                </a:solidFill>
              </a:rPr>
              <a:t>. 10º </a:t>
            </a:r>
            <a:r>
              <a:rPr lang="pt-BR" sz="3000" dirty="0">
                <a:solidFill>
                  <a:srgbClr val="000000"/>
                </a:solidFill>
              </a:rPr>
              <a:t>Caberá aos pais ou aos responsáveis legais, durante o processo de ensino e de</a:t>
            </a:r>
            <a:br>
              <a:rPr lang="pt-BR" sz="3000" dirty="0">
                <a:solidFill>
                  <a:srgbClr val="000000"/>
                </a:solidFill>
              </a:rPr>
            </a:br>
            <a:r>
              <a:rPr lang="pt-BR" sz="3000" dirty="0">
                <a:solidFill>
                  <a:srgbClr val="000000"/>
                </a:solidFill>
              </a:rPr>
              <a:t>aprendizagem, monitorar de forma permanente o desenvolvimento do estudante, conforme as diretrizes nacionais curriculares</a:t>
            </a:r>
            <a:r>
              <a:rPr lang="pt-BR" sz="3000" dirty="0" smtClean="0">
                <a:solidFill>
                  <a:srgbClr val="000000"/>
                </a:solidFill>
              </a:rPr>
              <a:t>.</a:t>
            </a:r>
            <a:endParaRPr lang="pt-BR" sz="3000" dirty="0">
              <a:solidFill>
                <a:srgbClr val="000000"/>
              </a:solidFill>
            </a:endParaRPr>
          </a:p>
        </p:txBody>
      </p:sp>
    </p:spTree>
    <p:extLst>
      <p:ext uri="{BB962C8B-B14F-4D97-AF65-F5344CB8AC3E}">
        <p14:creationId xmlns:p14="http://schemas.microsoft.com/office/powerpoint/2010/main" val="87175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1755229" y="451944"/>
            <a:ext cx="9889720" cy="6101255"/>
          </a:xfrm>
        </p:spPr>
        <p:txBody>
          <a:bodyPr>
            <a:noAutofit/>
          </a:bodyPr>
          <a:lstStyle/>
          <a:p>
            <a:r>
              <a:rPr lang="pt-BR" sz="2700" b="1" dirty="0">
                <a:solidFill>
                  <a:srgbClr val="000000"/>
                </a:solidFill>
              </a:rPr>
              <a:t>Art. 13. </a:t>
            </a:r>
            <a:r>
              <a:rPr lang="pt-BR" sz="2700" dirty="0">
                <a:solidFill>
                  <a:srgbClr val="000000"/>
                </a:solidFill>
              </a:rPr>
              <a:t>Os pais ou os responsáveis legais perderão o exercício do direito à opção pela</a:t>
            </a:r>
            <a:br>
              <a:rPr lang="pt-BR" sz="2700" dirty="0">
                <a:solidFill>
                  <a:srgbClr val="000000"/>
                </a:solidFill>
              </a:rPr>
            </a:br>
            <a:r>
              <a:rPr lang="pt-BR" sz="2700" dirty="0">
                <a:solidFill>
                  <a:srgbClr val="000000"/>
                </a:solidFill>
              </a:rPr>
              <a:t>educação domiciliar nas seguintes hipóteses:</a:t>
            </a:r>
            <a:br>
              <a:rPr lang="pt-BR" sz="2700" dirty="0">
                <a:solidFill>
                  <a:srgbClr val="000000"/>
                </a:solidFill>
              </a:rPr>
            </a:br>
            <a:r>
              <a:rPr lang="pt-BR" sz="2700" dirty="0">
                <a:solidFill>
                  <a:srgbClr val="000000"/>
                </a:solidFill>
              </a:rPr>
              <a:t>I - quando o estudante for reprovado, em dois anos consecutivos, nas avaliações anuais e nas provas de recuperação;</a:t>
            </a:r>
            <a:br>
              <a:rPr lang="pt-BR" sz="2700" dirty="0">
                <a:solidFill>
                  <a:srgbClr val="000000"/>
                </a:solidFill>
              </a:rPr>
            </a:br>
            <a:r>
              <a:rPr lang="pt-BR" sz="2700" dirty="0">
                <a:solidFill>
                  <a:srgbClr val="000000"/>
                </a:solidFill>
              </a:rPr>
              <a:t>II - quando o estudante for reprovado, em três anos não consecutivos, nas avaliações</a:t>
            </a:r>
            <a:br>
              <a:rPr lang="pt-BR" sz="2700" dirty="0">
                <a:solidFill>
                  <a:srgbClr val="000000"/>
                </a:solidFill>
              </a:rPr>
            </a:br>
            <a:r>
              <a:rPr lang="pt-BR" sz="2700" dirty="0">
                <a:solidFill>
                  <a:srgbClr val="000000"/>
                </a:solidFill>
              </a:rPr>
              <a:t>anuais e nas recuperações;</a:t>
            </a:r>
            <a:br>
              <a:rPr lang="pt-BR" sz="2700" dirty="0">
                <a:solidFill>
                  <a:srgbClr val="000000"/>
                </a:solidFill>
              </a:rPr>
            </a:br>
            <a:r>
              <a:rPr lang="pt-BR" sz="2700" dirty="0">
                <a:solidFill>
                  <a:srgbClr val="000000"/>
                </a:solidFill>
              </a:rPr>
              <a:t>III - quando o aluno injustificadamente não comparecer à avaliação anual de que trata o</a:t>
            </a:r>
            <a:br>
              <a:rPr lang="pt-BR" sz="2700" dirty="0">
                <a:solidFill>
                  <a:srgbClr val="000000"/>
                </a:solidFill>
              </a:rPr>
            </a:br>
            <a:r>
              <a:rPr lang="pt-BR" sz="2700" dirty="0">
                <a:solidFill>
                  <a:srgbClr val="000000"/>
                </a:solidFill>
              </a:rPr>
              <a:t>art. 6º; ou</a:t>
            </a:r>
            <a:br>
              <a:rPr lang="pt-BR" sz="2700" dirty="0">
                <a:solidFill>
                  <a:srgbClr val="000000"/>
                </a:solidFill>
              </a:rPr>
            </a:br>
            <a:r>
              <a:rPr lang="pt-BR" sz="2700" dirty="0">
                <a:solidFill>
                  <a:srgbClr val="000000"/>
                </a:solidFill>
              </a:rPr>
              <a:t>IV - enquanto não for renovado o cadastramento anual na plataforma virtual, nos </a:t>
            </a:r>
            <a:r>
              <a:rPr lang="pt-BR" sz="2700" dirty="0" smtClean="0">
                <a:solidFill>
                  <a:srgbClr val="000000"/>
                </a:solidFill>
              </a:rPr>
              <a:t>termos do </a:t>
            </a:r>
            <a:r>
              <a:rPr lang="pt-BR" sz="2700" dirty="0">
                <a:solidFill>
                  <a:srgbClr val="000000"/>
                </a:solidFill>
              </a:rPr>
              <a:t>disposto no art. 4º</a:t>
            </a:r>
            <a:r>
              <a:rPr lang="pt-BR" sz="2700" dirty="0" smtClean="0">
                <a:solidFill>
                  <a:srgbClr val="000000"/>
                </a:solidFill>
              </a:rPr>
              <a:t>.</a:t>
            </a:r>
            <a:r>
              <a:rPr lang="pt-BR" sz="3000" dirty="0">
                <a:solidFill>
                  <a:srgbClr val="000000"/>
                </a:solidFill>
              </a:rPr>
              <a:t/>
            </a:r>
            <a:br>
              <a:rPr lang="pt-BR" sz="3000" dirty="0">
                <a:solidFill>
                  <a:srgbClr val="000000"/>
                </a:solidFill>
              </a:rPr>
            </a:br>
            <a:endParaRPr lang="pt-BR" sz="3000" dirty="0">
              <a:solidFill>
                <a:srgbClr val="000000"/>
              </a:solidFill>
            </a:endParaRPr>
          </a:p>
        </p:txBody>
      </p:sp>
    </p:spTree>
    <p:extLst>
      <p:ext uri="{BB962C8B-B14F-4D97-AF65-F5344CB8AC3E}">
        <p14:creationId xmlns:p14="http://schemas.microsoft.com/office/powerpoint/2010/main" val="93551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1755228" y="451944"/>
            <a:ext cx="9262331" cy="6101255"/>
          </a:xfrm>
        </p:spPr>
        <p:txBody>
          <a:bodyPr>
            <a:normAutofit/>
          </a:bodyPr>
          <a:lstStyle/>
          <a:p>
            <a:r>
              <a:rPr lang="pt-BR" sz="3000" b="1" dirty="0" smtClean="0">
                <a:solidFill>
                  <a:srgbClr val="000000"/>
                </a:solidFill>
              </a:rPr>
              <a:t>Art</a:t>
            </a:r>
            <a:r>
              <a:rPr lang="pt-BR" sz="3000" b="1" dirty="0">
                <a:solidFill>
                  <a:srgbClr val="000000"/>
                </a:solidFill>
              </a:rPr>
              <a:t>. 55. </a:t>
            </a:r>
            <a:r>
              <a:rPr lang="pt-BR" sz="3000" dirty="0">
                <a:solidFill>
                  <a:srgbClr val="000000"/>
                </a:solidFill>
              </a:rPr>
              <a:t>Os pais ou os responsáveis têm a obrigação de:</a:t>
            </a:r>
            <a:br>
              <a:rPr lang="pt-BR" sz="3000" dirty="0">
                <a:solidFill>
                  <a:srgbClr val="000000"/>
                </a:solidFill>
              </a:rPr>
            </a:br>
            <a:r>
              <a:rPr lang="pt-BR" sz="3000" dirty="0">
                <a:solidFill>
                  <a:srgbClr val="000000"/>
                </a:solidFill>
              </a:rPr>
              <a:t>I - matricular seus filhos ou seus pupilos na rede regular de ensino; ou</a:t>
            </a:r>
            <a:br>
              <a:rPr lang="pt-BR" sz="3000" dirty="0">
                <a:solidFill>
                  <a:srgbClr val="000000"/>
                </a:solidFill>
              </a:rPr>
            </a:br>
            <a:r>
              <a:rPr lang="pt-BR" sz="3000" dirty="0">
                <a:solidFill>
                  <a:srgbClr val="000000"/>
                </a:solidFill>
              </a:rPr>
              <a:t>II - declarar a opção pela educação domiciliar, nos termos da lei.” (NR)</a:t>
            </a:r>
            <a:br>
              <a:rPr lang="pt-BR" sz="3000" dirty="0">
                <a:solidFill>
                  <a:srgbClr val="000000"/>
                </a:solidFill>
              </a:rPr>
            </a:br>
            <a:endParaRPr lang="pt-BR" sz="3000" dirty="0">
              <a:solidFill>
                <a:srgbClr val="000000"/>
              </a:solidFill>
            </a:endParaRPr>
          </a:p>
        </p:txBody>
      </p:sp>
    </p:spTree>
    <p:extLst>
      <p:ext uri="{BB962C8B-B14F-4D97-AF65-F5344CB8AC3E}">
        <p14:creationId xmlns:p14="http://schemas.microsoft.com/office/powerpoint/2010/main" val="1810758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3ACF5C-BA0A-4163-9C7B-7005539D8F6E}"/>
              </a:ext>
            </a:extLst>
          </p:cNvPr>
          <p:cNvSpPr>
            <a:spLocks noGrp="1"/>
          </p:cNvSpPr>
          <p:nvPr>
            <p:ph type="title"/>
          </p:nvPr>
        </p:nvSpPr>
        <p:spPr>
          <a:xfrm>
            <a:off x="2208213" y="304800"/>
            <a:ext cx="9372600" cy="578069"/>
          </a:xfrm>
        </p:spPr>
        <p:txBody>
          <a:bodyPr>
            <a:noAutofit/>
          </a:bodyPr>
          <a:lstStyle/>
          <a:p>
            <a:r>
              <a:rPr lang="pt-BR" dirty="0">
                <a:solidFill>
                  <a:schemeClr val="accent3"/>
                </a:solidFill>
              </a:rPr>
              <a:t>O CONGRESSO NACIONAL decreta:</a:t>
            </a:r>
          </a:p>
        </p:txBody>
      </p:sp>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1744716" y="987972"/>
            <a:ext cx="10300139" cy="5565228"/>
          </a:xfrm>
        </p:spPr>
        <p:txBody>
          <a:bodyPr>
            <a:normAutofit fontScale="55000" lnSpcReduction="20000"/>
          </a:bodyPr>
          <a:lstStyle/>
          <a:p>
            <a:r>
              <a:rPr lang="pt-BR" dirty="0">
                <a:solidFill>
                  <a:schemeClr val="accent3"/>
                </a:solidFill>
              </a:rPr>
              <a:t>Art. 1º Esta Lei dispõe sobre o exercício do direito à educação domiciliar no âmbito da</a:t>
            </a:r>
            <a:br>
              <a:rPr lang="pt-BR" dirty="0">
                <a:solidFill>
                  <a:schemeClr val="accent3"/>
                </a:solidFill>
              </a:rPr>
            </a:br>
            <a:r>
              <a:rPr lang="pt-BR" dirty="0">
                <a:solidFill>
                  <a:schemeClr val="accent3"/>
                </a:solidFill>
              </a:rPr>
              <a:t>educação básica.</a:t>
            </a:r>
            <a:r>
              <a:rPr lang="pt-BR" dirty="0"/>
              <a:t/>
            </a:r>
            <a:br>
              <a:rPr lang="pt-BR" dirty="0"/>
            </a:br>
            <a:r>
              <a:rPr lang="pt-BR" dirty="0"/>
              <a:t>§ 1º A educação domiciliar consiste no regime de ensino de crianças e adolescentes,</a:t>
            </a:r>
            <a:br>
              <a:rPr lang="pt-BR" dirty="0"/>
            </a:br>
            <a:r>
              <a:rPr lang="pt-BR" dirty="0"/>
              <a:t>dirigido pelos próprios pais ou pelos responsáveis legais.</a:t>
            </a:r>
            <a:br>
              <a:rPr lang="pt-BR" dirty="0"/>
            </a:br>
            <a:r>
              <a:rPr lang="pt-BR" dirty="0"/>
              <a:t>§ 2º A educação domiciliar visa ao pleno desenvolvimento da pessoa, seu preparo para o</a:t>
            </a:r>
            <a:br>
              <a:rPr lang="pt-BR" dirty="0"/>
            </a:br>
            <a:r>
              <a:rPr lang="pt-BR" dirty="0"/>
              <a:t>exercício da cidadania e sua qualificação para o trabalho, nos termos do disposto no art. 205 da</a:t>
            </a:r>
            <a:br>
              <a:rPr lang="pt-BR" dirty="0"/>
            </a:br>
            <a:r>
              <a:rPr lang="pt-BR" dirty="0"/>
              <a:t>Constituição.</a:t>
            </a:r>
            <a:br>
              <a:rPr lang="pt-BR" dirty="0"/>
            </a:br>
            <a:r>
              <a:rPr lang="pt-BR" dirty="0">
                <a:solidFill>
                  <a:schemeClr val="accent3"/>
                </a:solidFill>
              </a:rPr>
              <a:t>Art. 2º Os pais ou os responsáveis legais têm prioridade de direito na escolha do tipo de</a:t>
            </a:r>
            <a:br>
              <a:rPr lang="pt-BR" dirty="0">
                <a:solidFill>
                  <a:schemeClr val="accent3"/>
                </a:solidFill>
              </a:rPr>
            </a:br>
            <a:r>
              <a:rPr lang="pt-BR" dirty="0">
                <a:solidFill>
                  <a:schemeClr val="accent3"/>
                </a:solidFill>
              </a:rPr>
              <a:t>instrução que será ministrada a seus filhos.</a:t>
            </a:r>
            <a:br>
              <a:rPr lang="pt-BR" dirty="0">
                <a:solidFill>
                  <a:schemeClr val="accent3"/>
                </a:solidFill>
              </a:rPr>
            </a:br>
            <a:r>
              <a:rPr lang="pt-BR" dirty="0">
                <a:solidFill>
                  <a:schemeClr val="accent3"/>
                </a:solidFill>
              </a:rPr>
              <a:t>§ 1º É plena a liberdade de opção dos pais ou dos responsáveis legais entre a educação</a:t>
            </a:r>
            <a:br>
              <a:rPr lang="pt-BR" dirty="0">
                <a:solidFill>
                  <a:schemeClr val="accent3"/>
                </a:solidFill>
              </a:rPr>
            </a:br>
            <a:r>
              <a:rPr lang="pt-BR" dirty="0">
                <a:solidFill>
                  <a:schemeClr val="accent3"/>
                </a:solidFill>
              </a:rPr>
              <a:t>escolar e a educação domiciliar, nos termos do disposto nesta Lei.</a:t>
            </a:r>
            <a:br>
              <a:rPr lang="pt-BR" dirty="0">
                <a:solidFill>
                  <a:schemeClr val="accent3"/>
                </a:solidFill>
              </a:rPr>
            </a:br>
            <a:r>
              <a:rPr lang="pt-BR" dirty="0"/>
              <a:t>§ 2º É dever dos pais ou dos responsáveis legais que optarem pela educação domiciliar</a:t>
            </a:r>
            <a:br>
              <a:rPr lang="pt-BR" dirty="0"/>
            </a:br>
            <a:r>
              <a:rPr lang="pt-BR" dirty="0"/>
              <a:t>assegurar a convivência familiar e comunitária, nos termos do disposto no caput do art. 227 da</a:t>
            </a:r>
            <a:br>
              <a:rPr lang="pt-BR" dirty="0"/>
            </a:br>
            <a:r>
              <a:rPr lang="pt-BR" dirty="0"/>
              <a:t>Constituição e no caput do art. 4º da Lei nº 8.069, de 13 de julho de 1990 - Estatuto da Criança e do</a:t>
            </a:r>
            <a:br>
              <a:rPr lang="pt-BR" dirty="0"/>
            </a:br>
            <a:r>
              <a:rPr lang="pt-BR" dirty="0"/>
              <a:t>Adolescente.</a:t>
            </a:r>
            <a:br>
              <a:rPr lang="pt-BR" dirty="0"/>
            </a:br>
            <a:r>
              <a:rPr lang="pt-BR" dirty="0"/>
              <a:t>Art. 3º Fica assegurada a isonomia ( igualdade) de direitos entre os estudantes em educação escolar e</a:t>
            </a:r>
            <a:br>
              <a:rPr lang="pt-BR" dirty="0"/>
            </a:br>
            <a:r>
              <a:rPr lang="pt-BR" dirty="0"/>
              <a:t>os estudantes em educação domiciliar.</a:t>
            </a:r>
            <a:br>
              <a:rPr lang="pt-BR" dirty="0"/>
            </a:br>
            <a:r>
              <a:rPr lang="pt-BR" dirty="0"/>
              <a:t>§ 1º A isonomia estende-se aos pais ou aos responsáveis legais dos estudantes em</a:t>
            </a:r>
            <a:br>
              <a:rPr lang="pt-BR" dirty="0"/>
            </a:br>
            <a:r>
              <a:rPr lang="pt-BR" dirty="0"/>
              <a:t>educação domiciliar, no que couber.</a:t>
            </a:r>
            <a:br>
              <a:rPr lang="pt-BR" dirty="0"/>
            </a:br>
            <a:r>
              <a:rPr lang="pt-BR" dirty="0"/>
              <a:t>§ 2º Fica assegurada aos estudantes em educação domiciliar a participação em</a:t>
            </a:r>
            <a:br>
              <a:rPr lang="pt-BR" dirty="0"/>
            </a:br>
            <a:r>
              <a:rPr lang="pt-BR" dirty="0"/>
              <a:t>concursos, competições, avaliações nacionais instituídas pelo Ministério da Educação, avaliações internacionais, eventos pedagógicos, esportivos e culturais, incluídos àqueles em que for exigida a</a:t>
            </a:r>
            <a:br>
              <a:rPr lang="pt-BR" dirty="0"/>
            </a:br>
            <a:r>
              <a:rPr lang="pt-BR" dirty="0"/>
              <a:t>comprovação de matrícula na educação escolar como requisito para a participação.</a:t>
            </a:r>
            <a:br>
              <a:rPr lang="pt-BR" dirty="0"/>
            </a:br>
            <a:r>
              <a:rPr lang="pt-BR" dirty="0"/>
              <a:t>§ 3º O acesso de que trata o § 2º é condicionado à formalização da opção pela educação</a:t>
            </a:r>
            <a:br>
              <a:rPr lang="pt-BR" dirty="0"/>
            </a:br>
            <a:r>
              <a:rPr lang="pt-BR" dirty="0"/>
              <a:t>domiciliar nos termos do disposto no art. 4º.</a:t>
            </a:r>
            <a:br>
              <a:rPr lang="pt-BR" dirty="0"/>
            </a:br>
            <a:r>
              <a:rPr lang="pt-BR" dirty="0">
                <a:solidFill>
                  <a:schemeClr val="accent3"/>
                </a:solidFill>
              </a:rPr>
              <a:t>Art. 4º A opção pela educação domiciliar será efetuada pelos pais ou pelos responsáveis</a:t>
            </a:r>
            <a:br>
              <a:rPr lang="pt-BR" dirty="0">
                <a:solidFill>
                  <a:schemeClr val="accent3"/>
                </a:solidFill>
              </a:rPr>
            </a:br>
            <a:r>
              <a:rPr lang="pt-BR" dirty="0">
                <a:solidFill>
                  <a:schemeClr val="accent3"/>
                </a:solidFill>
              </a:rPr>
              <a:t>legais do estudante, formalmente, por meio de plataforma virtual do Ministério da Educação, </a:t>
            </a:r>
            <a:r>
              <a:rPr lang="pt-BR" dirty="0"/>
              <a:t>em que constará, no mínimo:</a:t>
            </a:r>
            <a:br>
              <a:rPr lang="pt-BR" dirty="0"/>
            </a:br>
            <a:r>
              <a:rPr lang="pt-BR" dirty="0"/>
              <a:t>I - documentação de identificação do estudante, na qual conste informação sobre filiação ou responsabilidade legal;</a:t>
            </a:r>
            <a:br>
              <a:rPr lang="pt-BR" dirty="0"/>
            </a:br>
            <a:r>
              <a:rPr lang="pt-BR" dirty="0"/>
              <a:t>II - documentação comprobatória de residência;</a:t>
            </a:r>
            <a:br>
              <a:rPr lang="pt-BR" dirty="0"/>
            </a:br>
            <a:r>
              <a:rPr lang="pt-BR" dirty="0"/>
              <a:t>III - termo de responsabilização pela opção de educação domiciliar assinado pelos pais ou pelos responsáveis legais;</a:t>
            </a:r>
            <a:br>
              <a:rPr lang="pt-BR" dirty="0"/>
            </a:br>
            <a:r>
              <a:rPr lang="pt-BR" dirty="0"/>
              <a:t>IV - certidões criminais da Justiça Federal e da Justiça Estadual ou Distrital;</a:t>
            </a:r>
            <a:br>
              <a:rPr lang="pt-BR" dirty="0"/>
            </a:br>
            <a:r>
              <a:rPr lang="pt-BR" dirty="0"/>
              <a:t>V - plano pedagógico individual, proposto pelos pais ou pelos responsáveis legais; e</a:t>
            </a:r>
            <a:br>
              <a:rPr lang="pt-BR" dirty="0"/>
            </a:br>
            <a:r>
              <a:rPr lang="pt-BR" dirty="0"/>
              <a:t>VI - caderneta de vacinação atualizada.</a:t>
            </a:r>
            <a:br>
              <a:rPr lang="pt-BR" dirty="0"/>
            </a:br>
            <a:r>
              <a:rPr lang="pt-BR" dirty="0"/>
              <a:t>§ 1º O período regular de cadastro será preferencialmente de dezembro a fevereiro.</a:t>
            </a:r>
            <a:br>
              <a:rPr lang="pt-BR" dirty="0"/>
            </a:br>
            <a:r>
              <a:rPr lang="pt-BR" dirty="0"/>
              <a:t>§ 2º O processo de cadastramento observará regulamento específico, observados os</a:t>
            </a:r>
            <a:br>
              <a:rPr lang="pt-BR" dirty="0"/>
            </a:br>
            <a:r>
              <a:rPr lang="pt-BR" dirty="0"/>
              <a:t>critérios mínimos de apresentação do plano pedagógico individual.</a:t>
            </a:r>
            <a:br>
              <a:rPr lang="pt-BR" dirty="0"/>
            </a:br>
            <a:r>
              <a:rPr lang="pt-BR" dirty="0"/>
              <a:t>§ 3º A conclusão do processo de cadastramento, após análise e aprovação do Ministério</a:t>
            </a:r>
            <a:br>
              <a:rPr lang="pt-BR" dirty="0"/>
            </a:br>
            <a:r>
              <a:rPr lang="pt-BR" dirty="0"/>
              <a:t>da Educação, gerará para o estudante uma matrícula que comprovará, para todos os efeitos, a opção pela educação domiciliar.</a:t>
            </a:r>
            <a:br>
              <a:rPr lang="pt-BR" dirty="0"/>
            </a:br>
            <a:r>
              <a:rPr lang="pt-BR" dirty="0"/>
              <a:t>§ 4º O cadastro na plataforma virtual de que trata o caput será renovado anualmente</a:t>
            </a:r>
            <a:br>
              <a:rPr lang="pt-BR" dirty="0"/>
            </a:br>
            <a:r>
              <a:rPr lang="pt-BR" dirty="0"/>
              <a:t>pelos pais ou pelos responsáveis legais, com a inclusão do plano pedagógico individual correspondente ao novo ano letivo e dos demais documentos que forem necessários.</a:t>
            </a:r>
            <a:br>
              <a:rPr lang="pt-BR" dirty="0"/>
            </a:br>
            <a:r>
              <a:rPr lang="pt-BR" dirty="0"/>
              <a:t>§ 5º O Ministério da Educação disponibilizará dados referentes à educação domiciliar aos órgãos competentes, conforme regulamento.</a:t>
            </a:r>
            <a:br>
              <a:rPr lang="pt-BR" dirty="0"/>
            </a:br>
            <a:endParaRPr lang="pt-BR" dirty="0"/>
          </a:p>
        </p:txBody>
      </p:sp>
    </p:spTree>
    <p:extLst>
      <p:ext uri="{BB962C8B-B14F-4D97-AF65-F5344CB8AC3E}">
        <p14:creationId xmlns:p14="http://schemas.microsoft.com/office/powerpoint/2010/main" val="4039725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2045969" y="314248"/>
            <a:ext cx="10807849" cy="6101255"/>
          </a:xfrm>
        </p:spPr>
        <p:txBody>
          <a:bodyPr>
            <a:normAutofit fontScale="62500" lnSpcReduction="20000"/>
          </a:bodyPr>
          <a:lstStyle/>
          <a:p>
            <a:r>
              <a:rPr lang="pt-BR" dirty="0"/>
              <a:t>§ 6º O Ministério da Educação disponibilizará a plataforma virtual de que trata o caput</a:t>
            </a:r>
            <a:br>
              <a:rPr lang="pt-BR" dirty="0"/>
            </a:br>
            <a:r>
              <a:rPr lang="pt-BR" dirty="0"/>
              <a:t>no prazo de até cento e cinquenta dias, contado da data de publicação desta Lei.</a:t>
            </a:r>
            <a:br>
              <a:rPr lang="pt-BR" dirty="0"/>
            </a:br>
            <a:r>
              <a:rPr lang="pt-BR" dirty="0"/>
              <a:t>§ 7º Enquanto não estiver disponível a plataforma virtual para a realização do cadastro,</a:t>
            </a:r>
            <a:br>
              <a:rPr lang="pt-BR" dirty="0"/>
            </a:br>
            <a:r>
              <a:rPr lang="pt-BR" dirty="0"/>
              <a:t>as famílias terão assegurado o seu direito de exercer a educação domiciliar.</a:t>
            </a:r>
            <a:br>
              <a:rPr lang="pt-BR" dirty="0"/>
            </a:br>
            <a:r>
              <a:rPr lang="pt-BR" dirty="0"/>
              <a:t>Art. 5º Os pais ou os responsáveis legais que optarem pela educação domiciliar manterão registro periódico das atividades pedagógicas do </a:t>
            </a:r>
            <a:r>
              <a:rPr lang="pt-BR" dirty="0">
                <a:solidFill>
                  <a:schemeClr val="accent3"/>
                </a:solidFill>
              </a:rPr>
              <a:t>estudante.</a:t>
            </a:r>
            <a:br>
              <a:rPr lang="pt-BR" dirty="0">
                <a:solidFill>
                  <a:schemeClr val="accent3"/>
                </a:solidFill>
              </a:rPr>
            </a:br>
            <a:r>
              <a:rPr lang="pt-BR" dirty="0">
                <a:solidFill>
                  <a:schemeClr val="accent3"/>
                </a:solidFill>
              </a:rPr>
              <a:t>Parágrafo único. O registro será realizado conforme ato do Ministério da Educação e fará parte da supervisão da educação domiciliar.</a:t>
            </a:r>
            <a:br>
              <a:rPr lang="pt-BR" dirty="0">
                <a:solidFill>
                  <a:schemeClr val="accent3"/>
                </a:solidFill>
              </a:rPr>
            </a:br>
            <a:r>
              <a:rPr lang="pt-BR" dirty="0">
                <a:solidFill>
                  <a:schemeClr val="accent3"/>
                </a:solidFill>
              </a:rPr>
              <a:t>Art. 6º O estudante matriculado em educação domiciliar será submetido, para fins de</a:t>
            </a:r>
            <a:br>
              <a:rPr lang="pt-BR" dirty="0">
                <a:solidFill>
                  <a:schemeClr val="accent3"/>
                </a:solidFill>
              </a:rPr>
            </a:br>
            <a:r>
              <a:rPr lang="pt-BR" dirty="0">
                <a:solidFill>
                  <a:schemeClr val="accent3"/>
                </a:solidFill>
              </a:rPr>
              <a:t>certificação da aprendizagem, a uma avaliação anual sob a gestão do Ministério da Educação.</a:t>
            </a:r>
            <a:br>
              <a:rPr lang="pt-BR" dirty="0">
                <a:solidFill>
                  <a:schemeClr val="accent3"/>
                </a:solidFill>
              </a:rPr>
            </a:br>
            <a:r>
              <a:rPr lang="pt-BR" dirty="0"/>
              <a:t>§ 1º A certificação da aprendizagem terá como base os conteúdos referentes ao ano</a:t>
            </a:r>
            <a:br>
              <a:rPr lang="pt-BR" dirty="0"/>
            </a:br>
            <a:r>
              <a:rPr lang="pt-BR" dirty="0"/>
              <a:t>escolar correspondente à idade do estudante, de acordo com a Base Nacional Comum Curricular, com possibilidade de avanço nos cursos e nas séries, nos termos do disposto na Lei nº 9.394, de 20 de dezembro de 1996.</a:t>
            </a:r>
            <a:br>
              <a:rPr lang="pt-BR" dirty="0"/>
            </a:br>
            <a:r>
              <a:rPr lang="pt-BR" dirty="0"/>
              <a:t>§ 2º As avaliações anuais serão aplicadas a partir do 2º ano do ensino fundamental,</a:t>
            </a:r>
            <a:br>
              <a:rPr lang="pt-BR" dirty="0"/>
            </a:br>
            <a:r>
              <a:rPr lang="pt-BR" dirty="0"/>
              <a:t>preferencialmente no mês de outubro.</a:t>
            </a:r>
            <a:br>
              <a:rPr lang="pt-BR" dirty="0"/>
            </a:br>
            <a:r>
              <a:rPr lang="pt-BR" dirty="0"/>
              <a:t>§ 3º Na hipótese de não comparecimento do estudante à avaliação, os pais ou os</a:t>
            </a:r>
            <a:br>
              <a:rPr lang="pt-BR" dirty="0"/>
            </a:br>
            <a:r>
              <a:rPr lang="pt-BR" dirty="0"/>
              <a:t>responsáveis legais justificarão a ausência.</a:t>
            </a:r>
            <a:br>
              <a:rPr lang="pt-BR" dirty="0"/>
            </a:br>
            <a:r>
              <a:rPr lang="pt-BR" dirty="0"/>
              <a:t>§ 4º Para as hipóteses de ausência justificada, a avaliação será reaplicada em data</a:t>
            </a:r>
            <a:br>
              <a:rPr lang="pt-BR" dirty="0"/>
            </a:br>
            <a:r>
              <a:rPr lang="pt-BR" dirty="0"/>
              <a:t>definida em ato pelo Ministério da Educação.</a:t>
            </a:r>
            <a:br>
              <a:rPr lang="pt-BR" dirty="0"/>
            </a:br>
            <a:r>
              <a:rPr lang="pt-BR" dirty="0"/>
              <a:t>Art. 7º Na hipótese de o desempenho do estudante na avaliação de que trata o art. 6º</a:t>
            </a:r>
            <a:br>
              <a:rPr lang="pt-BR" dirty="0"/>
            </a:br>
            <a:r>
              <a:rPr lang="pt-BR" dirty="0"/>
              <a:t>ser considerado insatisfatório, será oferecida uma prova de recuperação.</a:t>
            </a:r>
            <a:br>
              <a:rPr lang="pt-BR" dirty="0"/>
            </a:br>
            <a:r>
              <a:rPr lang="pt-BR" dirty="0"/>
              <a:t>§ 1º A prova de recuperação será aplicada em data a ser definida em ato pelo Ministério</a:t>
            </a:r>
            <a:br>
              <a:rPr lang="pt-BR" dirty="0"/>
            </a:br>
            <a:r>
              <a:rPr lang="pt-BR" dirty="0"/>
              <a:t>da Educação.</a:t>
            </a:r>
            <a:br>
              <a:rPr lang="pt-BR" dirty="0"/>
            </a:br>
            <a:r>
              <a:rPr lang="pt-BR" dirty="0"/>
              <a:t>§ 2º Na hipótese de não comparecimento do estudante à prova de recuperação, os pais</a:t>
            </a:r>
            <a:br>
              <a:rPr lang="pt-BR" dirty="0"/>
            </a:br>
            <a:r>
              <a:rPr lang="pt-BR" dirty="0"/>
              <a:t>ou os responsáveis legais justificarão a ausência.</a:t>
            </a:r>
            <a:br>
              <a:rPr lang="pt-BR" dirty="0"/>
            </a:br>
            <a:r>
              <a:rPr lang="pt-BR" dirty="0"/>
              <a:t>§ 3º Para as hipóteses de ausência justificada, a prova de recuperação será reaplicada em</a:t>
            </a:r>
            <a:br>
              <a:rPr lang="pt-BR" dirty="0"/>
            </a:br>
            <a:r>
              <a:rPr lang="pt-BR" dirty="0"/>
              <a:t>data a ser definida em ato pelo Ministério da Educação.</a:t>
            </a:r>
            <a:br>
              <a:rPr lang="pt-BR" dirty="0"/>
            </a:br>
            <a:r>
              <a:rPr lang="pt-BR" dirty="0"/>
              <a:t>Art. 8º O Ministério da Educação apresentará calendário de aplicação das avaliações de</a:t>
            </a:r>
            <a:br>
              <a:rPr lang="pt-BR" dirty="0"/>
            </a:br>
            <a:r>
              <a:rPr lang="pt-BR" dirty="0"/>
              <a:t>que tratam os art. 6º e art. 7º.</a:t>
            </a:r>
            <a:br>
              <a:rPr lang="pt-BR" dirty="0"/>
            </a:br>
            <a:r>
              <a:rPr lang="pt-BR" dirty="0">
                <a:solidFill>
                  <a:schemeClr val="accent3"/>
                </a:solidFill>
              </a:rPr>
              <a:t>Art. 9º O Ministério da Educação regulará a cobrança de taxa para fins de custeio das</a:t>
            </a:r>
            <a:br>
              <a:rPr lang="pt-BR" dirty="0">
                <a:solidFill>
                  <a:schemeClr val="accent3"/>
                </a:solidFill>
              </a:rPr>
            </a:br>
            <a:r>
              <a:rPr lang="pt-BR" dirty="0">
                <a:solidFill>
                  <a:schemeClr val="accent3"/>
                </a:solidFill>
              </a:rPr>
              <a:t>avaliações e estabelecerá as hipóteses de isenção de pagamento.</a:t>
            </a:r>
            <a:br>
              <a:rPr lang="pt-BR" dirty="0">
                <a:solidFill>
                  <a:schemeClr val="accent3"/>
                </a:solidFill>
              </a:rPr>
            </a:br>
            <a:r>
              <a:rPr lang="pt-BR" dirty="0">
                <a:solidFill>
                  <a:schemeClr val="accent3"/>
                </a:solidFill>
              </a:rPr>
              <a:t>Art. 10. Caberá aos pais ou aos responsáveis legais, durante o processo de ensino e de</a:t>
            </a:r>
            <a:br>
              <a:rPr lang="pt-BR" dirty="0">
                <a:solidFill>
                  <a:schemeClr val="accent3"/>
                </a:solidFill>
              </a:rPr>
            </a:br>
            <a:r>
              <a:rPr lang="pt-BR" dirty="0">
                <a:solidFill>
                  <a:schemeClr val="accent3"/>
                </a:solidFill>
              </a:rPr>
              <a:t>aprendizagem, monitorar de forma permanente o desenvolvimento do estudante, conforme as diretrizes nacionais curriculares.</a:t>
            </a:r>
            <a:br>
              <a:rPr lang="pt-BR" dirty="0">
                <a:solidFill>
                  <a:schemeClr val="accent3"/>
                </a:solidFill>
              </a:rPr>
            </a:br>
            <a:r>
              <a:rPr lang="pt-BR" dirty="0"/>
              <a:t>Art. 11. É facultado às instituições públicas e privadas, escolhidas pelos pais ou pelos</a:t>
            </a:r>
            <a:br>
              <a:rPr lang="pt-BR" dirty="0"/>
            </a:br>
            <a:r>
              <a:rPr lang="pt-BR" dirty="0"/>
              <a:t>responsáveis legais, oferecer ao estudante em educação domiciliar avaliações formativas ao longo do ano letivo.</a:t>
            </a:r>
            <a:br>
              <a:rPr lang="pt-BR" dirty="0"/>
            </a:br>
            <a:r>
              <a:rPr lang="pt-BR" dirty="0"/>
              <a:t>Art. 12. Fica vedada a educação domiciliar nas hipóteses em que o responsável legal</a:t>
            </a:r>
            <a:br>
              <a:rPr lang="pt-BR" dirty="0"/>
            </a:br>
            <a:r>
              <a:rPr lang="pt-BR" dirty="0"/>
              <a:t>direto estiver cumprindo pena pelos crimes previstos:</a:t>
            </a:r>
            <a:br>
              <a:rPr lang="pt-BR" dirty="0"/>
            </a:br>
            <a:r>
              <a:rPr lang="pt-BR" dirty="0"/>
              <a:t>I - na Lei nº 8.069, de 1990 - Estatuto da Criança e do Adolescente;</a:t>
            </a:r>
            <a:br>
              <a:rPr lang="pt-BR" dirty="0"/>
            </a:br>
            <a:r>
              <a:rPr lang="pt-BR" dirty="0"/>
              <a:t>II - na Lei nº 11.340, de 7 de agosto de 2006;</a:t>
            </a:r>
            <a:br>
              <a:rPr lang="pt-BR" dirty="0"/>
            </a:br>
            <a:r>
              <a:rPr lang="pt-BR" dirty="0"/>
              <a:t>III - no Título VI da Parte Especial do Decreto-Lei nº 2.848, de 7 de dezembro de 1940 -</a:t>
            </a:r>
            <a:br>
              <a:rPr lang="pt-BR" dirty="0"/>
            </a:br>
            <a:r>
              <a:rPr lang="pt-BR" dirty="0"/>
              <a:t>Código Penal;</a:t>
            </a:r>
            <a:br>
              <a:rPr lang="pt-BR" dirty="0"/>
            </a:br>
            <a:r>
              <a:rPr lang="pt-BR" dirty="0"/>
              <a:t>IV - na Lei nº 11.343, de 23 de agosto de 2006; ou</a:t>
            </a:r>
            <a:br>
              <a:rPr lang="pt-BR" dirty="0"/>
            </a:br>
            <a:r>
              <a:rPr lang="pt-BR" dirty="0"/>
              <a:t>V - na Lei nº 8.072, de 25 de julho de 1990.</a:t>
            </a:r>
            <a:br>
              <a:rPr lang="pt-BR" dirty="0"/>
            </a:br>
            <a:endParaRPr lang="pt-BR" dirty="0"/>
          </a:p>
        </p:txBody>
      </p:sp>
    </p:spTree>
    <p:extLst>
      <p:ext uri="{BB962C8B-B14F-4D97-AF65-F5344CB8AC3E}">
        <p14:creationId xmlns:p14="http://schemas.microsoft.com/office/powerpoint/2010/main" val="1109670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29006E4-3657-4550-8A40-89C5747E0273}"/>
              </a:ext>
            </a:extLst>
          </p:cNvPr>
          <p:cNvSpPr>
            <a:spLocks noGrp="1"/>
          </p:cNvSpPr>
          <p:nvPr>
            <p:ph idx="1"/>
          </p:nvPr>
        </p:nvSpPr>
        <p:spPr>
          <a:xfrm>
            <a:off x="1755228" y="451944"/>
            <a:ext cx="10289627" cy="6101255"/>
          </a:xfrm>
        </p:spPr>
        <p:txBody>
          <a:bodyPr>
            <a:normAutofit fontScale="85000" lnSpcReduction="20000"/>
          </a:bodyPr>
          <a:lstStyle/>
          <a:p>
            <a:r>
              <a:rPr lang="pt-BR" dirty="0">
                <a:solidFill>
                  <a:schemeClr val="accent3"/>
                </a:solidFill>
              </a:rPr>
              <a:t>Art. 13. Os pais ou os responsáveis legais perderão o exercício do direito à opção pela</a:t>
            </a:r>
            <a:br>
              <a:rPr lang="pt-BR" dirty="0">
                <a:solidFill>
                  <a:schemeClr val="accent3"/>
                </a:solidFill>
              </a:rPr>
            </a:br>
            <a:r>
              <a:rPr lang="pt-BR" dirty="0">
                <a:solidFill>
                  <a:schemeClr val="accent3"/>
                </a:solidFill>
              </a:rPr>
              <a:t>educação domiciliar nas seguintes hipóteses:</a:t>
            </a:r>
            <a:br>
              <a:rPr lang="pt-BR" dirty="0">
                <a:solidFill>
                  <a:schemeClr val="accent3"/>
                </a:solidFill>
              </a:rPr>
            </a:br>
            <a:r>
              <a:rPr lang="pt-BR" dirty="0">
                <a:solidFill>
                  <a:schemeClr val="accent3"/>
                </a:solidFill>
              </a:rPr>
              <a:t>I - quando o estudante for reprovado, em dois anos consecutivos, nas avaliações anuais e nas provas de recuperação;</a:t>
            </a:r>
            <a:br>
              <a:rPr lang="pt-BR" dirty="0">
                <a:solidFill>
                  <a:schemeClr val="accent3"/>
                </a:solidFill>
              </a:rPr>
            </a:br>
            <a:r>
              <a:rPr lang="pt-BR" dirty="0">
                <a:solidFill>
                  <a:schemeClr val="accent3"/>
                </a:solidFill>
              </a:rPr>
              <a:t>II - quando o estudante for reprovado, em três anos não consecutivos, nas avaliações</a:t>
            </a:r>
            <a:br>
              <a:rPr lang="pt-BR" dirty="0">
                <a:solidFill>
                  <a:schemeClr val="accent3"/>
                </a:solidFill>
              </a:rPr>
            </a:br>
            <a:r>
              <a:rPr lang="pt-BR" dirty="0">
                <a:solidFill>
                  <a:schemeClr val="accent3"/>
                </a:solidFill>
              </a:rPr>
              <a:t>anuais e nas recuperações;</a:t>
            </a:r>
            <a:br>
              <a:rPr lang="pt-BR" dirty="0">
                <a:solidFill>
                  <a:schemeClr val="accent3"/>
                </a:solidFill>
              </a:rPr>
            </a:br>
            <a:r>
              <a:rPr lang="pt-BR" dirty="0">
                <a:solidFill>
                  <a:schemeClr val="accent3"/>
                </a:solidFill>
              </a:rPr>
              <a:t>III - quando o aluno injustificadamente não comparecer à avaliação anual de que trata o</a:t>
            </a:r>
            <a:br>
              <a:rPr lang="pt-BR" dirty="0">
                <a:solidFill>
                  <a:schemeClr val="accent3"/>
                </a:solidFill>
              </a:rPr>
            </a:br>
            <a:r>
              <a:rPr lang="pt-BR" dirty="0">
                <a:solidFill>
                  <a:schemeClr val="accent3"/>
                </a:solidFill>
              </a:rPr>
              <a:t>art. 6º; ou</a:t>
            </a:r>
            <a:br>
              <a:rPr lang="pt-BR" dirty="0">
                <a:solidFill>
                  <a:schemeClr val="accent3"/>
                </a:solidFill>
              </a:rPr>
            </a:br>
            <a:r>
              <a:rPr lang="pt-BR" dirty="0">
                <a:solidFill>
                  <a:schemeClr val="accent3"/>
                </a:solidFill>
              </a:rPr>
              <a:t>IV - enquanto não for renovado o cadastramento anual na plataforma virtual, nos termos</a:t>
            </a:r>
            <a:br>
              <a:rPr lang="pt-BR" dirty="0">
                <a:solidFill>
                  <a:schemeClr val="accent3"/>
                </a:solidFill>
              </a:rPr>
            </a:br>
            <a:r>
              <a:rPr lang="pt-BR" dirty="0">
                <a:solidFill>
                  <a:schemeClr val="accent3"/>
                </a:solidFill>
              </a:rPr>
              <a:t>do disposto no art. 4º.</a:t>
            </a:r>
            <a:br>
              <a:rPr lang="pt-BR" dirty="0">
                <a:solidFill>
                  <a:schemeClr val="accent3"/>
                </a:solidFill>
              </a:rPr>
            </a:br>
            <a:r>
              <a:rPr lang="pt-BR" dirty="0">
                <a:solidFill>
                  <a:schemeClr val="accent3"/>
                </a:solidFill>
              </a:rPr>
              <a:t>Art. 14. A Lei nº 9.394, de 1996, passa a vigorar com as seguintes alterações:</a:t>
            </a:r>
            <a:br>
              <a:rPr lang="pt-BR" dirty="0">
                <a:solidFill>
                  <a:schemeClr val="accent3"/>
                </a:solidFill>
              </a:rPr>
            </a:br>
            <a:r>
              <a:rPr lang="pt-BR" dirty="0"/>
              <a:t>“Art. 5º ........................................................................................................</a:t>
            </a:r>
            <a:br>
              <a:rPr lang="pt-BR" dirty="0"/>
            </a:br>
            <a:r>
              <a:rPr lang="pt-BR" dirty="0"/>
              <a:t>§ 1º .............................................................................................................</a:t>
            </a:r>
            <a:br>
              <a:rPr lang="pt-BR" dirty="0"/>
            </a:br>
            <a:r>
              <a:rPr lang="pt-BR" dirty="0"/>
              <a:t>......................................................................................................................</a:t>
            </a:r>
            <a:br>
              <a:rPr lang="pt-BR" dirty="0"/>
            </a:br>
            <a:r>
              <a:rPr lang="pt-BR" dirty="0"/>
              <a:t>II - fazer-lhes a chamada pública; e</a:t>
            </a:r>
            <a:br>
              <a:rPr lang="pt-BR" dirty="0"/>
            </a:br>
            <a:r>
              <a:rPr lang="pt-BR" dirty="0"/>
              <a:t>III - zelar, junto aos pais ou aos responsáveis, pela frequência à escola para os</a:t>
            </a:r>
            <a:br>
              <a:rPr lang="pt-BR" dirty="0"/>
            </a:br>
            <a:r>
              <a:rPr lang="pt-BR" dirty="0"/>
              <a:t>estudantes matriculados em regime presencial.</a:t>
            </a:r>
            <a:br>
              <a:rPr lang="pt-BR" dirty="0"/>
            </a:br>
            <a:r>
              <a:rPr lang="pt-BR" dirty="0"/>
              <a:t>............................................................................................................” (NR)</a:t>
            </a:r>
            <a:br>
              <a:rPr lang="pt-BR" dirty="0"/>
            </a:br>
            <a:r>
              <a:rPr lang="pt-BR" dirty="0"/>
              <a:t>“Art. 6º É dever dos pais ou dos responsáveis:</a:t>
            </a:r>
            <a:br>
              <a:rPr lang="pt-BR" dirty="0"/>
            </a:br>
            <a:r>
              <a:rPr lang="pt-BR" dirty="0"/>
              <a:t>I - efetuar matrícula das crianças na educação básica a partir dos quatro anos de</a:t>
            </a:r>
            <a:br>
              <a:rPr lang="pt-BR" dirty="0"/>
            </a:br>
            <a:r>
              <a:rPr lang="pt-BR" dirty="0"/>
              <a:t>idade; ou</a:t>
            </a:r>
            <a:br>
              <a:rPr lang="pt-BR" dirty="0"/>
            </a:br>
            <a:r>
              <a:rPr lang="pt-BR" dirty="0"/>
              <a:t>II - declarar a opção pela educação domiciliar, nos termos da lei.” (NR)</a:t>
            </a:r>
            <a:br>
              <a:rPr lang="pt-BR" dirty="0"/>
            </a:br>
            <a:r>
              <a:rPr lang="pt-BR" dirty="0"/>
              <a:t>Art. 15. A Lei nº 8.069, de 1990 - Estatuto da Criança e do Adolescente, passa a vigorar</a:t>
            </a:r>
            <a:br>
              <a:rPr lang="pt-BR" dirty="0"/>
            </a:br>
            <a:r>
              <a:rPr lang="pt-BR" dirty="0"/>
              <a:t>com as seguintes alterações:</a:t>
            </a:r>
            <a:br>
              <a:rPr lang="pt-BR" dirty="0"/>
            </a:br>
            <a:r>
              <a:rPr lang="pt-BR" dirty="0">
                <a:solidFill>
                  <a:schemeClr val="accent3"/>
                </a:solidFill>
              </a:rPr>
              <a:t>“Art. 55. Os pais ou os responsáveis têm a obrigação de:</a:t>
            </a:r>
            <a:br>
              <a:rPr lang="pt-BR" dirty="0">
                <a:solidFill>
                  <a:schemeClr val="accent3"/>
                </a:solidFill>
              </a:rPr>
            </a:br>
            <a:r>
              <a:rPr lang="pt-BR" dirty="0">
                <a:solidFill>
                  <a:schemeClr val="accent3"/>
                </a:solidFill>
              </a:rPr>
              <a:t>I - matricular seus filhos ou seus pupilos na rede regular de ensino; ou</a:t>
            </a:r>
            <a:br>
              <a:rPr lang="pt-BR" dirty="0">
                <a:solidFill>
                  <a:schemeClr val="accent3"/>
                </a:solidFill>
              </a:rPr>
            </a:br>
            <a:r>
              <a:rPr lang="pt-BR" dirty="0">
                <a:solidFill>
                  <a:schemeClr val="accent3"/>
                </a:solidFill>
              </a:rPr>
              <a:t>II - declarar a opção pela educação domiciliar, nos termos da lei.” (NR)</a:t>
            </a:r>
            <a:br>
              <a:rPr lang="pt-BR" dirty="0">
                <a:solidFill>
                  <a:schemeClr val="accent3"/>
                </a:solidFill>
              </a:rPr>
            </a:br>
            <a:r>
              <a:rPr lang="pt-BR" dirty="0"/>
              <a:t>Art. 16. As despesas decorrentes do disposto nesta Lei correrão à conta de dotação</a:t>
            </a:r>
            <a:br>
              <a:rPr lang="pt-BR" dirty="0"/>
            </a:br>
            <a:r>
              <a:rPr lang="pt-BR" dirty="0"/>
              <a:t>orçamentária consignada anualmente ao Ministério da Educação, observados os limites de movimentação, de empenho e de pagamento da programação orçamentária e financeira anual.</a:t>
            </a:r>
            <a:br>
              <a:rPr lang="pt-BR" dirty="0"/>
            </a:br>
            <a:r>
              <a:rPr lang="pt-BR" dirty="0"/>
              <a:t>Art. 17. Esta Lei entra em vigor na data de sua publicação.</a:t>
            </a:r>
          </a:p>
        </p:txBody>
      </p:sp>
    </p:spTree>
    <p:extLst>
      <p:ext uri="{BB962C8B-B14F-4D97-AF65-F5344CB8AC3E}">
        <p14:creationId xmlns:p14="http://schemas.microsoft.com/office/powerpoint/2010/main" val="2725873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B9FAD45F-F7A8-4B1B-8C68-11ACEC936554}"/>
              </a:ext>
            </a:extLst>
          </p:cNvPr>
          <p:cNvPicPr>
            <a:picLocks noChangeAspect="1"/>
          </p:cNvPicPr>
          <p:nvPr/>
        </p:nvPicPr>
        <p:blipFill rotWithShape="1">
          <a:blip r:embed="rId2">
            <a:extLst>
              <a:ext uri="{28A0092B-C50C-407E-A947-70E740481C1C}">
                <a14:useLocalDpi xmlns:a14="http://schemas.microsoft.com/office/drawing/2010/main" val="0"/>
              </a:ext>
            </a:extLst>
          </a:blip>
          <a:srcRect t="3017" b="23835"/>
          <a:stretch/>
        </p:blipFill>
        <p:spPr>
          <a:xfrm>
            <a:off x="1066890" y="198893"/>
            <a:ext cx="10372078" cy="5645515"/>
          </a:xfrm>
          <a:prstGeom prst="rect">
            <a:avLst/>
          </a:prstGeom>
        </p:spPr>
      </p:pic>
      <p:sp>
        <p:nvSpPr>
          <p:cNvPr id="2" name="TextBox 1"/>
          <p:cNvSpPr txBox="1"/>
          <p:nvPr/>
        </p:nvSpPr>
        <p:spPr>
          <a:xfrm rot="16200000">
            <a:off x="-535574" y="2983403"/>
            <a:ext cx="2315019" cy="369332"/>
          </a:xfrm>
          <a:prstGeom prst="rect">
            <a:avLst/>
          </a:prstGeom>
          <a:noFill/>
        </p:spPr>
        <p:txBody>
          <a:bodyPr wrap="none" rtlCol="0">
            <a:spAutoFit/>
          </a:bodyPr>
          <a:lstStyle/>
          <a:p>
            <a:r>
              <a:rPr lang="en-US" dirty="0" err="1" smtClean="0"/>
              <a:t>Fonte</a:t>
            </a:r>
            <a:r>
              <a:rPr lang="en-US" dirty="0" smtClean="0"/>
              <a:t>: ghec2016.org</a:t>
            </a:r>
            <a:endParaRPr lang="en-US" dirty="0"/>
          </a:p>
        </p:txBody>
      </p:sp>
    </p:spTree>
    <p:extLst>
      <p:ext uri="{BB962C8B-B14F-4D97-AF65-F5344CB8AC3E}">
        <p14:creationId xmlns:p14="http://schemas.microsoft.com/office/powerpoint/2010/main" val="177871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3F0E24-1732-4F3E-B3FD-0EB71D189314}"/>
              </a:ext>
            </a:extLst>
          </p:cNvPr>
          <p:cNvSpPr>
            <a:spLocks noGrp="1"/>
          </p:cNvSpPr>
          <p:nvPr>
            <p:ph type="title"/>
          </p:nvPr>
        </p:nvSpPr>
        <p:spPr>
          <a:xfrm>
            <a:off x="2208213" y="864477"/>
            <a:ext cx="9372600" cy="735723"/>
          </a:xfrm>
        </p:spPr>
        <p:txBody>
          <a:bodyPr>
            <a:noAutofit/>
          </a:bodyPr>
          <a:lstStyle/>
          <a:p>
            <a:r>
              <a:rPr lang="pt-BR" sz="4000" b="1" dirty="0">
                <a:solidFill>
                  <a:schemeClr val="accent3"/>
                </a:solidFill>
              </a:rPr>
              <a:t>Ele é Herodes, o Grande.</a:t>
            </a:r>
            <a:r>
              <a:rPr lang="pt-BR" sz="4000" dirty="0">
                <a:solidFill>
                  <a:schemeClr val="accent3"/>
                </a:solidFill>
              </a:rPr>
              <a:t/>
            </a:r>
            <a:br>
              <a:rPr lang="pt-BR" sz="4000" dirty="0">
                <a:solidFill>
                  <a:schemeClr val="accent3"/>
                </a:solidFill>
              </a:rPr>
            </a:br>
            <a:endParaRPr lang="pt-BR" sz="4000" dirty="0">
              <a:solidFill>
                <a:schemeClr val="accent3"/>
              </a:solidFill>
            </a:endParaRPr>
          </a:p>
        </p:txBody>
      </p:sp>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2208213" y="1232338"/>
            <a:ext cx="9372600" cy="4114800"/>
          </a:xfrm>
        </p:spPr>
        <p:txBody>
          <a:bodyPr>
            <a:normAutofit/>
          </a:bodyPr>
          <a:lstStyle/>
          <a:p>
            <a:pPr marL="45720" indent="0" algn="just">
              <a:buNone/>
            </a:pPr>
            <a:r>
              <a:rPr lang="pt-BR" sz="3000" dirty="0" smtClean="0"/>
              <a:t>O </a:t>
            </a:r>
            <a:r>
              <a:rPr lang="pt-BR" sz="3000" dirty="0"/>
              <a:t>grito de alarme latejava em sua mente doentia e fez a sua desumanidade conceber mais um monstro: se o “Rei dos judeus” tinha nascido havia pouco tempo, não poderia ter mais de um ano de idade. Talvez um ano e meio. Como identificá-lo? Não precisava identificá-lo. Bastava destruí-lo, quem quer que fosse. Bastava exterminar todas as crianças de até dois anos de idade.</a:t>
            </a:r>
          </a:p>
          <a:p>
            <a:pPr marL="45720" indent="0" algn="just">
              <a:buNone/>
            </a:pPr>
            <a:r>
              <a:rPr lang="pt-BR" sz="3000" dirty="0"/>
              <a:t>E Herodes, o Grande, o fez.</a:t>
            </a:r>
          </a:p>
          <a:p>
            <a:pPr marL="45720" indent="0" algn="just">
              <a:buNone/>
            </a:pPr>
            <a:endParaRPr lang="pt-BR" dirty="0"/>
          </a:p>
        </p:txBody>
      </p:sp>
    </p:spTree>
    <p:extLst>
      <p:ext uri="{BB962C8B-B14F-4D97-AF65-F5344CB8AC3E}">
        <p14:creationId xmlns:p14="http://schemas.microsoft.com/office/powerpoint/2010/main" val="2244216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B1FDD37B-BB04-4DB5-B2C1-EEFAD9AAB57B}"/>
              </a:ext>
            </a:extLst>
          </p:cNvPr>
          <p:cNvPicPr>
            <a:picLocks noChangeAspect="1"/>
          </p:cNvPicPr>
          <p:nvPr/>
        </p:nvPicPr>
        <p:blipFill rotWithShape="1">
          <a:blip r:embed="rId2">
            <a:extLst>
              <a:ext uri="{28A0092B-C50C-407E-A947-70E740481C1C}">
                <a14:useLocalDpi xmlns:a14="http://schemas.microsoft.com/office/drawing/2010/main" val="0"/>
              </a:ext>
            </a:extLst>
          </a:blip>
          <a:srcRect l="6680" t="1057" r="7350" b="794"/>
          <a:stretch/>
        </p:blipFill>
        <p:spPr>
          <a:xfrm>
            <a:off x="1912772" y="275390"/>
            <a:ext cx="8538608" cy="5676115"/>
          </a:xfrm>
          <a:prstGeom prst="rect">
            <a:avLst/>
          </a:prstGeom>
        </p:spPr>
      </p:pic>
    </p:spTree>
    <p:extLst>
      <p:ext uri="{BB962C8B-B14F-4D97-AF65-F5344CB8AC3E}">
        <p14:creationId xmlns:p14="http://schemas.microsoft.com/office/powerpoint/2010/main" val="3729151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9C2DFF38-5653-4538-88BA-164AA3BB4C95}"/>
              </a:ext>
            </a:extLst>
          </p:cNvPr>
          <p:cNvPicPr>
            <a:picLocks noChangeAspect="1"/>
          </p:cNvPicPr>
          <p:nvPr/>
        </p:nvPicPr>
        <p:blipFill rotWithShape="1">
          <a:blip r:embed="rId2">
            <a:extLst>
              <a:ext uri="{28A0092B-C50C-407E-A947-70E740481C1C}">
                <a14:useLocalDpi xmlns:a14="http://schemas.microsoft.com/office/drawing/2010/main" val="0"/>
              </a:ext>
            </a:extLst>
          </a:blip>
          <a:srcRect r="1791"/>
          <a:stretch/>
        </p:blipFill>
        <p:spPr>
          <a:xfrm>
            <a:off x="-120148" y="-28686"/>
            <a:ext cx="12484297" cy="6886685"/>
          </a:xfrm>
          <a:prstGeom prst="rect">
            <a:avLst/>
          </a:prstGeom>
        </p:spPr>
      </p:pic>
    </p:spTree>
    <p:extLst>
      <p:ext uri="{BB962C8B-B14F-4D97-AF65-F5344CB8AC3E}">
        <p14:creationId xmlns:p14="http://schemas.microsoft.com/office/powerpoint/2010/main" val="1727725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1506776" y="525805"/>
            <a:ext cx="9372600" cy="630621"/>
          </a:xfrm>
        </p:spPr>
        <p:txBody>
          <a:bodyPr/>
          <a:lstStyle/>
          <a:p>
            <a:r>
              <a:rPr lang="pt-BR" b="1" dirty="0">
                <a:solidFill>
                  <a:schemeClr val="accent3"/>
                </a:solidFill>
              </a:rPr>
              <a:t>A Verdadeira Educação</a:t>
            </a: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1515591" y="1568231"/>
            <a:ext cx="9486666" cy="3771293"/>
          </a:xfrm>
        </p:spPr>
        <p:txBody>
          <a:bodyPr>
            <a:normAutofit/>
          </a:bodyPr>
          <a:lstStyle/>
          <a:p>
            <a:r>
              <a:rPr lang="pt-BR" sz="3200" dirty="0">
                <a:hlinkClick r:id="rId2"/>
              </a:rPr>
              <a:t>Juízes 13:</a:t>
            </a:r>
            <a:r>
              <a:rPr lang="pt-BR" sz="3200" dirty="0" smtClean="0">
                <a:hlinkClick r:id="rId2"/>
              </a:rPr>
              <a:t>8</a:t>
            </a:r>
            <a:r>
              <a:rPr lang="pt-BR" sz="3200" dirty="0" smtClean="0"/>
              <a:t> Então </a:t>
            </a:r>
            <a:r>
              <a:rPr lang="pt-BR" sz="3200" dirty="0"/>
              <a:t>Manoá orou ao Senhor, e disse: Ah! Senhor meu, rogo-te que o homem de Deus, que enviaste, ainda venha para nós outra vez e nos ensine o que devemos fazer ao menino que há de nascer.</a:t>
            </a:r>
            <a:br>
              <a:rPr lang="pt-BR" sz="3200" dirty="0"/>
            </a:br>
            <a:r>
              <a:rPr lang="pt-BR" sz="3200" dirty="0"/>
              <a:t/>
            </a:r>
            <a:br>
              <a:rPr lang="pt-BR" sz="3200" dirty="0"/>
            </a:br>
            <a:endParaRPr lang="pt-BR" sz="2200" dirty="0"/>
          </a:p>
        </p:txBody>
      </p:sp>
    </p:spTree>
    <p:extLst>
      <p:ext uri="{BB962C8B-B14F-4D97-AF65-F5344CB8AC3E}">
        <p14:creationId xmlns:p14="http://schemas.microsoft.com/office/powerpoint/2010/main" val="303625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418420" y="451945"/>
            <a:ext cx="9372600" cy="630621"/>
          </a:xfrm>
        </p:spPr>
        <p:txBody>
          <a:bodyPr>
            <a:noAutofit/>
          </a:bodyPr>
          <a:lstStyle/>
          <a:p>
            <a:r>
              <a:rPr lang="pt-BR" sz="4000" b="1" dirty="0">
                <a:solidFill>
                  <a:schemeClr val="accent3"/>
                </a:solidFill>
              </a:rPr>
              <a:t>A </a:t>
            </a:r>
            <a:r>
              <a:rPr lang="pt-BR" sz="4000" b="1" dirty="0" smtClean="0">
                <a:solidFill>
                  <a:schemeClr val="accent3"/>
                </a:solidFill>
              </a:rPr>
              <a:t>Educação </a:t>
            </a:r>
            <a:r>
              <a:rPr lang="pt-BR" sz="4000" b="1" dirty="0">
                <a:solidFill>
                  <a:schemeClr val="accent3"/>
                </a:solidFill>
              </a:rPr>
              <a:t>de Moises </a:t>
            </a: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366344"/>
            <a:ext cx="9372600" cy="4361793"/>
          </a:xfrm>
        </p:spPr>
        <p:txBody>
          <a:bodyPr>
            <a:normAutofit lnSpcReduction="10000"/>
          </a:bodyPr>
          <a:lstStyle/>
          <a:p>
            <a:r>
              <a:rPr lang="pt-BR" sz="3000" dirty="0" smtClean="0"/>
              <a:t>Moisés teve uma ótima educação aparentemente inusitada, mas sob  os planos de Deus, tendo sido o mesmo instruído por sua própria mãe enquanto o mesmo  então fora adotado pela filha de faraó. E é admirável a maneira como ele usou-a para libertar o povo de Deus da escravidão no Egito, permitindo que eles pudessem servir a Deus em liberdade. No mundo de hoje é dada muita importância na educação para que o mundo se torne um lugar melhor para </a:t>
            </a:r>
            <a:r>
              <a:rPr lang="pt-BR" sz="3000" dirty="0"/>
              <a:t>se </a:t>
            </a:r>
            <a:r>
              <a:rPr lang="pt-BR" sz="3000" dirty="0" smtClean="0"/>
              <a:t>viver</a:t>
            </a:r>
            <a:r>
              <a:rPr lang="pt-BR" sz="3000" dirty="0"/>
              <a:t>, e o exemplo de Moisés é, para nós, muito educativo. </a:t>
            </a:r>
          </a:p>
        </p:txBody>
      </p:sp>
    </p:spTree>
    <p:extLst>
      <p:ext uri="{BB962C8B-B14F-4D97-AF65-F5344CB8AC3E}">
        <p14:creationId xmlns:p14="http://schemas.microsoft.com/office/powerpoint/2010/main" val="859461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418420" y="451945"/>
            <a:ext cx="9372600" cy="630621"/>
          </a:xfrm>
        </p:spPr>
        <p:txBody>
          <a:bodyPr>
            <a:noAutofit/>
          </a:bodyPr>
          <a:lstStyle/>
          <a:p>
            <a:r>
              <a:rPr lang="pt-BR" sz="4000" b="1" dirty="0">
                <a:solidFill>
                  <a:schemeClr val="accent3"/>
                </a:solidFill>
              </a:rPr>
              <a:t>A </a:t>
            </a:r>
            <a:r>
              <a:rPr lang="pt-BR" sz="4000" b="1" dirty="0" smtClean="0">
                <a:solidFill>
                  <a:schemeClr val="accent3"/>
                </a:solidFill>
              </a:rPr>
              <a:t>Educação </a:t>
            </a:r>
            <a:r>
              <a:rPr lang="pt-BR" sz="4000" b="1" dirty="0">
                <a:solidFill>
                  <a:schemeClr val="accent3"/>
                </a:solidFill>
              </a:rPr>
              <a:t>de Moises </a:t>
            </a: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366344"/>
            <a:ext cx="9486664" cy="4361793"/>
          </a:xfrm>
        </p:spPr>
        <p:txBody>
          <a:bodyPr>
            <a:noAutofit/>
          </a:bodyPr>
          <a:lstStyle/>
          <a:p>
            <a:pPr marL="45720" indent="0">
              <a:buNone/>
            </a:pPr>
            <a:r>
              <a:rPr lang="pt-BR" sz="2800" dirty="0" smtClean="0"/>
              <a:t>Muitos de nós somos desafiados a saber até onde devemos ir em nossa formação educacional. Somos até, em alguns países, obrigados pela lei estudar até certo nível, mas após isso a questão continua — até onde devemos ir? Deveria um cristão, que tem uma esperança celestial, não ter uma formação maior? É muito importante atentarmos que nossa esperança ou objetivos devam ser diferentes daqueles que vivem apenas para esse mundo. Por outro lado, muitos acham também necessário ter uma boa formação para poder prover para uma família e também para poder servir ao Senhor com dignidade.</a:t>
            </a:r>
            <a:r>
              <a:rPr lang="pt-BR" sz="3000" dirty="0" smtClean="0"/>
              <a:t/>
            </a:r>
            <a:br>
              <a:rPr lang="pt-BR" sz="3000" dirty="0" smtClean="0"/>
            </a:br>
            <a:endParaRPr lang="pt-BR" sz="3000" dirty="0"/>
          </a:p>
        </p:txBody>
      </p:sp>
    </p:spTree>
    <p:extLst>
      <p:ext uri="{BB962C8B-B14F-4D97-AF65-F5344CB8AC3E}">
        <p14:creationId xmlns:p14="http://schemas.microsoft.com/office/powerpoint/2010/main" val="3600013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523523" y="924911"/>
            <a:ext cx="9372600" cy="630621"/>
          </a:xfrm>
        </p:spPr>
        <p:txBody>
          <a:bodyPr>
            <a:normAutofit fontScale="90000"/>
          </a:bodyPr>
          <a:lstStyle/>
          <a:p>
            <a:r>
              <a:rPr lang="pt-BR" sz="4400" b="1" dirty="0">
                <a:solidFill>
                  <a:schemeClr val="accent3"/>
                </a:solidFill>
              </a:rPr>
              <a:t>A </a:t>
            </a:r>
            <a:r>
              <a:rPr lang="pt-BR" sz="4400" b="1" dirty="0" smtClean="0">
                <a:solidFill>
                  <a:schemeClr val="accent3"/>
                </a:solidFill>
              </a:rPr>
              <a:t>Fé </a:t>
            </a:r>
            <a:r>
              <a:rPr lang="pt-BR" sz="4400" b="1" dirty="0">
                <a:solidFill>
                  <a:schemeClr val="accent3"/>
                </a:solidFill>
              </a:rPr>
              <a:t>dos </a:t>
            </a:r>
            <a:r>
              <a:rPr lang="pt-BR" sz="4400" b="1" dirty="0" smtClean="0">
                <a:solidFill>
                  <a:schemeClr val="accent3"/>
                </a:solidFill>
              </a:rPr>
              <a:t>Pais </a:t>
            </a:r>
            <a:r>
              <a:rPr lang="pt-BR" sz="4400" b="1" dirty="0">
                <a:solidFill>
                  <a:schemeClr val="accent3"/>
                </a:solidFill>
              </a:rPr>
              <a:t>de Moisés</a:t>
            </a:r>
            <a:r>
              <a:rPr lang="pt-BR" b="1" dirty="0">
                <a:solidFill>
                  <a:schemeClr val="accent3"/>
                </a:solidFill>
              </a:rPr>
              <a:t>.</a:t>
            </a:r>
            <a:r>
              <a:rPr lang="pt-BR" dirty="0">
                <a:solidFill>
                  <a:schemeClr val="accent3"/>
                </a:solidFill>
              </a:rPr>
              <a:t/>
            </a:r>
            <a:br>
              <a:rPr lang="pt-BR" dirty="0">
                <a:solidFill>
                  <a:schemeClr val="accent3"/>
                </a:solidFill>
              </a:rPr>
            </a:br>
            <a:endParaRPr lang="pt-BR" b="1" dirty="0">
              <a:solidFill>
                <a:schemeClr val="accent3"/>
              </a:solidFill>
            </a:endParaRP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366344"/>
            <a:ext cx="9372600" cy="4361793"/>
          </a:xfrm>
        </p:spPr>
        <p:txBody>
          <a:bodyPr>
            <a:normAutofit/>
          </a:bodyPr>
          <a:lstStyle/>
          <a:p>
            <a:r>
              <a:rPr lang="pt-BR" sz="3000" dirty="0"/>
              <a:t>Quando </a:t>
            </a:r>
            <a:r>
              <a:rPr lang="pt-BR" sz="3000" dirty="0" err="1"/>
              <a:t>Anrão</a:t>
            </a:r>
            <a:r>
              <a:rPr lang="pt-BR" sz="3000" dirty="0"/>
              <a:t> e </a:t>
            </a:r>
            <a:r>
              <a:rPr lang="pt-BR" sz="3000" dirty="0" err="1"/>
              <a:t>Joquebede</a:t>
            </a:r>
            <a:r>
              <a:rPr lang="pt-BR" sz="3000" dirty="0"/>
              <a:t> viram que Moisés era</a:t>
            </a:r>
            <a:r>
              <a:rPr lang="pt-BR" sz="3000" i="1" dirty="0"/>
              <a:t> “formoso”</a:t>
            </a:r>
            <a:r>
              <a:rPr lang="pt-BR" sz="3000" dirty="0"/>
              <a:t> eles acreditaram na promessa de Deus, levando-os a esconder o menino por três meses e depois colocá-lo num cesto. Em Hebreus 11:23 diz: </a:t>
            </a:r>
            <a:r>
              <a:rPr lang="pt-BR" sz="3000" i="1" dirty="0"/>
              <a:t>“Pela fé Moisés, já nascido, foi escondido por três meses por seus pais, porque viram que o menino era formoso; e não temeram o mandamento do rei”</a:t>
            </a:r>
            <a:r>
              <a:rPr lang="pt-BR" sz="3000" dirty="0"/>
              <a:t>. </a:t>
            </a:r>
          </a:p>
        </p:txBody>
      </p:sp>
    </p:spTree>
    <p:extLst>
      <p:ext uri="{BB962C8B-B14F-4D97-AF65-F5344CB8AC3E}">
        <p14:creationId xmlns:p14="http://schemas.microsoft.com/office/powerpoint/2010/main" val="2786583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523523" y="924911"/>
            <a:ext cx="9372600" cy="630621"/>
          </a:xfrm>
        </p:spPr>
        <p:txBody>
          <a:bodyPr>
            <a:normAutofit fontScale="90000"/>
          </a:bodyPr>
          <a:lstStyle/>
          <a:p>
            <a:r>
              <a:rPr lang="pt-BR" sz="4400" b="1" dirty="0">
                <a:solidFill>
                  <a:schemeClr val="accent3"/>
                </a:solidFill>
              </a:rPr>
              <a:t>A </a:t>
            </a:r>
            <a:r>
              <a:rPr lang="pt-BR" sz="4400" b="1" dirty="0" smtClean="0">
                <a:solidFill>
                  <a:schemeClr val="accent3"/>
                </a:solidFill>
              </a:rPr>
              <a:t>Fé </a:t>
            </a:r>
            <a:r>
              <a:rPr lang="pt-BR" sz="4400" b="1" dirty="0">
                <a:solidFill>
                  <a:schemeClr val="accent3"/>
                </a:solidFill>
              </a:rPr>
              <a:t>dos </a:t>
            </a:r>
            <a:r>
              <a:rPr lang="pt-BR" sz="4400" b="1" dirty="0" smtClean="0">
                <a:solidFill>
                  <a:schemeClr val="accent3"/>
                </a:solidFill>
              </a:rPr>
              <a:t>Pais </a:t>
            </a:r>
            <a:r>
              <a:rPr lang="pt-BR" sz="4400" b="1" dirty="0">
                <a:solidFill>
                  <a:schemeClr val="accent3"/>
                </a:solidFill>
              </a:rPr>
              <a:t>de Moisés</a:t>
            </a:r>
            <a:r>
              <a:rPr lang="pt-BR" b="1" dirty="0">
                <a:solidFill>
                  <a:schemeClr val="accent3"/>
                </a:solidFill>
              </a:rPr>
              <a:t>.</a:t>
            </a:r>
            <a:r>
              <a:rPr lang="pt-BR" dirty="0">
                <a:solidFill>
                  <a:schemeClr val="accent3"/>
                </a:solidFill>
              </a:rPr>
              <a:t/>
            </a:r>
            <a:br>
              <a:rPr lang="pt-BR" dirty="0">
                <a:solidFill>
                  <a:schemeClr val="accent3"/>
                </a:solidFill>
              </a:rPr>
            </a:br>
            <a:endParaRPr lang="pt-BR" b="1" dirty="0">
              <a:solidFill>
                <a:schemeClr val="accent3"/>
              </a:solidFill>
            </a:endParaRP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366344"/>
            <a:ext cx="9372600" cy="4361793"/>
          </a:xfrm>
        </p:spPr>
        <p:txBody>
          <a:bodyPr>
            <a:normAutofit/>
          </a:bodyPr>
          <a:lstStyle/>
          <a:p>
            <a:pPr marL="45720" indent="0">
              <a:buNone/>
            </a:pPr>
            <a:r>
              <a:rPr lang="pt-BR" sz="3000" dirty="0" smtClean="0"/>
              <a:t>Eles </a:t>
            </a:r>
            <a:r>
              <a:rPr lang="pt-BR" sz="3000" dirty="0"/>
              <a:t>o esconderam até quando puderam, mas quando isso se tornou além de suas possibilidades eles o colocaram em um cesto. A fé que confia no Senhor quando o cuidado de nossos filhos está em nossas mãos, Deus honrou a fé deles permitindo que a filha de Faraó resgatasse Moisés do rio e no entanto sem saber o devolveu à sua mãe para que cuidasse da criança até que ele </a:t>
            </a:r>
            <a:r>
              <a:rPr lang="pt-BR" sz="3000" dirty="0" smtClean="0"/>
              <a:t>crescesse.</a:t>
            </a:r>
            <a:endParaRPr lang="pt-BR" sz="3000" dirty="0"/>
          </a:p>
        </p:txBody>
      </p:sp>
    </p:spTree>
    <p:extLst>
      <p:ext uri="{BB962C8B-B14F-4D97-AF65-F5344CB8AC3E}">
        <p14:creationId xmlns:p14="http://schemas.microsoft.com/office/powerpoint/2010/main" val="3749671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523523" y="924911"/>
            <a:ext cx="9372600" cy="630621"/>
          </a:xfrm>
        </p:spPr>
        <p:txBody>
          <a:bodyPr>
            <a:normAutofit fontScale="90000"/>
          </a:bodyPr>
          <a:lstStyle/>
          <a:p>
            <a:r>
              <a:rPr lang="pt-BR" sz="4400" b="1" dirty="0">
                <a:solidFill>
                  <a:schemeClr val="accent3"/>
                </a:solidFill>
              </a:rPr>
              <a:t>A </a:t>
            </a:r>
            <a:r>
              <a:rPr lang="pt-BR" sz="4400" b="1" dirty="0" smtClean="0">
                <a:solidFill>
                  <a:schemeClr val="accent3"/>
                </a:solidFill>
              </a:rPr>
              <a:t>Fé </a:t>
            </a:r>
            <a:r>
              <a:rPr lang="pt-BR" sz="4400" b="1" dirty="0">
                <a:solidFill>
                  <a:schemeClr val="accent3"/>
                </a:solidFill>
              </a:rPr>
              <a:t>dos </a:t>
            </a:r>
            <a:r>
              <a:rPr lang="pt-BR" sz="4400" b="1" dirty="0" smtClean="0">
                <a:solidFill>
                  <a:schemeClr val="accent3"/>
                </a:solidFill>
              </a:rPr>
              <a:t>Pais </a:t>
            </a:r>
            <a:r>
              <a:rPr lang="pt-BR" sz="4400" b="1" dirty="0">
                <a:solidFill>
                  <a:schemeClr val="accent3"/>
                </a:solidFill>
              </a:rPr>
              <a:t>de Moisés</a:t>
            </a:r>
            <a:r>
              <a:rPr lang="pt-BR" b="1" dirty="0">
                <a:solidFill>
                  <a:schemeClr val="accent3"/>
                </a:solidFill>
              </a:rPr>
              <a:t>.</a:t>
            </a:r>
            <a:r>
              <a:rPr lang="pt-BR" dirty="0">
                <a:solidFill>
                  <a:schemeClr val="accent3"/>
                </a:solidFill>
              </a:rPr>
              <a:t/>
            </a:r>
            <a:br>
              <a:rPr lang="pt-BR" dirty="0">
                <a:solidFill>
                  <a:schemeClr val="accent3"/>
                </a:solidFill>
              </a:rPr>
            </a:br>
            <a:endParaRPr lang="pt-BR" b="1" dirty="0">
              <a:solidFill>
                <a:schemeClr val="accent3"/>
              </a:solidFill>
            </a:endParaRP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366344"/>
            <a:ext cx="9372600" cy="4361793"/>
          </a:xfrm>
        </p:spPr>
        <p:txBody>
          <a:bodyPr>
            <a:noAutofit/>
          </a:bodyPr>
          <a:lstStyle/>
          <a:p>
            <a:r>
              <a:rPr lang="pt-BR" sz="3000" dirty="0" smtClean="0"/>
              <a:t>Mais </a:t>
            </a:r>
            <a:r>
              <a:rPr lang="pt-BR" sz="3000" dirty="0"/>
              <a:t>tarde a mesma fé em Deus que escondeu Moisés do mandado de morte feito por Faraó faria  com que Moisés fosse educado em toda ciência do Egito, mas já com o caráter formado. Assim os pais de Moisés puderam confiar no Senhor em guardá-lo durante o tempo em que ele foi educado no Egito na casa de Faraó. Seus pais não estavam procurando grandes coisas para Moisés em ver seu filho ser educado no Egito, mas o colocaram sob a soberana vontade e poder de Deus.</a:t>
            </a:r>
            <a:br>
              <a:rPr lang="pt-BR" sz="3000" dirty="0"/>
            </a:br>
            <a:endParaRPr lang="pt-BR" sz="3000" dirty="0"/>
          </a:p>
        </p:txBody>
      </p:sp>
    </p:spTree>
    <p:extLst>
      <p:ext uri="{BB962C8B-B14F-4D97-AF65-F5344CB8AC3E}">
        <p14:creationId xmlns:p14="http://schemas.microsoft.com/office/powerpoint/2010/main" val="274195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523523" y="924911"/>
            <a:ext cx="9372600" cy="630621"/>
          </a:xfrm>
        </p:spPr>
        <p:txBody>
          <a:bodyPr>
            <a:normAutofit fontScale="90000"/>
          </a:bodyPr>
          <a:lstStyle/>
          <a:p>
            <a:r>
              <a:rPr lang="pt-BR" b="1" dirty="0">
                <a:solidFill>
                  <a:schemeClr val="accent3"/>
                </a:solidFill>
              </a:rPr>
              <a:t>A </a:t>
            </a:r>
            <a:r>
              <a:rPr lang="pt-BR" b="1" dirty="0" smtClean="0">
                <a:solidFill>
                  <a:schemeClr val="accent3"/>
                </a:solidFill>
              </a:rPr>
              <a:t>Ordem </a:t>
            </a:r>
            <a:r>
              <a:rPr lang="pt-BR" b="1" dirty="0">
                <a:solidFill>
                  <a:schemeClr val="accent3"/>
                </a:solidFill>
              </a:rPr>
              <a:t>no Egito</a:t>
            </a:r>
            <a:r>
              <a:rPr lang="pt-BR" dirty="0">
                <a:solidFill>
                  <a:schemeClr val="accent3"/>
                </a:solidFill>
              </a:rPr>
              <a:t/>
            </a:r>
            <a:br>
              <a:rPr lang="pt-BR" dirty="0">
                <a:solidFill>
                  <a:schemeClr val="accent3"/>
                </a:solidFill>
              </a:rPr>
            </a:br>
            <a:endParaRPr lang="pt-BR" b="1" dirty="0">
              <a:solidFill>
                <a:schemeClr val="accent3"/>
              </a:solidFill>
            </a:endParaRP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229710"/>
            <a:ext cx="9372600" cy="5318235"/>
          </a:xfrm>
        </p:spPr>
        <p:txBody>
          <a:bodyPr>
            <a:noAutofit/>
          </a:bodyPr>
          <a:lstStyle/>
          <a:p>
            <a:r>
              <a:rPr lang="pt-BR" sz="2500" dirty="0"/>
              <a:t>Estevão nos fala em Atos 7: 21-22 que a filha de Faraó </a:t>
            </a:r>
            <a:r>
              <a:rPr lang="pt-BR" sz="2500" i="1" dirty="0"/>
              <a:t>“...tomou-o e o criou como seu filho”. E Moisés foi instruído em toda ciência dos egípcios, e era poderoso em suas palavras e obras”</a:t>
            </a:r>
            <a:r>
              <a:rPr lang="pt-BR" sz="2500" dirty="0"/>
              <a:t>. Essa era a ordem no Egito. O mundo educacional de hoje tem o mesmo tipo de desejo, muito pouco ou nenhum lugar é dado aos clamores de Deus ou a chamada celestial do Senhor Jesus Cristo. Todas as escolas gostam de ter em seus quadros aqueles que alcançaram sucesso e evidência nesse mundo. É importante ver que os pais de Moisés não se deixaram vencer pelo Egito, mas antes entregaram o seu filho para Aquele que era maior que Faraó. A fé deles permitia ver que o Senhor estaria educando Moisés. Eles mantiveram a sua posição de estarem separados do Egito; eles esperavam deixar o Egito e ir para Canaã.</a:t>
            </a:r>
            <a:br>
              <a:rPr lang="pt-BR" sz="2500" dirty="0"/>
            </a:br>
            <a:r>
              <a:rPr lang="pt-BR" sz="2500" dirty="0"/>
              <a:t/>
            </a:r>
            <a:br>
              <a:rPr lang="pt-BR" sz="2500" dirty="0"/>
            </a:br>
            <a:endParaRPr lang="pt-BR" sz="2500" dirty="0"/>
          </a:p>
        </p:txBody>
      </p:sp>
    </p:spTree>
    <p:extLst>
      <p:ext uri="{BB962C8B-B14F-4D97-AF65-F5344CB8AC3E}">
        <p14:creationId xmlns:p14="http://schemas.microsoft.com/office/powerpoint/2010/main" val="2439319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523523" y="924911"/>
            <a:ext cx="9372600" cy="630621"/>
          </a:xfrm>
        </p:spPr>
        <p:txBody>
          <a:bodyPr>
            <a:normAutofit fontScale="90000"/>
          </a:bodyPr>
          <a:lstStyle/>
          <a:p>
            <a:r>
              <a:rPr lang="pt-BR" b="1" dirty="0">
                <a:solidFill>
                  <a:schemeClr val="accent3"/>
                </a:solidFill>
              </a:rPr>
              <a:t>A </a:t>
            </a:r>
            <a:r>
              <a:rPr lang="pt-BR" b="1" dirty="0" smtClean="0">
                <a:solidFill>
                  <a:schemeClr val="accent3"/>
                </a:solidFill>
              </a:rPr>
              <a:t>Ordem </a:t>
            </a:r>
            <a:r>
              <a:rPr lang="pt-BR" b="1" dirty="0">
                <a:solidFill>
                  <a:schemeClr val="accent3"/>
                </a:solidFill>
              </a:rPr>
              <a:t>no Egito</a:t>
            </a:r>
            <a:r>
              <a:rPr lang="pt-BR" dirty="0">
                <a:solidFill>
                  <a:schemeClr val="accent3"/>
                </a:solidFill>
              </a:rPr>
              <a:t/>
            </a:r>
            <a:br>
              <a:rPr lang="pt-BR" dirty="0">
                <a:solidFill>
                  <a:schemeClr val="accent3"/>
                </a:solidFill>
              </a:rPr>
            </a:br>
            <a:endParaRPr lang="pt-BR" b="1" dirty="0">
              <a:solidFill>
                <a:schemeClr val="accent3"/>
              </a:solidFill>
            </a:endParaRP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229710"/>
            <a:ext cx="9372600" cy="5318235"/>
          </a:xfrm>
        </p:spPr>
        <p:txBody>
          <a:bodyPr>
            <a:noAutofit/>
          </a:bodyPr>
          <a:lstStyle/>
          <a:p>
            <a:r>
              <a:rPr lang="pt-BR" sz="3000" dirty="0" smtClean="0"/>
              <a:t>Esse </a:t>
            </a:r>
            <a:r>
              <a:rPr lang="pt-BR" sz="3000" dirty="0"/>
              <a:t>é um ponto muito importante para seguirmos, especialmente na educação de nível superior. Nós, como cristãos, somos chamados por Cristo para uma herança celestial, pois somos peregrinos nesse mundo. Nosso objetivo é diferente e se perdermos de vista essa diferença, enquanto estamos sendo educados por esse mundo, nós facilmente faremos parte dele. Nosso poder de libertação deste mundo é através da fé em Cristo (1 </a:t>
            </a:r>
            <a:r>
              <a:rPr lang="pt-BR" sz="3000" dirty="0" err="1"/>
              <a:t>Jo</a:t>
            </a:r>
            <a:r>
              <a:rPr lang="pt-BR" sz="3000" dirty="0"/>
              <a:t> 5: 4-5). A separação moral deste mundo, enquanto vivemos nele, nos preserva de influências mundanas</a:t>
            </a:r>
            <a:r>
              <a:rPr lang="pt-BR" sz="3000" dirty="0" smtClean="0"/>
              <a:t>.</a:t>
            </a:r>
            <a:endParaRPr lang="pt-BR" sz="3000" dirty="0"/>
          </a:p>
        </p:txBody>
      </p:sp>
    </p:spTree>
    <p:extLst>
      <p:ext uri="{BB962C8B-B14F-4D97-AF65-F5344CB8AC3E}">
        <p14:creationId xmlns:p14="http://schemas.microsoft.com/office/powerpoint/2010/main" val="17143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3F0E24-1732-4F3E-B3FD-0EB71D189314}"/>
              </a:ext>
            </a:extLst>
          </p:cNvPr>
          <p:cNvSpPr>
            <a:spLocks noGrp="1"/>
          </p:cNvSpPr>
          <p:nvPr>
            <p:ph type="title"/>
          </p:nvPr>
        </p:nvSpPr>
        <p:spPr>
          <a:xfrm>
            <a:off x="2323713" y="1390935"/>
            <a:ext cx="8693846" cy="654269"/>
          </a:xfrm>
        </p:spPr>
        <p:txBody>
          <a:bodyPr>
            <a:noAutofit/>
          </a:bodyPr>
          <a:lstStyle/>
          <a:p>
            <a:r>
              <a:rPr lang="pt-BR" sz="4000" b="1" dirty="0" err="1">
                <a:solidFill>
                  <a:schemeClr val="accent3"/>
                </a:solidFill>
              </a:rPr>
              <a:t>Homeschooling</a:t>
            </a:r>
            <a:r>
              <a:rPr lang="pt-BR" sz="4000" b="1" dirty="0">
                <a:solidFill>
                  <a:schemeClr val="accent3"/>
                </a:solidFill>
              </a:rPr>
              <a:t>: cerca de mais de dezesseis mil crianças no país têm a casa como sala de aula</a:t>
            </a:r>
            <a:endParaRPr lang="pt-BR" sz="4000" dirty="0">
              <a:solidFill>
                <a:schemeClr val="accent3"/>
              </a:solidFill>
            </a:endParaRPr>
          </a:p>
        </p:txBody>
      </p:sp>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2238818" y="2743200"/>
            <a:ext cx="9372600" cy="4114800"/>
          </a:xfrm>
        </p:spPr>
        <p:txBody>
          <a:bodyPr>
            <a:noAutofit/>
          </a:bodyPr>
          <a:lstStyle/>
          <a:p>
            <a:pPr algn="just"/>
            <a:r>
              <a:rPr lang="pt-BR" sz="3000" b="1" dirty="0"/>
              <a:t>Procura pela método de ensino aumentou 916% . Desilusão com o sistema educacional público e privado é uma das causas do </a:t>
            </a:r>
            <a:r>
              <a:rPr lang="pt-BR" sz="3000" b="1" dirty="0" smtClean="0"/>
              <a:t>crescimento</a:t>
            </a:r>
            <a:endParaRPr lang="pt-BR" sz="3000" b="1" dirty="0"/>
          </a:p>
        </p:txBody>
      </p:sp>
    </p:spTree>
    <p:extLst>
      <p:ext uri="{BB962C8B-B14F-4D97-AF65-F5344CB8AC3E}">
        <p14:creationId xmlns:p14="http://schemas.microsoft.com/office/powerpoint/2010/main" val="2956159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523523" y="924911"/>
            <a:ext cx="9372600" cy="630621"/>
          </a:xfrm>
        </p:spPr>
        <p:txBody>
          <a:bodyPr>
            <a:normAutofit fontScale="90000"/>
          </a:bodyPr>
          <a:lstStyle/>
          <a:p>
            <a:r>
              <a:rPr lang="pt-BR" b="1" dirty="0">
                <a:solidFill>
                  <a:schemeClr val="accent3"/>
                </a:solidFill>
              </a:rPr>
              <a:t>A </a:t>
            </a:r>
            <a:r>
              <a:rPr lang="pt-BR" b="1" dirty="0" smtClean="0">
                <a:solidFill>
                  <a:schemeClr val="accent3"/>
                </a:solidFill>
              </a:rPr>
              <a:t>Ordem </a:t>
            </a:r>
            <a:r>
              <a:rPr lang="pt-BR" b="1" dirty="0">
                <a:solidFill>
                  <a:schemeClr val="accent3"/>
                </a:solidFill>
              </a:rPr>
              <a:t>no Egito</a:t>
            </a:r>
            <a:r>
              <a:rPr lang="pt-BR" dirty="0">
                <a:solidFill>
                  <a:schemeClr val="accent3"/>
                </a:solidFill>
              </a:rPr>
              <a:t/>
            </a:r>
            <a:br>
              <a:rPr lang="pt-BR" dirty="0">
                <a:solidFill>
                  <a:schemeClr val="accent3"/>
                </a:solidFill>
              </a:rPr>
            </a:br>
            <a:endParaRPr lang="pt-BR" b="1" dirty="0">
              <a:solidFill>
                <a:schemeClr val="accent3"/>
              </a:solidFill>
            </a:endParaRP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229710"/>
            <a:ext cx="9372600" cy="5318235"/>
          </a:xfrm>
        </p:spPr>
        <p:txBody>
          <a:bodyPr>
            <a:noAutofit/>
          </a:bodyPr>
          <a:lstStyle/>
          <a:p>
            <a:r>
              <a:rPr lang="pt-BR" sz="3000" dirty="0" smtClean="0"/>
              <a:t>Moisés </a:t>
            </a:r>
            <a:r>
              <a:rPr lang="pt-BR" sz="3000" dirty="0"/>
              <a:t>foi educado e preparado por Deus para libertar Israel do Egito. Não somente ele fora levantado para a salvação de Israel, mas ele foi o instrumento que Deus usou para que tivéssemos os cinco primeiros livros da Bíblia. Eles foram inspirados divinamente, mas também foram o fruto de alguém bem educado.</a:t>
            </a:r>
            <a:br>
              <a:rPr lang="pt-BR" sz="3000" dirty="0"/>
            </a:br>
            <a:r>
              <a:rPr lang="pt-BR" sz="3000" dirty="0"/>
              <a:t/>
            </a:r>
            <a:br>
              <a:rPr lang="pt-BR" sz="3000" dirty="0"/>
            </a:br>
            <a:endParaRPr lang="pt-BR" sz="3000" dirty="0"/>
          </a:p>
        </p:txBody>
      </p:sp>
    </p:spTree>
    <p:extLst>
      <p:ext uri="{BB962C8B-B14F-4D97-AF65-F5344CB8AC3E}">
        <p14:creationId xmlns:p14="http://schemas.microsoft.com/office/powerpoint/2010/main" val="1783384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523523" y="924911"/>
            <a:ext cx="9372600" cy="630621"/>
          </a:xfrm>
        </p:spPr>
        <p:txBody>
          <a:bodyPr>
            <a:normAutofit fontScale="90000"/>
          </a:bodyPr>
          <a:lstStyle/>
          <a:p>
            <a:r>
              <a:rPr lang="pt-BR" b="1" dirty="0">
                <a:solidFill>
                  <a:schemeClr val="accent3"/>
                </a:solidFill>
              </a:rPr>
              <a:t>A </a:t>
            </a:r>
            <a:r>
              <a:rPr lang="pt-BR" b="1" dirty="0" smtClean="0">
                <a:solidFill>
                  <a:schemeClr val="accent3"/>
                </a:solidFill>
              </a:rPr>
              <a:t>Ordem </a:t>
            </a:r>
            <a:r>
              <a:rPr lang="pt-BR" b="1" dirty="0">
                <a:solidFill>
                  <a:schemeClr val="accent3"/>
                </a:solidFill>
              </a:rPr>
              <a:t>no Egito</a:t>
            </a:r>
            <a:r>
              <a:rPr lang="pt-BR" dirty="0">
                <a:solidFill>
                  <a:schemeClr val="accent3"/>
                </a:solidFill>
              </a:rPr>
              <a:t/>
            </a:r>
            <a:br>
              <a:rPr lang="pt-BR" dirty="0">
                <a:solidFill>
                  <a:schemeClr val="accent3"/>
                </a:solidFill>
              </a:rPr>
            </a:br>
            <a:endParaRPr lang="pt-BR" b="1" dirty="0">
              <a:solidFill>
                <a:schemeClr val="accent3"/>
              </a:solidFill>
            </a:endParaRP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229710"/>
            <a:ext cx="9372600" cy="5318235"/>
          </a:xfrm>
        </p:spPr>
        <p:txBody>
          <a:bodyPr>
            <a:normAutofit/>
          </a:bodyPr>
          <a:lstStyle/>
          <a:p>
            <a:r>
              <a:rPr lang="pt-BR" sz="2500" dirty="0" smtClean="0"/>
              <a:t>Esses </a:t>
            </a:r>
            <a:r>
              <a:rPr lang="pt-BR" sz="2500" dirty="0"/>
              <a:t>cinco livros são de longe, o melhor documento sobre a história do homem. Moisés ao se dedicar aos estudos o fez para o Senhor. Faraó, porém, resistiu deixar o povo sair do Egito. Com razão Moisés considerou:</a:t>
            </a:r>
            <a:r>
              <a:rPr lang="pt-BR" sz="2500" i="1" dirty="0"/>
              <a:t> “...por maiores riquezas o vitupério de Cristo do que os tesouros do Egito; porque tinha em vista a recompensa. Pela fé deixou o Egito não temendo a ira do Rei; porque ficou firme como vendo o invisível”</a:t>
            </a:r>
            <a:r>
              <a:rPr lang="pt-BR" sz="2500" dirty="0"/>
              <a:t> (</a:t>
            </a:r>
            <a:r>
              <a:rPr lang="pt-BR" sz="2500" dirty="0" err="1"/>
              <a:t>Hb</a:t>
            </a:r>
            <a:r>
              <a:rPr lang="pt-BR" sz="2500" dirty="0"/>
              <a:t> 11:26-27). Esse é o tipo de teste que enfrentamos no mundo de hoje. O mundo irá usar alegremente as habilidades do cristão para seus próprios propósitos e fins. Mas, para aqueles que ouvem os clamores de Deus e são fiéis a Ele, como Moisés, terá forte resistência contra deixar o Egito (o mundo) ou fazer qualquer coisa para o Senhor.</a:t>
            </a:r>
          </a:p>
        </p:txBody>
      </p:sp>
    </p:spTree>
    <p:extLst>
      <p:ext uri="{BB962C8B-B14F-4D97-AF65-F5344CB8AC3E}">
        <p14:creationId xmlns:p14="http://schemas.microsoft.com/office/powerpoint/2010/main" val="3088042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513012" y="420414"/>
            <a:ext cx="9372600" cy="630621"/>
          </a:xfrm>
        </p:spPr>
        <p:txBody>
          <a:bodyPr>
            <a:noAutofit/>
          </a:bodyPr>
          <a:lstStyle/>
          <a:p>
            <a:r>
              <a:rPr lang="pt-BR" sz="4000" b="1" dirty="0">
                <a:solidFill>
                  <a:schemeClr val="accent3"/>
                </a:solidFill>
              </a:rPr>
              <a:t>A Infância de Jesus</a:t>
            </a: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229710"/>
            <a:ext cx="9372600" cy="5318235"/>
          </a:xfrm>
        </p:spPr>
        <p:txBody>
          <a:bodyPr>
            <a:normAutofit/>
          </a:bodyPr>
          <a:lstStyle/>
          <a:p>
            <a:r>
              <a:rPr lang="pt-BR" sz="3000" dirty="0"/>
              <a:t>Vida de Jesus - Pag. 29   </a:t>
            </a:r>
          </a:p>
          <a:p>
            <a:r>
              <a:rPr lang="pt-BR" sz="3000" dirty="0"/>
              <a:t>Jesus passou a infância em uma aldeia nas montanhas. Como Filho de Deus, poderia ter escolhido qualquer lugar na Terra como seu lar. </a:t>
            </a:r>
          </a:p>
          <a:p>
            <a:r>
              <a:rPr lang="pt-BR" sz="3000" dirty="0"/>
              <a:t>Qualquer lugar seria honrado com Sua presença. Mas Ele não escolheu os lares dos ricos ou os palácios dos reis. Antes escolheu viver entre os pobres em Nazaré. </a:t>
            </a:r>
            <a:r>
              <a:rPr lang="pt-BR" sz="3000" dirty="0" smtClean="0"/>
              <a:t> </a:t>
            </a:r>
            <a:endParaRPr lang="pt-BR" sz="3000" dirty="0"/>
          </a:p>
        </p:txBody>
      </p:sp>
    </p:spTree>
    <p:extLst>
      <p:ext uri="{BB962C8B-B14F-4D97-AF65-F5344CB8AC3E}">
        <p14:creationId xmlns:p14="http://schemas.microsoft.com/office/powerpoint/2010/main" val="807405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513012" y="420414"/>
            <a:ext cx="9372600" cy="630621"/>
          </a:xfrm>
        </p:spPr>
        <p:txBody>
          <a:bodyPr>
            <a:noAutofit/>
          </a:bodyPr>
          <a:lstStyle/>
          <a:p>
            <a:r>
              <a:rPr lang="pt-BR" sz="4000" b="1" dirty="0">
                <a:solidFill>
                  <a:schemeClr val="accent3"/>
                </a:solidFill>
              </a:rPr>
              <a:t>A Infância de Jesus</a:t>
            </a: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1229710"/>
            <a:ext cx="9372600" cy="5318235"/>
          </a:xfrm>
        </p:spPr>
        <p:txBody>
          <a:bodyPr>
            <a:normAutofit/>
          </a:bodyPr>
          <a:lstStyle/>
          <a:p>
            <a:pPr marL="45720" indent="0">
              <a:buNone/>
            </a:pPr>
            <a:endParaRPr lang="pt-BR" sz="100" dirty="0" smtClean="0"/>
          </a:p>
          <a:p>
            <a:r>
              <a:rPr lang="pt-BR" sz="3000" dirty="0" smtClean="0"/>
              <a:t>Jesus quer que os pobres saibam que Ele compreende suas provações. Sofreu tudo o que eles têm de sofrer. Por isso, simpatiza com eles e pode ajudá-los. </a:t>
            </a:r>
          </a:p>
          <a:p>
            <a:r>
              <a:rPr lang="pt-BR" sz="3000" dirty="0" smtClean="0"/>
              <a:t>A </a:t>
            </a:r>
            <a:r>
              <a:rPr lang="pt-BR" sz="3000" dirty="0"/>
              <a:t>respeito dEle, nos anos de Sua infância, a Bíblia diz: "Crescia o menino e Se fortalecia, enchendo-Se de sabedoria; e a graça de Deus estava sobre Ele. E crescia Jesus em sabedoria, estatura e graça, diante de Deus e dos homens." Luc. 2:40 e 52. </a:t>
            </a:r>
          </a:p>
        </p:txBody>
      </p:sp>
    </p:spTree>
    <p:extLst>
      <p:ext uri="{BB962C8B-B14F-4D97-AF65-F5344CB8AC3E}">
        <p14:creationId xmlns:p14="http://schemas.microsoft.com/office/powerpoint/2010/main" val="1744356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3B111B-EFE3-4EDE-AD09-8187414CCDE3}"/>
              </a:ext>
            </a:extLst>
          </p:cNvPr>
          <p:cNvSpPr>
            <a:spLocks noGrp="1"/>
          </p:cNvSpPr>
          <p:nvPr>
            <p:ph type="title"/>
          </p:nvPr>
        </p:nvSpPr>
        <p:spPr>
          <a:xfrm>
            <a:off x="2513012" y="420414"/>
            <a:ext cx="9372600" cy="630621"/>
          </a:xfrm>
        </p:spPr>
        <p:txBody>
          <a:bodyPr>
            <a:noAutofit/>
          </a:bodyPr>
          <a:lstStyle/>
          <a:p>
            <a:r>
              <a:rPr lang="pt-BR" sz="4000" b="1" dirty="0">
                <a:solidFill>
                  <a:schemeClr val="accent3"/>
                </a:solidFill>
              </a:rPr>
              <a:t>A Infância de Jesus</a:t>
            </a:r>
          </a:p>
        </p:txBody>
      </p:sp>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19" y="1229710"/>
            <a:ext cx="9578477" cy="5318235"/>
          </a:xfrm>
        </p:spPr>
        <p:txBody>
          <a:bodyPr>
            <a:noAutofit/>
          </a:bodyPr>
          <a:lstStyle/>
          <a:p>
            <a:r>
              <a:rPr lang="pt-BR" sz="2700" dirty="0" smtClean="0"/>
              <a:t>A </a:t>
            </a:r>
            <a:r>
              <a:rPr lang="pt-BR" sz="2700" dirty="0"/>
              <a:t>respeito dEle, nos anos de Sua infância, a Bíblia diz: "Crescia o menino e Se fortalecia, enchendo-Se de sabedoria; e a graça de Deus estava sobre Ele. E crescia Jesus em sabedoria, estatura e graça, diante de Deus e dos homens." Luc. 2:40 e 52. </a:t>
            </a:r>
          </a:p>
          <a:p>
            <a:r>
              <a:rPr lang="pt-BR" sz="2700" dirty="0"/>
              <a:t>Sua mente era brilhante e ativa. Era rápido na percepção e sua capacidade de reflexão e sabedoria estavam além de sua idade. Embora seus modos fossem simples e infantis, crescia em inteligência e estatura como os outras crianças. </a:t>
            </a:r>
          </a:p>
          <a:p>
            <a:r>
              <a:rPr lang="pt-BR" sz="2700" dirty="0"/>
              <a:t>Mas Jesus não era semelhante às outras crianças em tudo. </a:t>
            </a:r>
          </a:p>
        </p:txBody>
      </p:sp>
    </p:spTree>
    <p:extLst>
      <p:ext uri="{BB962C8B-B14F-4D97-AF65-F5344CB8AC3E}">
        <p14:creationId xmlns:p14="http://schemas.microsoft.com/office/powerpoint/2010/main" val="3793281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430924"/>
            <a:ext cx="9372600" cy="6117021"/>
          </a:xfrm>
        </p:spPr>
        <p:txBody>
          <a:bodyPr>
            <a:noAutofit/>
          </a:bodyPr>
          <a:lstStyle/>
          <a:p>
            <a:r>
              <a:rPr lang="pt-BR" sz="3000" dirty="0"/>
              <a:t>VJ - Pag. 30   </a:t>
            </a:r>
          </a:p>
          <a:p>
            <a:r>
              <a:rPr lang="pt-BR" sz="3000" dirty="0"/>
              <a:t>Ele sempre demonstrava um espírito amável e generoso. Suas mãos laboriosas estavam sempre prontas a servir os outros. Era paciente e verdadeiro. </a:t>
            </a:r>
          </a:p>
          <a:p>
            <a:r>
              <a:rPr lang="pt-BR" sz="3000" dirty="0"/>
              <a:t>Firme como uma rocha em questão de princípios, jamais deixou de ser gentil e cortês para com todos que o cercavam. Em Seu lar e onde quer que pudesse estar era como a luz do sol. </a:t>
            </a:r>
          </a:p>
        </p:txBody>
      </p:sp>
    </p:spTree>
    <p:extLst>
      <p:ext uri="{BB962C8B-B14F-4D97-AF65-F5344CB8AC3E}">
        <p14:creationId xmlns:p14="http://schemas.microsoft.com/office/powerpoint/2010/main" val="688360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430924"/>
            <a:ext cx="9372600" cy="6117021"/>
          </a:xfrm>
        </p:spPr>
        <p:txBody>
          <a:bodyPr>
            <a:noAutofit/>
          </a:bodyPr>
          <a:lstStyle/>
          <a:p>
            <a:r>
              <a:rPr lang="pt-BR" sz="3000" dirty="0" smtClean="0"/>
              <a:t>Era </a:t>
            </a:r>
            <a:r>
              <a:rPr lang="pt-BR" sz="3000" dirty="0"/>
              <a:t>atencioso e gentil com os mais idosos e pobres, e mostrava bondade até com os animais. Cuidava com carinho de um pássaro ferido e cada ser vivo sentia-se mais feliz em Sua presença. </a:t>
            </a:r>
          </a:p>
          <a:p>
            <a:r>
              <a:rPr lang="pt-BR" sz="3000" dirty="0"/>
              <a:t>Educação Equilibrada </a:t>
            </a:r>
          </a:p>
          <a:p>
            <a:r>
              <a:rPr lang="pt-BR" sz="3000" dirty="0"/>
              <a:t>Nos dias de Cristo, os judeus prezavam muito a educação de seus filhos. Suas escolas eram anexas às sinagogas ou casas de culto e os professores eram chamados de rabis, homens tidos como cultos e preparados para o ensino. </a:t>
            </a:r>
          </a:p>
        </p:txBody>
      </p:sp>
    </p:spTree>
    <p:extLst>
      <p:ext uri="{BB962C8B-B14F-4D97-AF65-F5344CB8AC3E}">
        <p14:creationId xmlns:p14="http://schemas.microsoft.com/office/powerpoint/2010/main" val="2352432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430924"/>
            <a:ext cx="9372600" cy="6117021"/>
          </a:xfrm>
        </p:spPr>
        <p:txBody>
          <a:bodyPr>
            <a:noAutofit/>
          </a:bodyPr>
          <a:lstStyle/>
          <a:p>
            <a:r>
              <a:rPr lang="pt-BR" sz="3000" dirty="0" smtClean="0"/>
              <a:t>Jesus </a:t>
            </a:r>
            <a:r>
              <a:rPr lang="pt-BR" sz="3000" dirty="0"/>
              <a:t>não </a:t>
            </a:r>
            <a:r>
              <a:rPr lang="pt-BR" sz="3000" dirty="0" smtClean="0"/>
              <a:t>frequentava </a:t>
            </a:r>
            <a:r>
              <a:rPr lang="pt-BR" sz="3000" dirty="0"/>
              <a:t>essas escolas, pois muitas coisas ensinadas não eram verdadeiras. Ao invés da Palavra de Deus, os preceitos dos homens eram estudados e, com </a:t>
            </a:r>
            <a:r>
              <a:rPr lang="pt-BR" sz="3000" dirty="0" smtClean="0"/>
              <a:t>frequência</a:t>
            </a:r>
            <a:r>
              <a:rPr lang="pt-BR" sz="3000" dirty="0"/>
              <a:t>, tais ensinos eram contrários à Palavra que Deus havia ensinado através de Seus profetas. </a:t>
            </a:r>
          </a:p>
          <a:p>
            <a:r>
              <a:rPr lang="pt-BR" sz="3000" dirty="0"/>
              <a:t>O Próprio Deus, através do Espírito Santo, instruiu Maria na educação de seu filho. Maria ensinava a Jesus as Sagradas Escrituras e Ele aprendeu a ler e a estudar por Si mesmo. </a:t>
            </a:r>
          </a:p>
        </p:txBody>
      </p:sp>
    </p:spTree>
    <p:extLst>
      <p:ext uri="{BB962C8B-B14F-4D97-AF65-F5344CB8AC3E}">
        <p14:creationId xmlns:p14="http://schemas.microsoft.com/office/powerpoint/2010/main" val="309696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430924"/>
            <a:ext cx="9372600" cy="6117021"/>
          </a:xfrm>
        </p:spPr>
        <p:txBody>
          <a:bodyPr>
            <a:noAutofit/>
          </a:bodyPr>
          <a:lstStyle/>
          <a:p>
            <a:r>
              <a:rPr lang="pt-BR" sz="3000" dirty="0" smtClean="0"/>
              <a:t>Jesus </a:t>
            </a:r>
            <a:r>
              <a:rPr lang="pt-BR" sz="3000" dirty="0"/>
              <a:t>também apreciava estudar as maravilhas da Criação de Deus, na Terra e no céu. No livro da Natureza, Ele aprendia sobre as plantas e animais, sobre o Sol e as estrelas. </a:t>
            </a:r>
          </a:p>
          <a:p>
            <a:r>
              <a:rPr lang="pt-BR" sz="3000" dirty="0"/>
              <a:t>Dia após dia, Ele os observava e tentava extrair lições deles a fim de compreender a razão de todas as coisas. </a:t>
            </a:r>
          </a:p>
        </p:txBody>
      </p:sp>
    </p:spTree>
    <p:extLst>
      <p:ext uri="{BB962C8B-B14F-4D97-AF65-F5344CB8AC3E}">
        <p14:creationId xmlns:p14="http://schemas.microsoft.com/office/powerpoint/2010/main" val="2242135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49024" y="1134701"/>
            <a:ext cx="9372600" cy="6117021"/>
          </a:xfrm>
        </p:spPr>
        <p:txBody>
          <a:bodyPr>
            <a:noAutofit/>
          </a:bodyPr>
          <a:lstStyle/>
          <a:p>
            <a:r>
              <a:rPr lang="pt-BR" sz="3000" dirty="0" smtClean="0"/>
              <a:t>Anjos </a:t>
            </a:r>
            <a:r>
              <a:rPr lang="pt-BR" sz="3000" dirty="0"/>
              <a:t>santos O acompanhavam e O ajudavam a aprender essas coisas acerca de Deus. Assim Ele crescia em estatura e força, crescia também em conhecimento e sabedoria. </a:t>
            </a:r>
          </a:p>
          <a:p>
            <a:r>
              <a:rPr lang="pt-BR" sz="3000" dirty="0"/>
              <a:t>Toda criança pode adquirir conhecimento assim como Jesus. </a:t>
            </a:r>
          </a:p>
        </p:txBody>
      </p:sp>
    </p:spTree>
    <p:extLst>
      <p:ext uri="{BB962C8B-B14F-4D97-AF65-F5344CB8AC3E}">
        <p14:creationId xmlns:p14="http://schemas.microsoft.com/office/powerpoint/2010/main" val="265607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3F0E24-1732-4F3E-B3FD-0EB71D189314}"/>
              </a:ext>
            </a:extLst>
          </p:cNvPr>
          <p:cNvSpPr>
            <a:spLocks noGrp="1"/>
          </p:cNvSpPr>
          <p:nvPr>
            <p:ph type="title"/>
          </p:nvPr>
        </p:nvSpPr>
        <p:spPr>
          <a:xfrm>
            <a:off x="2323713" y="1390935"/>
            <a:ext cx="8693846" cy="654269"/>
          </a:xfrm>
        </p:spPr>
        <p:txBody>
          <a:bodyPr>
            <a:noAutofit/>
          </a:bodyPr>
          <a:lstStyle/>
          <a:p>
            <a:r>
              <a:rPr lang="pt-BR" sz="4000" b="1" dirty="0" err="1">
                <a:solidFill>
                  <a:schemeClr val="accent3"/>
                </a:solidFill>
              </a:rPr>
              <a:t>Homeschooling</a:t>
            </a:r>
            <a:r>
              <a:rPr lang="pt-BR" sz="4000" b="1" dirty="0">
                <a:solidFill>
                  <a:schemeClr val="accent3"/>
                </a:solidFill>
              </a:rPr>
              <a:t>: cerca de mais de dezesseis mil crianças no país têm a casa como sala de aula</a:t>
            </a:r>
            <a:endParaRPr lang="pt-BR" sz="4000" dirty="0">
              <a:solidFill>
                <a:schemeClr val="accent3"/>
              </a:solidFill>
            </a:endParaRPr>
          </a:p>
        </p:txBody>
      </p:sp>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2238818" y="2486897"/>
            <a:ext cx="9372600" cy="4114800"/>
          </a:xfrm>
        </p:spPr>
        <p:txBody>
          <a:bodyPr>
            <a:noAutofit/>
          </a:bodyPr>
          <a:lstStyle/>
          <a:p>
            <a:pPr algn="just"/>
            <a:r>
              <a:rPr lang="pt-BR" sz="3000" dirty="0" smtClean="0"/>
              <a:t>A </a:t>
            </a:r>
            <a:r>
              <a:rPr lang="pt-BR" sz="3000" dirty="0"/>
              <a:t>possibilidade de ensinar seu filho em casa, conhecido como </a:t>
            </a:r>
            <a:r>
              <a:rPr lang="pt-BR" sz="3000" dirty="0" err="1"/>
              <a:t>Homeschooling</a:t>
            </a:r>
            <a:r>
              <a:rPr lang="pt-BR" sz="3000" dirty="0"/>
              <a:t> , Ensino Doméstico ou Educação Domiciliar – essa modalidade de aprendizagem vem conquistando cada vez mais adeptos. Nela, pais ou tutores assumem a responsabilidade pela </a:t>
            </a:r>
            <a:r>
              <a:rPr lang="pt-BR" sz="3000" u="sng" dirty="0">
                <a:hlinkClick r:id="rId2"/>
              </a:rPr>
              <a:t>Educação Básica</a:t>
            </a:r>
            <a:r>
              <a:rPr lang="pt-BR" sz="3000" dirty="0"/>
              <a:t> dos filhos ao invés de enviá-los ao sistema de ensino padrão. </a:t>
            </a:r>
            <a:br>
              <a:rPr lang="pt-BR" sz="3000" dirty="0"/>
            </a:br>
            <a:r>
              <a:rPr lang="pt-BR" sz="3000" dirty="0"/>
              <a:t/>
            </a:r>
            <a:br>
              <a:rPr lang="pt-BR" sz="3000" dirty="0"/>
            </a:br>
            <a:endParaRPr lang="pt-BR" sz="3000" dirty="0"/>
          </a:p>
        </p:txBody>
      </p:sp>
    </p:spTree>
    <p:extLst>
      <p:ext uri="{BB962C8B-B14F-4D97-AF65-F5344CB8AC3E}">
        <p14:creationId xmlns:p14="http://schemas.microsoft.com/office/powerpoint/2010/main" val="2738036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430924"/>
            <a:ext cx="9372600" cy="6117021"/>
          </a:xfrm>
        </p:spPr>
        <p:txBody>
          <a:bodyPr>
            <a:noAutofit/>
          </a:bodyPr>
          <a:lstStyle/>
          <a:p>
            <a:r>
              <a:rPr lang="pt-BR" sz="3000" dirty="0"/>
              <a:t>Fundamentos da Educação Cristã - Pag. 47 </a:t>
            </a:r>
            <a:r>
              <a:rPr lang="pt-BR" sz="3000" dirty="0" smtClean="0"/>
              <a:t>- Cristo </a:t>
            </a:r>
            <a:r>
              <a:rPr lang="pt-BR" sz="3000" dirty="0"/>
              <a:t>Como Educador </a:t>
            </a:r>
          </a:p>
          <a:p>
            <a:r>
              <a:rPr lang="pt-BR" sz="3000" dirty="0" smtClean="0"/>
              <a:t>“A </a:t>
            </a:r>
            <a:r>
              <a:rPr lang="pt-BR" sz="3000" dirty="0"/>
              <a:t>mente humana é suscetível do mais elevado cultivo. Uma vida devotada a Deus não deve ser uma vida de ignorância. Muitos falam contra a instrução, devido a ter Jesus escolhido incultos pescadores para pregar Seu evangelho. Afirmam haver Ele mostrado preferência pelos ignorantes. Muitos homens instruídos e de destaque acreditaram em Seus ensinos. </a:t>
            </a:r>
            <a:r>
              <a:rPr lang="pt-BR" sz="3000" dirty="0" smtClean="0"/>
              <a:t>...</a:t>
            </a:r>
            <a:endParaRPr lang="pt-BR" sz="3000" dirty="0"/>
          </a:p>
        </p:txBody>
      </p:sp>
    </p:spTree>
    <p:extLst>
      <p:ext uri="{BB962C8B-B14F-4D97-AF65-F5344CB8AC3E}">
        <p14:creationId xmlns:p14="http://schemas.microsoft.com/office/powerpoint/2010/main" val="1516177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430924"/>
            <a:ext cx="9372600" cy="6117021"/>
          </a:xfrm>
        </p:spPr>
        <p:txBody>
          <a:bodyPr>
            <a:noAutofit/>
          </a:bodyPr>
          <a:lstStyle/>
          <a:p>
            <a:pPr marL="45720" indent="0">
              <a:buNone/>
            </a:pPr>
            <a:r>
              <a:rPr lang="pt-BR" sz="3000" dirty="0" smtClean="0"/>
              <a:t>...Houvessem </a:t>
            </a:r>
            <a:r>
              <a:rPr lang="pt-BR" sz="3000" dirty="0"/>
              <a:t>estes, destemidamente, obedecido às convicções da consciência, e havê-Lo-iam seguido. Suas aptidões teriam sido aceitas e empregadas no serviço de Cristo, caso as houvessem oferecido. Não tiveram, no entanto, força moral, em presença dos severos sacerdotes e ciumentos príncipes, para confessar a Cristo e arriscar a própria reputação, ligando-se ao humilde Galileu</a:t>
            </a:r>
            <a:r>
              <a:rPr lang="pt-BR" sz="3000" dirty="0" smtClean="0"/>
              <a:t>. ... </a:t>
            </a:r>
            <a:endParaRPr lang="pt-BR" sz="3000" dirty="0"/>
          </a:p>
        </p:txBody>
      </p:sp>
    </p:spTree>
    <p:extLst>
      <p:ext uri="{BB962C8B-B14F-4D97-AF65-F5344CB8AC3E}">
        <p14:creationId xmlns:p14="http://schemas.microsoft.com/office/powerpoint/2010/main" val="1116850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430924"/>
            <a:ext cx="9372600" cy="6117021"/>
          </a:xfrm>
        </p:spPr>
        <p:txBody>
          <a:bodyPr>
            <a:noAutofit/>
          </a:bodyPr>
          <a:lstStyle/>
          <a:p>
            <a:pPr marL="45720" indent="0">
              <a:buNone/>
            </a:pPr>
            <a:r>
              <a:rPr lang="pt-BR" sz="3000" dirty="0" smtClean="0"/>
              <a:t>Aquele </a:t>
            </a:r>
            <a:r>
              <a:rPr lang="pt-BR" sz="3000" dirty="0"/>
              <a:t>que conhecia o coração de todos, compreendeu isto. Se os educados e nobres não queriam fazer a obra que se achavam habilitados a executar, Cristo escolheria homens que haviam de ser obedientes e fiéis no cumprimento de Sua vontade. Escolheu homens humildes e uniu-os a Si, a fim de os educar para levar avante na Terra a grande obra, quando os houvesse de deixar. </a:t>
            </a:r>
            <a:r>
              <a:rPr lang="pt-BR" sz="3000" dirty="0" smtClean="0"/>
              <a:t>...</a:t>
            </a:r>
            <a:endParaRPr lang="pt-BR" sz="3000" dirty="0"/>
          </a:p>
        </p:txBody>
      </p:sp>
    </p:spTree>
    <p:extLst>
      <p:ext uri="{BB962C8B-B14F-4D97-AF65-F5344CB8AC3E}">
        <p14:creationId xmlns:p14="http://schemas.microsoft.com/office/powerpoint/2010/main" val="2714841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430924"/>
            <a:ext cx="9372600" cy="6117021"/>
          </a:xfrm>
        </p:spPr>
        <p:txBody>
          <a:bodyPr>
            <a:noAutofit/>
          </a:bodyPr>
          <a:lstStyle/>
          <a:p>
            <a:pPr marL="45720" indent="0">
              <a:buNone/>
            </a:pPr>
            <a:r>
              <a:rPr lang="pt-BR" sz="3000" dirty="0" smtClean="0"/>
              <a:t>Cristo </a:t>
            </a:r>
            <a:r>
              <a:rPr lang="pt-BR" sz="3000" dirty="0"/>
              <a:t>era a luz do mundo. A fonte de todo o conhecimento. Era capaz de habilitar os ignorantes pescadores para receber a mais alta comissão que lhes queria confiar. As lições da verdade, ministradas a esses modestos homens, eram de grande significação. Deviam abalar o mundo. Parecia coisa simples Jesus ligar essas humildes pessoas a Si; foi, porém, um acontecimento que produziu estupendos resultados. Suas palavras e obras deviam revolucionar o mundo. </a:t>
            </a:r>
            <a:r>
              <a:rPr lang="pt-BR" sz="3000" dirty="0" smtClean="0"/>
              <a:t>...</a:t>
            </a:r>
            <a:endParaRPr lang="pt-BR" sz="3000" dirty="0"/>
          </a:p>
        </p:txBody>
      </p:sp>
    </p:spTree>
    <p:extLst>
      <p:ext uri="{BB962C8B-B14F-4D97-AF65-F5344CB8AC3E}">
        <p14:creationId xmlns:p14="http://schemas.microsoft.com/office/powerpoint/2010/main" val="2614347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7C7DF6B-E683-4E77-BF2E-3F1AE1EE72C6}"/>
              </a:ext>
            </a:extLst>
          </p:cNvPr>
          <p:cNvSpPr>
            <a:spLocks noGrp="1"/>
          </p:cNvSpPr>
          <p:nvPr>
            <p:ph idx="1"/>
          </p:nvPr>
        </p:nvSpPr>
        <p:spPr>
          <a:xfrm>
            <a:off x="2418420" y="430924"/>
            <a:ext cx="9372600" cy="6117021"/>
          </a:xfrm>
        </p:spPr>
        <p:txBody>
          <a:bodyPr>
            <a:noAutofit/>
          </a:bodyPr>
          <a:lstStyle/>
          <a:p>
            <a:r>
              <a:rPr lang="pt-BR" sz="3000" dirty="0" smtClean="0"/>
              <a:t>Jesus </a:t>
            </a:r>
            <a:r>
              <a:rPr lang="pt-BR" sz="3000" dirty="0"/>
              <a:t>não desprezava a educação. A mais alta cultura do espírito, quando santificada mediante o amor e o temor de Deus, recebe Sua inteira aprovação. Os humildes homens escolhidos por Cristo estiveram com Ele por três anos, sujeitos à enobrecedora </a:t>
            </a:r>
            <a:r>
              <a:rPr lang="pt-BR" sz="3000" dirty="0" smtClean="0"/>
              <a:t>influência </a:t>
            </a:r>
            <a:r>
              <a:rPr lang="pt-BR" sz="3000" dirty="0"/>
              <a:t>da Majestade do Céu. Cristo foi o maior educador que o mundo já conheceu</a:t>
            </a:r>
            <a:r>
              <a:rPr lang="pt-BR" sz="3000" dirty="0" smtClean="0"/>
              <a:t>.”</a:t>
            </a:r>
            <a:endParaRPr lang="pt-BR" sz="3000" dirty="0"/>
          </a:p>
        </p:txBody>
      </p:sp>
    </p:spTree>
    <p:extLst>
      <p:ext uri="{BB962C8B-B14F-4D97-AF65-F5344CB8AC3E}">
        <p14:creationId xmlns:p14="http://schemas.microsoft.com/office/powerpoint/2010/main" val="2234853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EDBE19-D370-419C-9309-F429D74B21DA}"/>
              </a:ext>
            </a:extLst>
          </p:cNvPr>
          <p:cNvSpPr>
            <a:spLocks noGrp="1"/>
          </p:cNvSpPr>
          <p:nvPr>
            <p:ph type="title"/>
          </p:nvPr>
        </p:nvSpPr>
        <p:spPr>
          <a:xfrm>
            <a:off x="2208213" y="1086086"/>
            <a:ext cx="9372600" cy="286407"/>
          </a:xfrm>
        </p:spPr>
        <p:txBody>
          <a:bodyPr>
            <a:normAutofit fontScale="90000"/>
          </a:bodyPr>
          <a:lstStyle/>
          <a:p>
            <a:r>
              <a:rPr lang="pt-BR" sz="4400" b="1" dirty="0">
                <a:solidFill>
                  <a:schemeClr val="accent3"/>
                </a:solidFill>
              </a:rPr>
              <a:t>A Infância de Jesus</a:t>
            </a:r>
            <a:r>
              <a:rPr lang="pt-BR" b="1" dirty="0">
                <a:solidFill>
                  <a:schemeClr val="accent3"/>
                </a:solidFill>
              </a:rPr>
              <a:t/>
            </a:r>
            <a:br>
              <a:rPr lang="pt-BR" b="1" dirty="0">
                <a:solidFill>
                  <a:schemeClr val="accent3"/>
                </a:solidFill>
              </a:rPr>
            </a:br>
            <a:endParaRPr lang="pt-BR" dirty="0">
              <a:solidFill>
                <a:schemeClr val="accent3"/>
              </a:solidFill>
            </a:endParaRPr>
          </a:p>
        </p:txBody>
      </p:sp>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2208213" y="1208481"/>
            <a:ext cx="9372600" cy="4858407"/>
          </a:xfrm>
        </p:spPr>
        <p:txBody>
          <a:bodyPr>
            <a:noAutofit/>
          </a:bodyPr>
          <a:lstStyle/>
          <a:p>
            <a:r>
              <a:rPr lang="pt-BR" sz="3000" dirty="0"/>
              <a:t>Vida de Jesus - Pag. </a:t>
            </a:r>
            <a:r>
              <a:rPr lang="pt-BR" sz="3000" dirty="0" smtClean="0"/>
              <a:t>29-30 </a:t>
            </a:r>
            <a:r>
              <a:rPr lang="pt-BR" sz="3000" dirty="0"/>
              <a:t>  </a:t>
            </a:r>
          </a:p>
          <a:p>
            <a:pPr marL="45720" indent="0">
              <a:buNone/>
            </a:pPr>
            <a:r>
              <a:rPr lang="pt-BR" sz="3000" dirty="0"/>
              <a:t>Jesus passou a infância em uma aldeia nas montanhas. Como Filho de Deus, poderia ter escolhido qualquer lugar na Terra como seu lar. </a:t>
            </a:r>
          </a:p>
          <a:p>
            <a:pPr marL="45720" indent="0">
              <a:buNone/>
            </a:pPr>
            <a:r>
              <a:rPr lang="pt-BR" sz="3000" dirty="0"/>
              <a:t>Qualquer lugar seria honrado com Sua presença. Mas Ele não escolheu os lares dos ricos ou os palácios dos reis. Antes escolheu viver entre os pobres em Nazaré. </a:t>
            </a:r>
          </a:p>
        </p:txBody>
      </p:sp>
    </p:spTree>
    <p:extLst>
      <p:ext uri="{BB962C8B-B14F-4D97-AF65-F5344CB8AC3E}">
        <p14:creationId xmlns:p14="http://schemas.microsoft.com/office/powerpoint/2010/main" val="2349347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EDBE19-D370-419C-9309-F429D74B21DA}"/>
              </a:ext>
            </a:extLst>
          </p:cNvPr>
          <p:cNvSpPr>
            <a:spLocks noGrp="1"/>
          </p:cNvSpPr>
          <p:nvPr>
            <p:ph type="title"/>
          </p:nvPr>
        </p:nvSpPr>
        <p:spPr>
          <a:xfrm>
            <a:off x="2208213" y="1086086"/>
            <a:ext cx="9372600" cy="286407"/>
          </a:xfrm>
        </p:spPr>
        <p:txBody>
          <a:bodyPr>
            <a:normAutofit fontScale="90000"/>
          </a:bodyPr>
          <a:lstStyle/>
          <a:p>
            <a:r>
              <a:rPr lang="pt-BR" sz="4400" b="1" dirty="0">
                <a:solidFill>
                  <a:schemeClr val="accent3"/>
                </a:solidFill>
              </a:rPr>
              <a:t>A Infância de Jesus</a:t>
            </a:r>
            <a:r>
              <a:rPr lang="pt-BR" b="1" dirty="0">
                <a:solidFill>
                  <a:schemeClr val="accent3"/>
                </a:solidFill>
              </a:rPr>
              <a:t/>
            </a:r>
            <a:br>
              <a:rPr lang="pt-BR" b="1" dirty="0">
                <a:solidFill>
                  <a:schemeClr val="accent3"/>
                </a:solidFill>
              </a:rPr>
            </a:br>
            <a:endParaRPr lang="pt-BR" dirty="0">
              <a:solidFill>
                <a:schemeClr val="accent3"/>
              </a:solidFill>
            </a:endParaRPr>
          </a:p>
        </p:txBody>
      </p:sp>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2208213" y="1208481"/>
            <a:ext cx="9372600" cy="4858407"/>
          </a:xfrm>
        </p:spPr>
        <p:txBody>
          <a:bodyPr>
            <a:noAutofit/>
          </a:bodyPr>
          <a:lstStyle/>
          <a:p>
            <a:pPr marL="45720" indent="0">
              <a:buNone/>
            </a:pPr>
            <a:r>
              <a:rPr lang="pt-BR" sz="3000" dirty="0" smtClean="0"/>
              <a:t>Jesus </a:t>
            </a:r>
            <a:r>
              <a:rPr lang="pt-BR" sz="3000" dirty="0"/>
              <a:t>quer que os pobres saibam que Ele compreende suas provações. Sofreu tudo o que eles têm de sofrer. Por isso, simpatiza com eles e pode ajudá-los. </a:t>
            </a:r>
          </a:p>
          <a:p>
            <a:pPr marL="45720" indent="0">
              <a:buNone/>
            </a:pPr>
            <a:r>
              <a:rPr lang="pt-BR" sz="3000" dirty="0"/>
              <a:t>A respeito </a:t>
            </a:r>
            <a:r>
              <a:rPr lang="pt-BR" sz="3000" dirty="0" err="1"/>
              <a:t>dEle</a:t>
            </a:r>
            <a:r>
              <a:rPr lang="pt-BR" sz="3000" dirty="0"/>
              <a:t>, nos anos de Sua infância, a Bíblia diz: "Crescia o menino e Se fortalecia, enchendo-Se de sabedoria; e a graça de Deus estava sobre Ele. E crescia Jesus em sabedoria, estatura e graça, diante de Deus e dos homens." Luc. 2:40 e 52. </a:t>
            </a:r>
          </a:p>
        </p:txBody>
      </p:sp>
    </p:spTree>
    <p:extLst>
      <p:ext uri="{BB962C8B-B14F-4D97-AF65-F5344CB8AC3E}">
        <p14:creationId xmlns:p14="http://schemas.microsoft.com/office/powerpoint/2010/main" val="1437613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EDBE19-D370-419C-9309-F429D74B21DA}"/>
              </a:ext>
            </a:extLst>
          </p:cNvPr>
          <p:cNvSpPr>
            <a:spLocks noGrp="1"/>
          </p:cNvSpPr>
          <p:nvPr>
            <p:ph type="title"/>
          </p:nvPr>
        </p:nvSpPr>
        <p:spPr>
          <a:xfrm>
            <a:off x="2208213" y="1086086"/>
            <a:ext cx="9372600" cy="286407"/>
          </a:xfrm>
        </p:spPr>
        <p:txBody>
          <a:bodyPr>
            <a:normAutofit fontScale="90000"/>
          </a:bodyPr>
          <a:lstStyle/>
          <a:p>
            <a:r>
              <a:rPr lang="pt-BR" sz="4400" b="1" dirty="0">
                <a:solidFill>
                  <a:schemeClr val="accent3"/>
                </a:solidFill>
              </a:rPr>
              <a:t>A Infância de Jesus</a:t>
            </a:r>
            <a:r>
              <a:rPr lang="pt-BR" b="1" dirty="0">
                <a:solidFill>
                  <a:schemeClr val="accent3"/>
                </a:solidFill>
              </a:rPr>
              <a:t/>
            </a:r>
            <a:br>
              <a:rPr lang="pt-BR" b="1" dirty="0">
                <a:solidFill>
                  <a:schemeClr val="accent3"/>
                </a:solidFill>
              </a:rPr>
            </a:br>
            <a:endParaRPr lang="pt-BR" dirty="0">
              <a:solidFill>
                <a:schemeClr val="accent3"/>
              </a:solidFill>
            </a:endParaRPr>
          </a:p>
        </p:txBody>
      </p:sp>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2208213" y="1208481"/>
            <a:ext cx="9372600" cy="4858407"/>
          </a:xfrm>
        </p:spPr>
        <p:txBody>
          <a:bodyPr>
            <a:noAutofit/>
          </a:bodyPr>
          <a:lstStyle/>
          <a:p>
            <a:pPr marL="45720" indent="0">
              <a:buNone/>
            </a:pPr>
            <a:r>
              <a:rPr lang="pt-BR" sz="3000" dirty="0" smtClean="0"/>
              <a:t>Sua mente era brilhante e ativa. Era rápido na percepção e sua capacidade de reflexão e sabedoria estavam além de sua idade. Embora seus modos fossem simples e infantis, crescia em inteligência e estatura como os outras crianças. </a:t>
            </a:r>
          </a:p>
          <a:p>
            <a:pPr marL="45720" indent="0">
              <a:buNone/>
            </a:pPr>
            <a:r>
              <a:rPr lang="pt-BR" sz="3000" dirty="0" smtClean="0"/>
              <a:t>Mas Jesus não era semelhante às outras crianças em tudo. </a:t>
            </a:r>
          </a:p>
          <a:p>
            <a:endParaRPr lang="pt-BR" sz="3000" dirty="0"/>
          </a:p>
        </p:txBody>
      </p:sp>
    </p:spTree>
    <p:extLst>
      <p:ext uri="{BB962C8B-B14F-4D97-AF65-F5344CB8AC3E}">
        <p14:creationId xmlns:p14="http://schemas.microsoft.com/office/powerpoint/2010/main" val="1725158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1934945" y="254876"/>
            <a:ext cx="9372600" cy="6348248"/>
          </a:xfrm>
        </p:spPr>
        <p:txBody>
          <a:bodyPr>
            <a:noAutofit/>
          </a:bodyPr>
          <a:lstStyle/>
          <a:p>
            <a:pPr marL="45720" indent="0">
              <a:buNone/>
            </a:pPr>
            <a:r>
              <a:rPr lang="pt-BR" sz="3000" dirty="0" smtClean="0"/>
              <a:t>Ele </a:t>
            </a:r>
            <a:r>
              <a:rPr lang="pt-BR" sz="3000" dirty="0"/>
              <a:t>sempre demonstrava um espírito amável e generoso. Suas mãos laboriosas estavam sempre prontas a servir os outros. Era paciente e verdadeiro. </a:t>
            </a:r>
          </a:p>
          <a:p>
            <a:pPr marL="45720" indent="0">
              <a:buNone/>
            </a:pPr>
            <a:r>
              <a:rPr lang="pt-BR" sz="3000" dirty="0"/>
              <a:t>Firme como uma rocha em questão de princípios, jamais deixou de ser gentil e cortês para com todos que o cercavam. Em Seu lar e onde quer que pudesse estar era como a luz do sol. </a:t>
            </a:r>
          </a:p>
          <a:p>
            <a:pPr marL="45720" indent="0">
              <a:buNone/>
            </a:pPr>
            <a:r>
              <a:rPr lang="pt-BR" sz="3000" dirty="0"/>
              <a:t>Era atencioso e gentil com os mais idosos e pobres, e mostrava bondade até com os animais. Cuidava com carinho de um pássaro ferido e cada ser vivo sentia-se mais feliz em Sua presença. </a:t>
            </a:r>
          </a:p>
        </p:txBody>
      </p:sp>
    </p:spTree>
    <p:extLst>
      <p:ext uri="{BB962C8B-B14F-4D97-AF65-F5344CB8AC3E}">
        <p14:creationId xmlns:p14="http://schemas.microsoft.com/office/powerpoint/2010/main" val="2102947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1934945" y="254876"/>
            <a:ext cx="9372600" cy="6348248"/>
          </a:xfrm>
        </p:spPr>
        <p:txBody>
          <a:bodyPr>
            <a:noAutofit/>
          </a:bodyPr>
          <a:lstStyle/>
          <a:p>
            <a:r>
              <a:rPr lang="pt-BR" sz="3000" dirty="0" smtClean="0"/>
              <a:t>Educação </a:t>
            </a:r>
            <a:r>
              <a:rPr lang="pt-BR" sz="3000" dirty="0"/>
              <a:t>Equilibrada </a:t>
            </a:r>
          </a:p>
          <a:p>
            <a:r>
              <a:rPr lang="pt-BR" sz="3000" dirty="0"/>
              <a:t>Nos dias de Cristo, os judeus prezavam muito a educação de seus filhos. Suas escolas eram anexas às sinagogas ou casas de culto e os professores eram chamados de rabis, homens tidos como cultos e preparados para o ensino. </a:t>
            </a:r>
          </a:p>
          <a:p>
            <a:r>
              <a:rPr lang="pt-BR" sz="3000" dirty="0"/>
              <a:t>Jesus não </a:t>
            </a:r>
            <a:r>
              <a:rPr lang="pt-BR" sz="3000" dirty="0" err="1"/>
              <a:t>freqüentava</a:t>
            </a:r>
            <a:r>
              <a:rPr lang="pt-BR" sz="3000" dirty="0"/>
              <a:t> essas escolas, pois muitas coisas ensinadas não eram verdadeiras. Ao invés da Palavra de Deus, os preceitos dos homens eram estudados e, com </a:t>
            </a:r>
            <a:r>
              <a:rPr lang="pt-BR" sz="3000" dirty="0" err="1"/>
              <a:t>freqüência</a:t>
            </a:r>
            <a:r>
              <a:rPr lang="pt-BR" sz="3000" dirty="0"/>
              <a:t>, tais ensinos eram contrários à Palavra que Deus havia ensinado através de Seus profetas. </a:t>
            </a:r>
          </a:p>
        </p:txBody>
      </p:sp>
    </p:spTree>
    <p:extLst>
      <p:ext uri="{BB962C8B-B14F-4D97-AF65-F5344CB8AC3E}">
        <p14:creationId xmlns:p14="http://schemas.microsoft.com/office/powerpoint/2010/main" val="23747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3F0E24-1732-4F3E-B3FD-0EB71D189314}"/>
              </a:ext>
            </a:extLst>
          </p:cNvPr>
          <p:cNvSpPr>
            <a:spLocks noGrp="1"/>
          </p:cNvSpPr>
          <p:nvPr>
            <p:ph type="title"/>
          </p:nvPr>
        </p:nvSpPr>
        <p:spPr>
          <a:xfrm>
            <a:off x="2323713" y="1390935"/>
            <a:ext cx="8693846" cy="654269"/>
          </a:xfrm>
        </p:spPr>
        <p:txBody>
          <a:bodyPr>
            <a:noAutofit/>
          </a:bodyPr>
          <a:lstStyle/>
          <a:p>
            <a:r>
              <a:rPr lang="pt-BR" sz="4000" b="1" dirty="0" err="1">
                <a:solidFill>
                  <a:schemeClr val="accent3"/>
                </a:solidFill>
              </a:rPr>
              <a:t>Homeschooling</a:t>
            </a:r>
            <a:r>
              <a:rPr lang="pt-BR" sz="4000" b="1" dirty="0">
                <a:solidFill>
                  <a:schemeClr val="accent3"/>
                </a:solidFill>
              </a:rPr>
              <a:t>: cerca de mais de dezesseis mil crianças no país têm a casa como sala de aula</a:t>
            </a:r>
            <a:endParaRPr lang="pt-BR" sz="4000" dirty="0">
              <a:solidFill>
                <a:schemeClr val="accent3"/>
              </a:solidFill>
            </a:endParaRPr>
          </a:p>
        </p:txBody>
      </p:sp>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2238818" y="2563394"/>
            <a:ext cx="9372600" cy="4114800"/>
          </a:xfrm>
        </p:spPr>
        <p:txBody>
          <a:bodyPr>
            <a:noAutofit/>
          </a:bodyPr>
          <a:lstStyle/>
          <a:p>
            <a:pPr algn="just"/>
            <a:r>
              <a:rPr lang="pt-BR" sz="3000" dirty="0" smtClean="0"/>
              <a:t>Permitido </a:t>
            </a:r>
            <a:r>
              <a:rPr lang="pt-BR" sz="3000" dirty="0"/>
              <a:t>em quase 63 países, o modelo de educação familiar tem ganhado força no Brasil. Segundo a Associação Nacional de Educação Domiciliar (ANED), a procura por essa modalidade aumentou 916% entre 2011 e 2016. </a:t>
            </a:r>
          </a:p>
          <a:p>
            <a:pPr marL="45720" indent="0" algn="just">
              <a:buNone/>
            </a:pPr>
            <a:endParaRPr lang="pt-BR" sz="4000" dirty="0"/>
          </a:p>
        </p:txBody>
      </p:sp>
    </p:spTree>
    <p:extLst>
      <p:ext uri="{BB962C8B-B14F-4D97-AF65-F5344CB8AC3E}">
        <p14:creationId xmlns:p14="http://schemas.microsoft.com/office/powerpoint/2010/main" val="1742300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1934945" y="254876"/>
            <a:ext cx="9372600" cy="6348248"/>
          </a:xfrm>
        </p:spPr>
        <p:txBody>
          <a:bodyPr>
            <a:noAutofit/>
          </a:bodyPr>
          <a:lstStyle/>
          <a:p>
            <a:r>
              <a:rPr lang="pt-BR" sz="3000" dirty="0" smtClean="0"/>
              <a:t>O </a:t>
            </a:r>
            <a:r>
              <a:rPr lang="pt-BR" sz="3000" dirty="0"/>
              <a:t>Próprio Deus, através do Espírito Santo, instruiu Maria na educação de seu filho. Maria ensinava a Jesus as Sagradas Escrituras e Ele aprendeu a ler e a estudar por Si mesmo. </a:t>
            </a:r>
          </a:p>
          <a:p>
            <a:r>
              <a:rPr lang="pt-BR" sz="3000" dirty="0"/>
              <a:t>Jesus também apreciava estudar as maravilhas da Criação de Deus, na Terra e no céu. No livro da Natureza, Ele aprendia sobre as plantas e animais, sobre o Sol e as estrelas. </a:t>
            </a:r>
          </a:p>
          <a:p>
            <a:r>
              <a:rPr lang="pt-BR" sz="3000" dirty="0"/>
              <a:t>Dia após dia, Ele os observava e tentava extrair lições deles a fim de compreender a razão de todas as coisas. </a:t>
            </a:r>
          </a:p>
        </p:txBody>
      </p:sp>
    </p:spTree>
    <p:extLst>
      <p:ext uri="{BB962C8B-B14F-4D97-AF65-F5344CB8AC3E}">
        <p14:creationId xmlns:p14="http://schemas.microsoft.com/office/powerpoint/2010/main" val="3264680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1934945" y="729161"/>
            <a:ext cx="9372600" cy="6348248"/>
          </a:xfrm>
        </p:spPr>
        <p:txBody>
          <a:bodyPr>
            <a:noAutofit/>
          </a:bodyPr>
          <a:lstStyle/>
          <a:p>
            <a:r>
              <a:rPr lang="pt-BR" sz="3000" dirty="0" smtClean="0"/>
              <a:t>Anjos </a:t>
            </a:r>
            <a:r>
              <a:rPr lang="pt-BR" sz="3000" dirty="0"/>
              <a:t>santos O acompanhavam e O ajudavam a aprender essas coisas acerca de Deus. Assim Ele crescia em estatura e força, crescia também em conhecimento e sabedoria. </a:t>
            </a:r>
          </a:p>
          <a:p>
            <a:r>
              <a:rPr lang="pt-BR" sz="3000" dirty="0"/>
              <a:t>Toda criança pode adquirir conhecimento assim como Jesus. </a:t>
            </a:r>
            <a:br>
              <a:rPr lang="pt-BR" sz="3000" dirty="0"/>
            </a:br>
            <a:endParaRPr lang="pt-BR" sz="3000" dirty="0"/>
          </a:p>
        </p:txBody>
      </p:sp>
    </p:spTree>
    <p:extLst>
      <p:ext uri="{BB962C8B-B14F-4D97-AF65-F5344CB8AC3E}">
        <p14:creationId xmlns:p14="http://schemas.microsoft.com/office/powerpoint/2010/main" val="1712137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1934945" y="254876"/>
            <a:ext cx="9372600" cy="6348248"/>
          </a:xfrm>
        </p:spPr>
        <p:txBody>
          <a:bodyPr>
            <a:noAutofit/>
          </a:bodyPr>
          <a:lstStyle/>
          <a:p>
            <a:r>
              <a:rPr lang="pt-BR" sz="3100" b="1" dirty="0">
                <a:solidFill>
                  <a:schemeClr val="accent3"/>
                </a:solidFill>
                <a:latin typeface="+mj-lt"/>
                <a:ea typeface="+mj-ea"/>
                <a:cs typeface="+mj-cs"/>
              </a:rPr>
              <a:t>Fundamentos da Educação Cristã - Pag. 47   </a:t>
            </a:r>
            <a:r>
              <a:rPr lang="pt-BR" sz="3100" b="1" dirty="0" smtClean="0">
                <a:solidFill>
                  <a:schemeClr val="accent3"/>
                </a:solidFill>
                <a:latin typeface="+mj-lt"/>
                <a:ea typeface="+mj-ea"/>
                <a:cs typeface="+mj-cs"/>
              </a:rPr>
              <a:t>Cristo </a:t>
            </a:r>
            <a:r>
              <a:rPr lang="pt-BR" sz="3100" b="1" dirty="0">
                <a:solidFill>
                  <a:schemeClr val="accent3"/>
                </a:solidFill>
                <a:latin typeface="+mj-lt"/>
                <a:ea typeface="+mj-ea"/>
                <a:cs typeface="+mj-cs"/>
              </a:rPr>
              <a:t>Como Educador </a:t>
            </a:r>
          </a:p>
          <a:p>
            <a:r>
              <a:rPr lang="pt-BR" sz="3000" dirty="0"/>
              <a:t>A mente humana é suscetível do mais elevado cultivo. Uma vida devotada a Deus não deve ser uma vida de ignorância. Muitos falam contra a instrução, devido a ter Jesus escolhido incultos pescadores para pregar Seu evangelho. Afirmam haver Ele mostrado preferência pelos ignorantes. Muitos homens instruídos e de destaque acreditaram em Seus ensinos. </a:t>
            </a:r>
          </a:p>
        </p:txBody>
      </p:sp>
    </p:spTree>
    <p:extLst>
      <p:ext uri="{BB962C8B-B14F-4D97-AF65-F5344CB8AC3E}">
        <p14:creationId xmlns:p14="http://schemas.microsoft.com/office/powerpoint/2010/main" val="3550359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1934945" y="254876"/>
            <a:ext cx="9372600" cy="6348248"/>
          </a:xfrm>
        </p:spPr>
        <p:txBody>
          <a:bodyPr>
            <a:noAutofit/>
          </a:bodyPr>
          <a:lstStyle/>
          <a:p>
            <a:r>
              <a:rPr lang="pt-BR" sz="3100" b="1" dirty="0">
                <a:solidFill>
                  <a:schemeClr val="accent3"/>
                </a:solidFill>
                <a:latin typeface="+mj-lt"/>
                <a:ea typeface="+mj-ea"/>
                <a:cs typeface="+mj-cs"/>
              </a:rPr>
              <a:t>Fundamentos da Educação Cristã - Pag. 47   </a:t>
            </a:r>
            <a:r>
              <a:rPr lang="pt-BR" sz="3100" b="1" dirty="0" smtClean="0">
                <a:solidFill>
                  <a:schemeClr val="accent3"/>
                </a:solidFill>
                <a:latin typeface="+mj-lt"/>
                <a:ea typeface="+mj-ea"/>
                <a:cs typeface="+mj-cs"/>
              </a:rPr>
              <a:t>Cristo </a:t>
            </a:r>
            <a:r>
              <a:rPr lang="pt-BR" sz="3100" b="1" dirty="0">
                <a:solidFill>
                  <a:schemeClr val="accent3"/>
                </a:solidFill>
                <a:latin typeface="+mj-lt"/>
                <a:ea typeface="+mj-ea"/>
                <a:cs typeface="+mj-cs"/>
              </a:rPr>
              <a:t>Como Educador </a:t>
            </a:r>
          </a:p>
          <a:p>
            <a:pPr marL="45720" indent="0">
              <a:buNone/>
            </a:pPr>
            <a:r>
              <a:rPr lang="pt-BR" sz="3000" dirty="0" smtClean="0"/>
              <a:t>Houvessem </a:t>
            </a:r>
            <a:r>
              <a:rPr lang="pt-BR" sz="3000" dirty="0"/>
              <a:t>estes, destemidamente, obedecido às convicções da consciência, e havê-Lo-iam seguido. Suas aptidões teriam sido aceitas e empregadas no serviço de Cristo, caso as houvessem oferecido. Não tiveram, no entanto, força moral, em presença dos severos sacerdotes e ciumentos príncipes, para confessar a Cristo e arriscar a própria reputação, ligando-se ao humilde Galileu. </a:t>
            </a:r>
          </a:p>
          <a:p>
            <a:r>
              <a:rPr lang="pt-BR" sz="3000" dirty="0"/>
              <a:t>Aquele que conhecia o coração de todos, compreendeu isto. Se os educados e nobres não queriam fazer a obra que se achavam habilitados a executar, Cristo escolheria homens que haviam de ser obedientes e fiéis no cumprimento de Sua vontade. Escolheu homens humildes e uniu-os a Si, a fim de os educar para levar avante na Terra a grande obra, quando os houvesse de deixar. </a:t>
            </a:r>
          </a:p>
          <a:p>
            <a:r>
              <a:rPr lang="pt-BR" sz="3000" dirty="0"/>
              <a:t>Cristo era a luz do mundo. A fonte de todo o conhecimento. Era capaz de habilitar os ignorantes pescadores para receber a mais alta comissão que lhes queria confiar. As lições da verdade, ministradas a esses modestos homens, eram de grande significação. Deviam abalar o mundo. Parecia coisa simples Jesus ligar essas humildes pessoas a Si; foi, porém, um acontecimento que produziu estupendos resultados. Suas palavras e obras deviam revolucionar o mundo. </a:t>
            </a:r>
          </a:p>
          <a:p>
            <a:r>
              <a:rPr lang="pt-BR" sz="3000" dirty="0"/>
              <a:t>Jesus não desprezava a educação. A mais alta cultura do espírito, quando santificada mediante o amor e o temor de Deus, recebe Sua inteira aprovação. Os humildes homens escolhidos por Cristo estiveram com Ele por três anos, sujeitos à enobrecedora </a:t>
            </a:r>
          </a:p>
          <a:p>
            <a:r>
              <a:rPr lang="pt-BR" sz="3000" dirty="0"/>
              <a:t> influência da Majestade do Céu. Cristo foi o maior educador que o mundo já conheceu. </a:t>
            </a:r>
          </a:p>
        </p:txBody>
      </p:sp>
    </p:spTree>
    <p:extLst>
      <p:ext uri="{BB962C8B-B14F-4D97-AF65-F5344CB8AC3E}">
        <p14:creationId xmlns:p14="http://schemas.microsoft.com/office/powerpoint/2010/main" val="2234317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1934945" y="254876"/>
            <a:ext cx="9372600" cy="6348248"/>
          </a:xfrm>
        </p:spPr>
        <p:txBody>
          <a:bodyPr>
            <a:noAutofit/>
          </a:bodyPr>
          <a:lstStyle/>
          <a:p>
            <a:r>
              <a:rPr lang="pt-BR" sz="3100" b="1" dirty="0">
                <a:solidFill>
                  <a:schemeClr val="accent3"/>
                </a:solidFill>
                <a:latin typeface="+mj-lt"/>
                <a:ea typeface="+mj-ea"/>
                <a:cs typeface="+mj-cs"/>
              </a:rPr>
              <a:t>Fundamentos da Educação Cristã - Pag. 47   </a:t>
            </a:r>
            <a:r>
              <a:rPr lang="pt-BR" sz="3100" b="1" dirty="0" smtClean="0">
                <a:solidFill>
                  <a:schemeClr val="accent3"/>
                </a:solidFill>
                <a:latin typeface="+mj-lt"/>
                <a:ea typeface="+mj-ea"/>
                <a:cs typeface="+mj-cs"/>
              </a:rPr>
              <a:t>Cristo </a:t>
            </a:r>
            <a:r>
              <a:rPr lang="pt-BR" sz="3100" b="1" dirty="0">
                <a:solidFill>
                  <a:schemeClr val="accent3"/>
                </a:solidFill>
                <a:latin typeface="+mj-lt"/>
                <a:ea typeface="+mj-ea"/>
                <a:cs typeface="+mj-cs"/>
              </a:rPr>
              <a:t>Como Educador </a:t>
            </a:r>
          </a:p>
          <a:p>
            <a:r>
              <a:rPr lang="pt-BR" sz="3000" dirty="0" smtClean="0"/>
              <a:t>Aquele </a:t>
            </a:r>
            <a:r>
              <a:rPr lang="pt-BR" sz="3000" dirty="0"/>
              <a:t>que conhecia o coração de todos, compreendeu isto. Se os educados e nobres não queriam fazer a obra que se achavam habilitados a executar, Cristo escolheria homens que haviam de ser obedientes e fiéis no cumprimento de Sua vontade. Escolheu homens humildes e uniu-os a Si, a fim de os educar para levar avante na Terra a grande obra, quando os houvesse de deixar. </a:t>
            </a:r>
          </a:p>
        </p:txBody>
      </p:sp>
    </p:spTree>
    <p:extLst>
      <p:ext uri="{BB962C8B-B14F-4D97-AF65-F5344CB8AC3E}">
        <p14:creationId xmlns:p14="http://schemas.microsoft.com/office/powerpoint/2010/main" val="4079179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1934945" y="254876"/>
            <a:ext cx="9372600" cy="6348248"/>
          </a:xfrm>
        </p:spPr>
        <p:txBody>
          <a:bodyPr>
            <a:noAutofit/>
          </a:bodyPr>
          <a:lstStyle/>
          <a:p>
            <a:r>
              <a:rPr lang="pt-BR" sz="3100" b="1" dirty="0">
                <a:solidFill>
                  <a:schemeClr val="accent3"/>
                </a:solidFill>
                <a:latin typeface="+mj-lt"/>
                <a:ea typeface="+mj-ea"/>
                <a:cs typeface="+mj-cs"/>
              </a:rPr>
              <a:t>Fundamentos da Educação Cristã - Pag. 47   </a:t>
            </a:r>
            <a:r>
              <a:rPr lang="pt-BR" sz="3100" b="1" dirty="0" smtClean="0">
                <a:solidFill>
                  <a:schemeClr val="accent3"/>
                </a:solidFill>
                <a:latin typeface="+mj-lt"/>
                <a:ea typeface="+mj-ea"/>
                <a:cs typeface="+mj-cs"/>
              </a:rPr>
              <a:t>Cristo </a:t>
            </a:r>
            <a:r>
              <a:rPr lang="pt-BR" sz="3100" b="1" dirty="0">
                <a:solidFill>
                  <a:schemeClr val="accent3"/>
                </a:solidFill>
                <a:latin typeface="+mj-lt"/>
                <a:ea typeface="+mj-ea"/>
                <a:cs typeface="+mj-cs"/>
              </a:rPr>
              <a:t>Como Educador </a:t>
            </a:r>
          </a:p>
          <a:p>
            <a:r>
              <a:rPr lang="pt-BR" sz="2400" dirty="0" smtClean="0"/>
              <a:t>Cristo </a:t>
            </a:r>
            <a:r>
              <a:rPr lang="pt-BR" sz="2400" dirty="0"/>
              <a:t>era a luz do mundo. A fonte de todo o conhecimento. Era capaz de habilitar os ignorantes pescadores para receber a mais alta comissão que lhes queria confiar. As lições da verdade, ministradas a esses modestos homens, eram de grande significação. Deviam abalar o mundo. Parecia coisa simples Jesus ligar essas humildes pessoas a Si; foi, porém, um acontecimento que produziu estupendos resultados. Suas palavras e obras deviam revolucionar o mundo. </a:t>
            </a:r>
          </a:p>
          <a:p>
            <a:r>
              <a:rPr lang="pt-BR" sz="2400" dirty="0"/>
              <a:t>Jesus não desprezava a educação. A mais alta cultura do espírito, quando santificada mediante o amor e o temor de Deus, recebe Sua inteira aprovação. Os humildes homens escolhidos por Cristo estiveram com Ele por três anos, sujeitos à enobrecedora </a:t>
            </a:r>
            <a:r>
              <a:rPr lang="pt-BR" sz="2400" dirty="0" smtClean="0"/>
              <a:t>influência </a:t>
            </a:r>
            <a:r>
              <a:rPr lang="pt-BR" sz="2400" dirty="0"/>
              <a:t>da Majestade do Céu. Cristo foi o maior educador que o mundo já conheceu. </a:t>
            </a:r>
          </a:p>
        </p:txBody>
      </p:sp>
    </p:spTree>
    <p:extLst>
      <p:ext uri="{BB962C8B-B14F-4D97-AF65-F5344CB8AC3E}">
        <p14:creationId xmlns:p14="http://schemas.microsoft.com/office/powerpoint/2010/main" val="2661437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C761D1-CE20-4240-836D-8BC04964C083}"/>
              </a:ext>
            </a:extLst>
          </p:cNvPr>
          <p:cNvSpPr>
            <a:spLocks noGrp="1"/>
          </p:cNvSpPr>
          <p:nvPr>
            <p:ph idx="1"/>
          </p:nvPr>
        </p:nvSpPr>
        <p:spPr>
          <a:xfrm>
            <a:off x="1934945" y="254876"/>
            <a:ext cx="9372600" cy="6348248"/>
          </a:xfrm>
        </p:spPr>
        <p:txBody>
          <a:bodyPr>
            <a:noAutofit/>
          </a:bodyPr>
          <a:lstStyle/>
          <a:p>
            <a:r>
              <a:rPr lang="pt-BR" sz="3100" b="1" dirty="0">
                <a:solidFill>
                  <a:schemeClr val="accent3"/>
                </a:solidFill>
                <a:latin typeface="+mj-lt"/>
                <a:ea typeface="+mj-ea"/>
                <a:cs typeface="+mj-cs"/>
              </a:rPr>
              <a:t>Fundamentos da Educação Cristã - Pag. 47   </a:t>
            </a:r>
            <a:r>
              <a:rPr lang="pt-BR" sz="3100" b="1" dirty="0" smtClean="0">
                <a:solidFill>
                  <a:schemeClr val="accent3"/>
                </a:solidFill>
                <a:latin typeface="+mj-lt"/>
                <a:ea typeface="+mj-ea"/>
                <a:cs typeface="+mj-cs"/>
              </a:rPr>
              <a:t>Cristo </a:t>
            </a:r>
            <a:r>
              <a:rPr lang="pt-BR" sz="3100" b="1" dirty="0">
                <a:solidFill>
                  <a:schemeClr val="accent3"/>
                </a:solidFill>
                <a:latin typeface="+mj-lt"/>
                <a:ea typeface="+mj-ea"/>
                <a:cs typeface="+mj-cs"/>
              </a:rPr>
              <a:t>Como Educador </a:t>
            </a:r>
          </a:p>
          <a:p>
            <a:r>
              <a:rPr lang="pt-BR" sz="3000" dirty="0" smtClean="0"/>
              <a:t>Jesus </a:t>
            </a:r>
            <a:r>
              <a:rPr lang="pt-BR" sz="3000" dirty="0"/>
              <a:t>não desprezava a educação. A mais alta cultura do espírito, quando santificada mediante o amor e o temor de Deus, recebe Sua inteira aprovação. Os humildes homens escolhidos por Cristo estiveram com Ele por três anos, sujeitos à enobrecedora </a:t>
            </a:r>
            <a:r>
              <a:rPr lang="pt-BR" sz="3000" dirty="0" smtClean="0"/>
              <a:t>influência </a:t>
            </a:r>
            <a:r>
              <a:rPr lang="pt-BR" sz="3000" dirty="0"/>
              <a:t>da Majestade do Céu. Cristo foi o maior educador que o mundo já conheceu. </a:t>
            </a:r>
          </a:p>
        </p:txBody>
      </p:sp>
    </p:spTree>
    <p:extLst>
      <p:ext uri="{BB962C8B-B14F-4D97-AF65-F5344CB8AC3E}">
        <p14:creationId xmlns:p14="http://schemas.microsoft.com/office/powerpoint/2010/main" val="980396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2006F-D9ED-4699-8D27-AD677909DBD3}"/>
              </a:ext>
            </a:extLst>
          </p:cNvPr>
          <p:cNvSpPr>
            <a:spLocks noGrp="1"/>
          </p:cNvSpPr>
          <p:nvPr>
            <p:ph type="title"/>
          </p:nvPr>
        </p:nvSpPr>
        <p:spPr>
          <a:xfrm>
            <a:off x="2313316" y="735724"/>
            <a:ext cx="9372600" cy="1200416"/>
          </a:xfrm>
        </p:spPr>
        <p:txBody>
          <a:bodyPr>
            <a:normAutofit fontScale="90000"/>
          </a:bodyPr>
          <a:lstStyle/>
          <a:p>
            <a:r>
              <a:rPr lang="pt-BR" sz="4400" b="1" dirty="0">
                <a:solidFill>
                  <a:schemeClr val="accent3"/>
                </a:solidFill>
              </a:rPr>
              <a:t>O papel da família na Educação Cristã: o exemplo de Timóteo</a:t>
            </a:r>
            <a:r>
              <a:rPr lang="pt-BR" b="1" dirty="0">
                <a:solidFill>
                  <a:schemeClr val="accent3"/>
                </a:solidFill>
              </a:rPr>
              <a:t/>
            </a:r>
            <a:br>
              <a:rPr lang="pt-BR" b="1" dirty="0">
                <a:solidFill>
                  <a:schemeClr val="accent3"/>
                </a:solidFill>
              </a:rPr>
            </a:br>
            <a:endParaRPr lang="pt-BR" dirty="0">
              <a:solidFill>
                <a:schemeClr val="accent3"/>
              </a:solidFill>
            </a:endParaRPr>
          </a:p>
        </p:txBody>
      </p:sp>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p:txBody>
          <a:bodyPr>
            <a:noAutofit/>
          </a:bodyPr>
          <a:lstStyle/>
          <a:p>
            <a:r>
              <a:rPr lang="pt-BR" sz="3000" dirty="0"/>
              <a:t>Na formação de bons cidadãos é necessária que a família participe ativamente da educação de seus membros. Na formação cristã, e isso é ainda mais necessário, visto que somos impulsionados  ao pecado constantemente. A família é vital na boa formação cristã</a:t>
            </a:r>
            <a:r>
              <a:rPr lang="pt-BR" sz="3000" dirty="0" smtClean="0"/>
              <a:t>.</a:t>
            </a:r>
            <a:endParaRPr lang="pt-BR" sz="3000" dirty="0"/>
          </a:p>
        </p:txBody>
      </p:sp>
    </p:spTree>
    <p:extLst>
      <p:ext uri="{BB962C8B-B14F-4D97-AF65-F5344CB8AC3E}">
        <p14:creationId xmlns:p14="http://schemas.microsoft.com/office/powerpoint/2010/main" val="1403681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2006F-D9ED-4699-8D27-AD677909DBD3}"/>
              </a:ext>
            </a:extLst>
          </p:cNvPr>
          <p:cNvSpPr>
            <a:spLocks noGrp="1"/>
          </p:cNvSpPr>
          <p:nvPr>
            <p:ph type="title"/>
          </p:nvPr>
        </p:nvSpPr>
        <p:spPr>
          <a:xfrm>
            <a:off x="2313316" y="735724"/>
            <a:ext cx="9372600" cy="1200416"/>
          </a:xfrm>
        </p:spPr>
        <p:txBody>
          <a:bodyPr>
            <a:normAutofit fontScale="90000"/>
          </a:bodyPr>
          <a:lstStyle/>
          <a:p>
            <a:r>
              <a:rPr lang="pt-BR" sz="4400" b="1" dirty="0">
                <a:solidFill>
                  <a:schemeClr val="accent3"/>
                </a:solidFill>
              </a:rPr>
              <a:t>O papel da família na Educação Cristã: o exemplo de Timóteo</a:t>
            </a:r>
            <a:r>
              <a:rPr lang="pt-BR" b="1" dirty="0">
                <a:solidFill>
                  <a:schemeClr val="accent3"/>
                </a:solidFill>
              </a:rPr>
              <a:t/>
            </a:r>
            <a:br>
              <a:rPr lang="pt-BR" b="1" dirty="0">
                <a:solidFill>
                  <a:schemeClr val="accent3"/>
                </a:solidFill>
              </a:rPr>
            </a:br>
            <a:endParaRPr lang="pt-BR" dirty="0">
              <a:solidFill>
                <a:schemeClr val="accent3"/>
              </a:solidFill>
            </a:endParaRPr>
          </a:p>
        </p:txBody>
      </p:sp>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p:txBody>
          <a:bodyPr>
            <a:noAutofit/>
          </a:bodyPr>
          <a:lstStyle/>
          <a:p>
            <a:r>
              <a:rPr lang="pt-BR" sz="3000" dirty="0" smtClean="0"/>
              <a:t>Observe  </a:t>
            </a:r>
            <a:r>
              <a:rPr lang="pt-BR" sz="3000" dirty="0"/>
              <a:t>Timóteo, a quem o apóstolo Paulo estimava tanto. Timóteo teve a graça de ter uma avó e uma mãe que conheciam as Escrituras e zelaram por educá-lo desde cedo nos caminhos santos de Deus. Paulo relembra que a fé de Timóteo, primeiramente foi observada em sua avó e sua mãe: “… pela recordação que guardo de tua fé sem fingimento, a mesma que, primeiramente, habitou em tua avó </a:t>
            </a:r>
            <a:r>
              <a:rPr lang="pt-BR" sz="3000" dirty="0" err="1"/>
              <a:t>Lóide</a:t>
            </a:r>
            <a:r>
              <a:rPr lang="pt-BR" sz="3000" dirty="0"/>
              <a:t> e em tua mãe Eunice, e estou certo de que também, em ti.” (2 </a:t>
            </a:r>
            <a:r>
              <a:rPr lang="pt-BR" sz="3000" dirty="0" err="1"/>
              <a:t>Tm</a:t>
            </a:r>
            <a:r>
              <a:rPr lang="pt-BR" sz="3000" dirty="0"/>
              <a:t> 1.5). </a:t>
            </a:r>
          </a:p>
        </p:txBody>
      </p:sp>
    </p:spTree>
    <p:extLst>
      <p:ext uri="{BB962C8B-B14F-4D97-AF65-F5344CB8AC3E}">
        <p14:creationId xmlns:p14="http://schemas.microsoft.com/office/powerpoint/2010/main" val="917486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2006F-D9ED-4699-8D27-AD677909DBD3}"/>
              </a:ext>
            </a:extLst>
          </p:cNvPr>
          <p:cNvSpPr>
            <a:spLocks noGrp="1"/>
          </p:cNvSpPr>
          <p:nvPr>
            <p:ph type="title"/>
          </p:nvPr>
        </p:nvSpPr>
        <p:spPr>
          <a:xfrm>
            <a:off x="2313316" y="735724"/>
            <a:ext cx="9372600" cy="1200416"/>
          </a:xfrm>
        </p:spPr>
        <p:txBody>
          <a:bodyPr>
            <a:normAutofit fontScale="90000"/>
          </a:bodyPr>
          <a:lstStyle/>
          <a:p>
            <a:r>
              <a:rPr lang="pt-BR" sz="4400" b="1" dirty="0">
                <a:solidFill>
                  <a:schemeClr val="accent3"/>
                </a:solidFill>
              </a:rPr>
              <a:t>O papel da família na Educação Cristã: o exemplo de Timóteo</a:t>
            </a:r>
            <a:r>
              <a:rPr lang="pt-BR" b="1" dirty="0">
                <a:solidFill>
                  <a:schemeClr val="accent3"/>
                </a:solidFill>
              </a:rPr>
              <a:t/>
            </a:r>
            <a:br>
              <a:rPr lang="pt-BR" b="1" dirty="0">
                <a:solidFill>
                  <a:schemeClr val="accent3"/>
                </a:solidFill>
              </a:rPr>
            </a:br>
            <a:endParaRPr lang="pt-BR" dirty="0">
              <a:solidFill>
                <a:schemeClr val="accent3"/>
              </a:solidFill>
            </a:endParaRPr>
          </a:p>
        </p:txBody>
      </p:sp>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p:txBody>
          <a:bodyPr>
            <a:noAutofit/>
          </a:bodyPr>
          <a:lstStyle/>
          <a:p>
            <a:r>
              <a:rPr lang="pt-BR" sz="3000" dirty="0" smtClean="0"/>
              <a:t>A </a:t>
            </a:r>
            <a:r>
              <a:rPr lang="pt-BR" sz="3000" dirty="0"/>
              <a:t>menção feita a avó e a mãe de Timóteo, como que tendo crido no evangelho primeiramente que Timóteo, indicam que o jovem pastor foi educado em um lar que honrava o ensino da Palavra de Deus</a:t>
            </a:r>
            <a:r>
              <a:rPr lang="pt-BR" sz="3000" dirty="0" smtClean="0"/>
              <a:t>.</a:t>
            </a:r>
            <a:endParaRPr lang="pt-BR" sz="3000" dirty="0"/>
          </a:p>
        </p:txBody>
      </p:sp>
    </p:spTree>
    <p:extLst>
      <p:ext uri="{BB962C8B-B14F-4D97-AF65-F5344CB8AC3E}">
        <p14:creationId xmlns:p14="http://schemas.microsoft.com/office/powerpoint/2010/main" val="313763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3F0E24-1732-4F3E-B3FD-0EB71D189314}"/>
              </a:ext>
            </a:extLst>
          </p:cNvPr>
          <p:cNvSpPr>
            <a:spLocks noGrp="1"/>
          </p:cNvSpPr>
          <p:nvPr>
            <p:ph type="title"/>
          </p:nvPr>
        </p:nvSpPr>
        <p:spPr>
          <a:xfrm>
            <a:off x="2323713" y="1390935"/>
            <a:ext cx="8693846" cy="654269"/>
          </a:xfrm>
        </p:spPr>
        <p:txBody>
          <a:bodyPr>
            <a:noAutofit/>
          </a:bodyPr>
          <a:lstStyle/>
          <a:p>
            <a:r>
              <a:rPr lang="pt-BR" sz="4000" b="1" dirty="0" err="1">
                <a:solidFill>
                  <a:schemeClr val="accent3"/>
                </a:solidFill>
              </a:rPr>
              <a:t>Homeschooling</a:t>
            </a:r>
            <a:r>
              <a:rPr lang="pt-BR" sz="4000" b="1" dirty="0">
                <a:solidFill>
                  <a:schemeClr val="accent3"/>
                </a:solidFill>
              </a:rPr>
              <a:t>: cerca de mais de dezesseis mil crianças no país têm a casa como sala de aula</a:t>
            </a:r>
            <a:endParaRPr lang="pt-BR" sz="4000" dirty="0">
              <a:solidFill>
                <a:schemeClr val="accent3"/>
              </a:solidFill>
            </a:endParaRPr>
          </a:p>
        </p:txBody>
      </p:sp>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2192911" y="2119709"/>
            <a:ext cx="9372600" cy="4114800"/>
          </a:xfrm>
        </p:spPr>
        <p:txBody>
          <a:bodyPr>
            <a:noAutofit/>
          </a:bodyPr>
          <a:lstStyle/>
          <a:p>
            <a:pPr algn="just"/>
            <a:r>
              <a:rPr lang="pt-BR" sz="3000" dirty="0" smtClean="0"/>
              <a:t>Hoje</a:t>
            </a:r>
            <a:r>
              <a:rPr lang="pt-BR" sz="3000" dirty="0"/>
              <a:t>, em todo país, cerca de mais de quinze mil crianças são ensinadas em casa. Porém, apesar do número de famílias que aderiram ao modelo de ensino ter aumentado, o assunto é polêmico e continua acendendo uma forte discussão legal. O parecer em vigência do Ministério da Educação considera que a modalidade fere a Constituição Federal, Lei de Diretrizes e Bases Educacionais (LDB) e Estatuto da Criança e Adolescente (ECA). </a:t>
            </a:r>
          </a:p>
          <a:p>
            <a:pPr algn="just"/>
            <a:endParaRPr lang="pt-BR" sz="3000" dirty="0"/>
          </a:p>
        </p:txBody>
      </p:sp>
    </p:spTree>
    <p:extLst>
      <p:ext uri="{BB962C8B-B14F-4D97-AF65-F5344CB8AC3E}">
        <p14:creationId xmlns:p14="http://schemas.microsoft.com/office/powerpoint/2010/main" val="839530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2006F-D9ED-4699-8D27-AD677909DBD3}"/>
              </a:ext>
            </a:extLst>
          </p:cNvPr>
          <p:cNvSpPr>
            <a:spLocks noGrp="1"/>
          </p:cNvSpPr>
          <p:nvPr>
            <p:ph type="title"/>
          </p:nvPr>
        </p:nvSpPr>
        <p:spPr>
          <a:xfrm>
            <a:off x="2313316" y="735724"/>
            <a:ext cx="9372600" cy="1200416"/>
          </a:xfrm>
        </p:spPr>
        <p:txBody>
          <a:bodyPr>
            <a:normAutofit fontScale="90000"/>
          </a:bodyPr>
          <a:lstStyle/>
          <a:p>
            <a:r>
              <a:rPr lang="pt-BR" sz="4400" b="1" dirty="0">
                <a:solidFill>
                  <a:schemeClr val="accent3"/>
                </a:solidFill>
              </a:rPr>
              <a:t>O papel da família na Educação Cristã: o exemplo de Timóteo</a:t>
            </a:r>
            <a:r>
              <a:rPr lang="pt-BR" b="1" dirty="0">
                <a:solidFill>
                  <a:schemeClr val="accent3"/>
                </a:solidFill>
              </a:rPr>
              <a:t/>
            </a:r>
            <a:br>
              <a:rPr lang="pt-BR" b="1" dirty="0">
                <a:solidFill>
                  <a:schemeClr val="accent3"/>
                </a:solidFill>
              </a:rPr>
            </a:br>
            <a:endParaRPr lang="pt-BR" dirty="0">
              <a:solidFill>
                <a:schemeClr val="accent3"/>
              </a:solidFill>
            </a:endParaRPr>
          </a:p>
        </p:txBody>
      </p:sp>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p:txBody>
          <a:bodyPr>
            <a:noAutofit/>
          </a:bodyPr>
          <a:lstStyle/>
          <a:p>
            <a:r>
              <a:rPr lang="pt-BR" sz="3000" dirty="0" smtClean="0"/>
              <a:t>Nossos </a:t>
            </a:r>
            <a:r>
              <a:rPr lang="pt-BR" sz="3000" dirty="0"/>
              <a:t>filhos, como pais cristãos adventistas, temos o dever de ensinar-lhes, com dedicação, através da  Bíblia, do Espírito de Profecia e do Livro da Natureza. Mais uma vez, olhando para a família de Timóteo, vemos que havia uma preocupação e uma dedicação para que ele conhecesse a Deus e o amasse, por isso, desde cedo, na sua infância, ele foi ensinado a cerca das Escrituras</a:t>
            </a:r>
            <a:r>
              <a:rPr lang="pt-BR" sz="3000" dirty="0" smtClean="0"/>
              <a:t>:</a:t>
            </a:r>
            <a:endParaRPr lang="pt-BR" sz="3000" dirty="0"/>
          </a:p>
        </p:txBody>
      </p:sp>
    </p:spTree>
    <p:extLst>
      <p:ext uri="{BB962C8B-B14F-4D97-AF65-F5344CB8AC3E}">
        <p14:creationId xmlns:p14="http://schemas.microsoft.com/office/powerpoint/2010/main" val="15637999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2006F-D9ED-4699-8D27-AD677909DBD3}"/>
              </a:ext>
            </a:extLst>
          </p:cNvPr>
          <p:cNvSpPr>
            <a:spLocks noGrp="1"/>
          </p:cNvSpPr>
          <p:nvPr>
            <p:ph type="title"/>
          </p:nvPr>
        </p:nvSpPr>
        <p:spPr>
          <a:xfrm>
            <a:off x="2313316" y="735724"/>
            <a:ext cx="9372600" cy="1200416"/>
          </a:xfrm>
        </p:spPr>
        <p:txBody>
          <a:bodyPr>
            <a:normAutofit fontScale="90000"/>
          </a:bodyPr>
          <a:lstStyle/>
          <a:p>
            <a:r>
              <a:rPr lang="pt-BR" sz="4400" b="1" dirty="0">
                <a:solidFill>
                  <a:schemeClr val="accent3"/>
                </a:solidFill>
              </a:rPr>
              <a:t>O papel da família na Educação Cristã: o exemplo de Timóteo</a:t>
            </a:r>
            <a:r>
              <a:rPr lang="pt-BR" b="1" dirty="0">
                <a:solidFill>
                  <a:schemeClr val="accent3"/>
                </a:solidFill>
              </a:rPr>
              <a:t/>
            </a:r>
            <a:br>
              <a:rPr lang="pt-BR" b="1" dirty="0">
                <a:solidFill>
                  <a:schemeClr val="accent3"/>
                </a:solidFill>
              </a:rPr>
            </a:br>
            <a:endParaRPr lang="pt-BR" dirty="0">
              <a:solidFill>
                <a:schemeClr val="accent3"/>
              </a:solidFill>
            </a:endParaRPr>
          </a:p>
        </p:txBody>
      </p:sp>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p:txBody>
          <a:bodyPr>
            <a:noAutofit/>
          </a:bodyPr>
          <a:lstStyle/>
          <a:p>
            <a:pPr marL="45720" indent="0">
              <a:buNone/>
            </a:pPr>
            <a:r>
              <a:rPr lang="pt-BR" sz="3000" dirty="0" smtClean="0"/>
              <a:t>“</a:t>
            </a:r>
            <a:r>
              <a:rPr lang="pt-BR" sz="3000" dirty="0"/>
              <a:t>Tu, porém, permanece naquilo que aprendeste e de que foste inteirado, sabendo de quem o aprendeste  e que, desde a infância, sabes as sagradas letras, que podem tornar-te sábio para a salvação pela fé em Cristo Jesus.” (2 </a:t>
            </a:r>
            <a:r>
              <a:rPr lang="pt-BR" sz="3000" dirty="0" err="1"/>
              <a:t>Tm</a:t>
            </a:r>
            <a:r>
              <a:rPr lang="pt-BR" sz="3000" dirty="0"/>
              <a:t> 3.14-15). A expressão “desde a infância” aponta para o cuidado que sua família lhe dedicou.</a:t>
            </a:r>
          </a:p>
          <a:p>
            <a:endParaRPr lang="pt-BR" sz="3000" dirty="0"/>
          </a:p>
        </p:txBody>
      </p:sp>
    </p:spTree>
    <p:extLst>
      <p:ext uri="{BB962C8B-B14F-4D97-AF65-F5344CB8AC3E}">
        <p14:creationId xmlns:p14="http://schemas.microsoft.com/office/powerpoint/2010/main" val="36520283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2006F-D9ED-4699-8D27-AD677909DBD3}"/>
              </a:ext>
            </a:extLst>
          </p:cNvPr>
          <p:cNvSpPr>
            <a:spLocks noGrp="1"/>
          </p:cNvSpPr>
          <p:nvPr>
            <p:ph type="title"/>
          </p:nvPr>
        </p:nvSpPr>
        <p:spPr>
          <a:xfrm>
            <a:off x="2208213" y="304800"/>
            <a:ext cx="9372600" cy="725214"/>
          </a:xfrm>
        </p:spPr>
        <p:txBody>
          <a:bodyPr>
            <a:normAutofit/>
          </a:bodyPr>
          <a:lstStyle/>
          <a:p>
            <a:r>
              <a:rPr lang="pt-BR" sz="4000" b="1" dirty="0">
                <a:solidFill>
                  <a:schemeClr val="accent3"/>
                </a:solidFill>
              </a:rPr>
              <a:t>A Verdadeira Educação</a:t>
            </a:r>
          </a:p>
        </p:txBody>
      </p:sp>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3000" dirty="0"/>
              <a:t>Orientação da Criança - Pag. 300  </a:t>
            </a:r>
            <a:r>
              <a:rPr lang="pt-BR" sz="3000" dirty="0" smtClean="0"/>
              <a:t>- Os </a:t>
            </a:r>
            <a:r>
              <a:rPr lang="pt-BR" sz="3000" dirty="0"/>
              <a:t>Primeiros Oito ou Dez Anos </a:t>
            </a:r>
          </a:p>
          <a:p>
            <a:r>
              <a:rPr lang="pt-BR" sz="3000" dirty="0"/>
              <a:t>As crianças não devem estar encerradas muito tempo em casa, nem se deve exigir que se </a:t>
            </a:r>
            <a:r>
              <a:rPr lang="pt-BR" sz="3000" dirty="0" err="1"/>
              <a:t>dêem</a:t>
            </a:r>
            <a:r>
              <a:rPr lang="pt-BR" sz="3000" dirty="0"/>
              <a:t> a um estudo aplicado antes que se haja estabelecido um bom fundamento para o desenvolvimento físico. Para os primeiros oito ou dez anos da vida de uma criança, o campo ou o jardim é a melhor sala de aula, a mãe é o melhor professor, a Natureza o melhor livro. </a:t>
            </a:r>
          </a:p>
        </p:txBody>
      </p:sp>
    </p:spTree>
    <p:extLst>
      <p:ext uri="{BB962C8B-B14F-4D97-AF65-F5344CB8AC3E}">
        <p14:creationId xmlns:p14="http://schemas.microsoft.com/office/powerpoint/2010/main" val="2681486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2006F-D9ED-4699-8D27-AD677909DBD3}"/>
              </a:ext>
            </a:extLst>
          </p:cNvPr>
          <p:cNvSpPr>
            <a:spLocks noGrp="1"/>
          </p:cNvSpPr>
          <p:nvPr>
            <p:ph type="title"/>
          </p:nvPr>
        </p:nvSpPr>
        <p:spPr>
          <a:xfrm>
            <a:off x="2208213" y="304800"/>
            <a:ext cx="9372600" cy="725214"/>
          </a:xfrm>
        </p:spPr>
        <p:txBody>
          <a:bodyPr>
            <a:normAutofit/>
          </a:bodyPr>
          <a:lstStyle/>
          <a:p>
            <a:r>
              <a:rPr lang="pt-BR" sz="4000" b="1" dirty="0">
                <a:solidFill>
                  <a:schemeClr val="accent3"/>
                </a:solidFill>
              </a:rPr>
              <a:t>A Verdadeira Educação</a:t>
            </a:r>
          </a:p>
        </p:txBody>
      </p:sp>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177609" y="1726077"/>
            <a:ext cx="9372600" cy="4600903"/>
          </a:xfrm>
        </p:spPr>
        <p:txBody>
          <a:bodyPr>
            <a:noAutofit/>
          </a:bodyPr>
          <a:lstStyle/>
          <a:p>
            <a:r>
              <a:rPr lang="pt-BR" sz="3000" dirty="0" smtClean="0"/>
              <a:t>Mesmo </a:t>
            </a:r>
            <a:r>
              <a:rPr lang="pt-BR" sz="3000" dirty="0"/>
              <a:t>quando a criança tem idade suficiente para </a:t>
            </a:r>
            <a:r>
              <a:rPr lang="pt-BR" sz="3000" dirty="0" smtClean="0"/>
              <a:t>frequentar </a:t>
            </a:r>
            <a:r>
              <a:rPr lang="pt-BR" sz="3000" dirty="0"/>
              <a:t>a escola, a sua saúde deve ser considerada de maior importância do que o conhecimento dos livros. Deve ser rodeada das condições mais favoráveis, tanto para o crescimento físico como para o mental. Educação, pág. 208. </a:t>
            </a:r>
          </a:p>
        </p:txBody>
      </p:sp>
    </p:spTree>
    <p:extLst>
      <p:ext uri="{BB962C8B-B14F-4D97-AF65-F5344CB8AC3E}">
        <p14:creationId xmlns:p14="http://schemas.microsoft.com/office/powerpoint/2010/main" val="378137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2006F-D9ED-4699-8D27-AD677909DBD3}"/>
              </a:ext>
            </a:extLst>
          </p:cNvPr>
          <p:cNvSpPr>
            <a:spLocks noGrp="1"/>
          </p:cNvSpPr>
          <p:nvPr>
            <p:ph type="title"/>
          </p:nvPr>
        </p:nvSpPr>
        <p:spPr>
          <a:xfrm>
            <a:off x="2208213" y="304800"/>
            <a:ext cx="9372600" cy="725214"/>
          </a:xfrm>
        </p:spPr>
        <p:txBody>
          <a:bodyPr>
            <a:normAutofit/>
          </a:bodyPr>
          <a:lstStyle/>
          <a:p>
            <a:r>
              <a:rPr lang="pt-BR" sz="4000" b="1" dirty="0">
                <a:solidFill>
                  <a:schemeClr val="accent3"/>
                </a:solidFill>
              </a:rPr>
              <a:t>A Verdadeira Educação</a:t>
            </a:r>
          </a:p>
        </p:txBody>
      </p:sp>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3000" dirty="0" smtClean="0"/>
              <a:t>É </a:t>
            </a:r>
            <a:r>
              <a:rPr lang="pt-BR" sz="3000" dirty="0"/>
              <a:t>costume enviar crianças muito novas à escola. Exige-se delas estudarem nos livros coisas que sobrecarregam a mente infantil. ... Tal procedimento não é sábio. Uma criança nervosa não deve ser sobrecarregada em qualquer sentido. Fundamentos da Educação Cristã, pág. 416</a:t>
            </a:r>
            <a:r>
              <a:rPr lang="pt-BR" sz="3000" dirty="0" smtClean="0"/>
              <a:t>. </a:t>
            </a:r>
            <a:endParaRPr lang="pt-BR" sz="3000" dirty="0"/>
          </a:p>
        </p:txBody>
      </p:sp>
    </p:spTree>
    <p:extLst>
      <p:ext uri="{BB962C8B-B14F-4D97-AF65-F5344CB8AC3E}">
        <p14:creationId xmlns:p14="http://schemas.microsoft.com/office/powerpoint/2010/main" val="35111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2006F-D9ED-4699-8D27-AD677909DBD3}"/>
              </a:ext>
            </a:extLst>
          </p:cNvPr>
          <p:cNvSpPr>
            <a:spLocks noGrp="1"/>
          </p:cNvSpPr>
          <p:nvPr>
            <p:ph type="title"/>
          </p:nvPr>
        </p:nvSpPr>
        <p:spPr>
          <a:xfrm>
            <a:off x="2208213" y="304800"/>
            <a:ext cx="9372600" cy="725214"/>
          </a:xfrm>
        </p:spPr>
        <p:txBody>
          <a:bodyPr>
            <a:normAutofit/>
          </a:bodyPr>
          <a:lstStyle/>
          <a:p>
            <a:r>
              <a:rPr lang="pt-BR" sz="4000" b="1" dirty="0">
                <a:solidFill>
                  <a:schemeClr val="accent3"/>
                </a:solidFill>
              </a:rPr>
              <a:t>A Verdadeira Educação</a:t>
            </a:r>
          </a:p>
        </p:txBody>
      </p:sp>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3000" dirty="0" smtClean="0"/>
              <a:t>O Programa da Criança Durante a Infância </a:t>
            </a:r>
          </a:p>
          <a:p>
            <a:r>
              <a:rPr lang="pt-BR" sz="3000" dirty="0" smtClean="0"/>
              <a:t>Durante </a:t>
            </a:r>
            <a:r>
              <a:rPr lang="pt-BR" sz="3000" dirty="0"/>
              <a:t>os primeiros seis ou sete anos de vida da criança, deve-se dar atenção especial a seu preparo físico, em vez de ao intelecto. Depois desse período, se é boa a constituição física, deve a educação de ambos receber atenção. </a:t>
            </a:r>
          </a:p>
        </p:txBody>
      </p:sp>
    </p:spTree>
    <p:extLst>
      <p:ext uri="{BB962C8B-B14F-4D97-AF65-F5344CB8AC3E}">
        <p14:creationId xmlns:p14="http://schemas.microsoft.com/office/powerpoint/2010/main" val="34501694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2006F-D9ED-4699-8D27-AD677909DBD3}"/>
              </a:ext>
            </a:extLst>
          </p:cNvPr>
          <p:cNvSpPr>
            <a:spLocks noGrp="1"/>
          </p:cNvSpPr>
          <p:nvPr>
            <p:ph type="title"/>
          </p:nvPr>
        </p:nvSpPr>
        <p:spPr>
          <a:xfrm>
            <a:off x="2208213" y="304800"/>
            <a:ext cx="9372600" cy="725214"/>
          </a:xfrm>
        </p:spPr>
        <p:txBody>
          <a:bodyPr>
            <a:normAutofit/>
          </a:bodyPr>
          <a:lstStyle/>
          <a:p>
            <a:r>
              <a:rPr lang="pt-BR" sz="4000" b="1" dirty="0">
                <a:solidFill>
                  <a:schemeClr val="accent3"/>
                </a:solidFill>
              </a:rPr>
              <a:t>A Verdadeira Educação</a:t>
            </a:r>
          </a:p>
        </p:txBody>
      </p:sp>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3000" dirty="0" smtClean="0"/>
              <a:t>A </a:t>
            </a:r>
            <a:r>
              <a:rPr lang="pt-BR" sz="3000" dirty="0"/>
              <a:t>infância se estende até a idade de seis ou sete anos. Até esse período a criança deve ser deixada como cordeirinho a andar ao redor da casa e nos jardins, na vivacidade de seu espírito, pulando e saltando, livre de cuidados e dificuldades. </a:t>
            </a:r>
          </a:p>
          <a:p>
            <a:r>
              <a:rPr lang="pt-BR" sz="3000" dirty="0"/>
              <a:t>Os pais, e especialmente as mães, devem ser os únicos mestres dessas mentes infantis. Não devem ser instruídas em livros. As crianças geralmente são curiosas, ao aprender as coisas da Natureza. </a:t>
            </a:r>
          </a:p>
        </p:txBody>
      </p:sp>
    </p:spTree>
    <p:extLst>
      <p:ext uri="{BB962C8B-B14F-4D97-AF65-F5344CB8AC3E}">
        <p14:creationId xmlns:p14="http://schemas.microsoft.com/office/powerpoint/2010/main" val="2774221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3000" dirty="0"/>
              <a:t>OC - Pag. 301   </a:t>
            </a:r>
          </a:p>
          <a:p>
            <a:r>
              <a:rPr lang="pt-BR" sz="3000" dirty="0"/>
              <a:t>Farão perguntas relativas às coisas que </a:t>
            </a:r>
            <a:r>
              <a:rPr lang="pt-BR" sz="3000" dirty="0" err="1"/>
              <a:t>vêem</a:t>
            </a:r>
            <a:r>
              <a:rPr lang="pt-BR" sz="3000" dirty="0"/>
              <a:t> e ouvem, e os pais devem aproveitar a oportunidade de instruí-las e responder pacientemente a essas pequenas indagações. Dessa maneira, eles poderão tirar vantagem sobre o inimigo e fortalecer o espírito das crianças semeando-lhes boa semente no coração, não dando oportunidade para o mal criar raízes. O que as crianças necessitam, na formação do caráter, é a amável instrução da mãe na tenra idade. Pacific Health </a:t>
            </a:r>
            <a:r>
              <a:rPr lang="pt-BR" sz="3000" dirty="0" err="1"/>
              <a:t>Journal</a:t>
            </a:r>
            <a:r>
              <a:rPr lang="pt-BR" sz="3000" dirty="0"/>
              <a:t>, setembro de 1897. </a:t>
            </a:r>
          </a:p>
        </p:txBody>
      </p:sp>
    </p:spTree>
    <p:extLst>
      <p:ext uri="{BB962C8B-B14F-4D97-AF65-F5344CB8AC3E}">
        <p14:creationId xmlns:p14="http://schemas.microsoft.com/office/powerpoint/2010/main" val="29451009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177608" y="593914"/>
            <a:ext cx="9372600" cy="4600903"/>
          </a:xfrm>
        </p:spPr>
        <p:txBody>
          <a:bodyPr>
            <a:noAutofit/>
          </a:bodyPr>
          <a:lstStyle/>
          <a:p>
            <a:r>
              <a:rPr lang="pt-BR" sz="3000" dirty="0" smtClean="0"/>
              <a:t>Lições </a:t>
            </a:r>
            <a:r>
              <a:rPr lang="pt-BR" sz="3000" dirty="0"/>
              <a:t>Durante o Período de Transição </a:t>
            </a:r>
          </a:p>
          <a:p>
            <a:r>
              <a:rPr lang="pt-BR" sz="3000" dirty="0"/>
              <a:t>A mãe deve ser a professora, e o lar a escola em que cada criança receba suas primeiras lições; e estas devem incluir hábitos de laboriosidade. Mães, deixai que os pequeninos brinquem ao ar livre, ouçam os gorjeios dos pássaros e aprendam o amor de Deus, conforme se expressa em Suas belas obras. Ensinai-lhes lições simples do livro da Natureza e das coisas que as rodeiam; e ao se lhes expandir a mente, podem ser acrescentadas lições de livros e firmemente fixadas na memória. </a:t>
            </a:r>
          </a:p>
        </p:txBody>
      </p:sp>
    </p:spTree>
    <p:extLst>
      <p:ext uri="{BB962C8B-B14F-4D97-AF65-F5344CB8AC3E}">
        <p14:creationId xmlns:p14="http://schemas.microsoft.com/office/powerpoint/2010/main" val="16959816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177608" y="593914"/>
            <a:ext cx="9372600" cy="4600903"/>
          </a:xfrm>
        </p:spPr>
        <p:txBody>
          <a:bodyPr>
            <a:noAutofit/>
          </a:bodyPr>
          <a:lstStyle/>
          <a:p>
            <a:r>
              <a:rPr lang="pt-BR" sz="3000" dirty="0" smtClean="0"/>
              <a:t>Mas </a:t>
            </a:r>
            <a:r>
              <a:rPr lang="pt-BR" sz="3000" dirty="0"/>
              <a:t>também aprendam, mesmo nos primeiros anos, a ser úteis. Ensinai-lhes a pensar que, como membros da família, devem desempenhar uma parte interessada e útil em partilhar as responsabilidades domésticas, e procurar exercício saudável na realização dos necessários deveres do lar. Fundamentos da Educação Cristã, págs. 416 e 417. </a:t>
            </a:r>
          </a:p>
        </p:txBody>
      </p:sp>
    </p:spTree>
    <p:extLst>
      <p:ext uri="{BB962C8B-B14F-4D97-AF65-F5344CB8AC3E}">
        <p14:creationId xmlns:p14="http://schemas.microsoft.com/office/powerpoint/2010/main" val="34011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1114097" y="719959"/>
            <a:ext cx="10466716" cy="6138041"/>
          </a:xfrm>
        </p:spPr>
        <p:txBody>
          <a:bodyPr>
            <a:normAutofit/>
          </a:bodyPr>
          <a:lstStyle/>
          <a:p>
            <a:pPr algn="just"/>
            <a:r>
              <a:rPr lang="pt-BR" sz="3000" dirty="0"/>
              <a:t>A Constituição Federal aponta nitidamente para a obrigatoriedade da presença do aluno na escola. E ainda afirma que cabe ao poder público a obrigação de recensear, fazer a chamada escolar e zelar para que os pais se responsabilizem pela frequência à escola. Para o Estatuto da Criança e do Adolescente, a matrícula na rede regular de ensino é obrigatória e a falta de frequência é compreendida como negligência dos pais. </a:t>
            </a:r>
          </a:p>
          <a:p>
            <a:pPr algn="just"/>
            <a:endParaRPr lang="pt-BR" dirty="0"/>
          </a:p>
        </p:txBody>
      </p:sp>
    </p:spTree>
    <p:extLst>
      <p:ext uri="{BB962C8B-B14F-4D97-AF65-F5344CB8AC3E}">
        <p14:creationId xmlns:p14="http://schemas.microsoft.com/office/powerpoint/2010/main" val="20137813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177608" y="593914"/>
            <a:ext cx="9372600" cy="4600903"/>
          </a:xfrm>
        </p:spPr>
        <p:txBody>
          <a:bodyPr>
            <a:noAutofit/>
          </a:bodyPr>
          <a:lstStyle/>
          <a:p>
            <a:r>
              <a:rPr lang="pt-BR" sz="3000" dirty="0" smtClean="0"/>
              <a:t>Não </a:t>
            </a:r>
            <a:r>
              <a:rPr lang="pt-BR" sz="3000" dirty="0"/>
              <a:t>Precisa Ser um Processo Penoso </a:t>
            </a:r>
          </a:p>
          <a:p>
            <a:r>
              <a:rPr lang="pt-BR" sz="3000" dirty="0"/>
              <a:t>Tal ensino é de incalculável valor para a criança, e esse preparo não precisa ser um processo penoso. Pode ser administrado de tal maneira que a criança ache prazer em aprender a ser útil. As mães podem divertir os filhos enquanto lhes ensinam a realizar pequenos serviços de amor, pequenos deveres caseiros. Esta é a obra da mãe - instruir pacientemente os filhos, mandamento sobre mandamento, regra sobre regra, um pouco aqui, um pouco ali. </a:t>
            </a:r>
          </a:p>
        </p:txBody>
      </p:sp>
    </p:spTree>
    <p:extLst>
      <p:ext uri="{BB962C8B-B14F-4D97-AF65-F5344CB8AC3E}">
        <p14:creationId xmlns:p14="http://schemas.microsoft.com/office/powerpoint/2010/main" val="31241377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4000" b="1" dirty="0">
                <a:solidFill>
                  <a:schemeClr val="accent3"/>
                </a:solidFill>
                <a:latin typeface="+mj-lt"/>
                <a:ea typeface="+mj-ea"/>
                <a:cs typeface="+mj-cs"/>
              </a:rPr>
              <a:t>Mensagem aos Jovens - Pag. 171 </a:t>
            </a:r>
            <a:r>
              <a:rPr lang="pt-BR" sz="3000" dirty="0"/>
              <a:t>  </a:t>
            </a:r>
          </a:p>
          <a:p>
            <a:r>
              <a:rPr lang="pt-BR" sz="3000" dirty="0"/>
              <a:t>A Verdadeira Educação consiste no incutir ideias que impressionem o espírito e o coração com o conhecimento de Deus, o Criador, e de Cristo, o Redentor. Essa espécie de educação renovará a mente e transformará o caráter. Robustecerá e fortificará o espírito contra as enganadoras insinuações do adversário das almas, habilitando-nos a conhecer a voz de Deus. Habilitará o instruído a se tornar </a:t>
            </a:r>
            <a:r>
              <a:rPr lang="pt-BR" sz="3000" dirty="0" err="1"/>
              <a:t>coobreiro</a:t>
            </a:r>
            <a:r>
              <a:rPr lang="pt-BR" sz="3000" dirty="0"/>
              <a:t> de Cristo. </a:t>
            </a:r>
          </a:p>
        </p:txBody>
      </p:sp>
    </p:spTree>
    <p:extLst>
      <p:ext uri="{BB962C8B-B14F-4D97-AF65-F5344CB8AC3E}">
        <p14:creationId xmlns:p14="http://schemas.microsoft.com/office/powerpoint/2010/main" val="39962443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4000" b="1" dirty="0">
                <a:solidFill>
                  <a:schemeClr val="accent3"/>
                </a:solidFill>
                <a:latin typeface="+mj-lt"/>
                <a:ea typeface="+mj-ea"/>
                <a:cs typeface="+mj-cs"/>
              </a:rPr>
              <a:t>Mensagem aos Jovens - Pag. 171 </a:t>
            </a:r>
            <a:r>
              <a:rPr lang="pt-BR" sz="3000" dirty="0"/>
              <a:t>  </a:t>
            </a:r>
          </a:p>
          <a:p>
            <a:r>
              <a:rPr lang="pt-BR" sz="3000" dirty="0" smtClean="0"/>
              <a:t>Se </a:t>
            </a:r>
            <a:r>
              <a:rPr lang="pt-BR" sz="3000" dirty="0"/>
              <a:t>nossa juventude adquirir este conhecimento, será capaz de obter tudo mais que é essencial; se não, todo o conhecimento que possam receber do mundo não os colocará nas fileiras do Senhor. Poderão reunir todo o saber proporcionado pelos livros, e ser ainda ignorantes dos primeiros princípios daquela justiça que lhes poderia dar um caráter aprovado por Deus. </a:t>
            </a:r>
          </a:p>
        </p:txBody>
      </p:sp>
    </p:spTree>
    <p:extLst>
      <p:ext uri="{BB962C8B-B14F-4D97-AF65-F5344CB8AC3E}">
        <p14:creationId xmlns:p14="http://schemas.microsoft.com/office/powerpoint/2010/main" val="1149042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4000" b="1" dirty="0">
                <a:solidFill>
                  <a:schemeClr val="accent3"/>
                </a:solidFill>
                <a:latin typeface="+mj-lt"/>
                <a:ea typeface="+mj-ea"/>
                <a:cs typeface="+mj-cs"/>
              </a:rPr>
              <a:t>Mensagem aos Jovens - Pag. 171 </a:t>
            </a:r>
            <a:r>
              <a:rPr lang="pt-BR" sz="3000" dirty="0"/>
              <a:t>  </a:t>
            </a:r>
          </a:p>
          <a:p>
            <a:r>
              <a:rPr lang="pt-BR" sz="3000" dirty="0" smtClean="0"/>
              <a:t>Os </a:t>
            </a:r>
            <a:r>
              <a:rPr lang="pt-BR" sz="3000" dirty="0"/>
              <a:t>que estão buscando adquirir conhecimentos nas escolas da Terra, devem lembrar que outra escola os reclama também como alunos - a escola de Cristo. Dessa, nunca os alunos saem graduados. Entre seus discípulos há velhos e moços. Os que dão ouvidos às instruções do divino Mestre, estão sem cessar adquirindo mais sabedoria e nobreza de alma, achando-se assim preparados para entrar naquela escola superior, onde o progresso continuará por toda a eternidade. </a:t>
            </a:r>
          </a:p>
        </p:txBody>
      </p:sp>
    </p:spTree>
    <p:extLst>
      <p:ext uri="{BB962C8B-B14F-4D97-AF65-F5344CB8AC3E}">
        <p14:creationId xmlns:p14="http://schemas.microsoft.com/office/powerpoint/2010/main" val="21505964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4000" b="1" dirty="0">
                <a:solidFill>
                  <a:schemeClr val="accent3"/>
                </a:solidFill>
                <a:latin typeface="+mj-lt"/>
                <a:ea typeface="+mj-ea"/>
                <a:cs typeface="+mj-cs"/>
              </a:rPr>
              <a:t>Mensagem aos Jovens - Pag. 171 </a:t>
            </a:r>
            <a:r>
              <a:rPr lang="pt-BR" sz="3000" dirty="0"/>
              <a:t>  </a:t>
            </a:r>
          </a:p>
          <a:p>
            <a:r>
              <a:rPr lang="pt-BR" sz="3000" dirty="0" smtClean="0"/>
              <a:t>A </a:t>
            </a:r>
            <a:r>
              <a:rPr lang="pt-BR" sz="3000" dirty="0"/>
              <a:t>Infinita Sabedoria põe diante de nós as grandes lições da vida - as lições do dever e da felicidade. Estas são muitas vezes difíceis de aprender, mas sem elas não </a:t>
            </a:r>
          </a:p>
        </p:txBody>
      </p:sp>
    </p:spTree>
    <p:extLst>
      <p:ext uri="{BB962C8B-B14F-4D97-AF65-F5344CB8AC3E}">
        <p14:creationId xmlns:p14="http://schemas.microsoft.com/office/powerpoint/2010/main" val="2272654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4000" b="1" dirty="0">
                <a:solidFill>
                  <a:schemeClr val="accent3"/>
                </a:solidFill>
                <a:latin typeface="+mj-lt"/>
                <a:ea typeface="+mj-ea"/>
                <a:cs typeface="+mj-cs"/>
              </a:rPr>
              <a:t>Mensagem aos Jovens - Pag. </a:t>
            </a:r>
            <a:r>
              <a:rPr lang="pt-BR" sz="4000" b="1" dirty="0" smtClean="0">
                <a:solidFill>
                  <a:schemeClr val="accent3"/>
                </a:solidFill>
                <a:latin typeface="+mj-lt"/>
                <a:ea typeface="+mj-ea"/>
                <a:cs typeface="+mj-cs"/>
              </a:rPr>
              <a:t>172 </a:t>
            </a:r>
            <a:r>
              <a:rPr lang="pt-BR" sz="3000" dirty="0"/>
              <a:t>  </a:t>
            </a:r>
          </a:p>
          <a:p>
            <a:r>
              <a:rPr lang="pt-BR" sz="3200" dirty="0" smtClean="0"/>
              <a:t>Podemos </a:t>
            </a:r>
            <a:r>
              <a:rPr lang="pt-BR" sz="3200" dirty="0"/>
              <a:t>fazer nenhum progresso real. Talvez nos custem esforço, lágrimas e mesmo angústias; não devemos, porém, vacilar nem cansar-nos. É neste mundo, entre suas provas e tentações, que nos devemos tornar aptos para a sociedade dos puros e santos anjos. Os que se absorvem com estudos de menos importância, de modo a deixar de aprender na escola de Cristo, vão ao encontro de ilimitado prejuízo. </a:t>
            </a:r>
          </a:p>
          <a:p>
            <a:endParaRPr lang="pt-BR" sz="3000" dirty="0"/>
          </a:p>
        </p:txBody>
      </p:sp>
    </p:spTree>
    <p:extLst>
      <p:ext uri="{BB962C8B-B14F-4D97-AF65-F5344CB8AC3E}">
        <p14:creationId xmlns:p14="http://schemas.microsoft.com/office/powerpoint/2010/main" val="2234346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4000" b="1" dirty="0">
                <a:solidFill>
                  <a:schemeClr val="accent3"/>
                </a:solidFill>
                <a:latin typeface="+mj-lt"/>
                <a:ea typeface="+mj-ea"/>
                <a:cs typeface="+mj-cs"/>
              </a:rPr>
              <a:t>Mensagem aos Jovens - Pag. </a:t>
            </a:r>
            <a:r>
              <a:rPr lang="pt-BR" sz="4000" b="1" dirty="0" smtClean="0">
                <a:solidFill>
                  <a:schemeClr val="accent3"/>
                </a:solidFill>
                <a:latin typeface="+mj-lt"/>
                <a:ea typeface="+mj-ea"/>
                <a:cs typeface="+mj-cs"/>
              </a:rPr>
              <a:t>172 </a:t>
            </a:r>
            <a:r>
              <a:rPr lang="pt-BR" sz="3000" dirty="0"/>
              <a:t>  </a:t>
            </a:r>
            <a:r>
              <a:rPr lang="pt-BR" sz="3200" dirty="0" smtClean="0"/>
              <a:t> </a:t>
            </a:r>
            <a:endParaRPr lang="pt-BR" sz="3200" dirty="0"/>
          </a:p>
          <a:p>
            <a:r>
              <a:rPr lang="pt-BR" sz="3200" dirty="0"/>
              <a:t>Toda faculdade, todo atributo com que o Criador dotou os filhos dos homens, deve ser empregado para Sua glória; e neste uso encontra-se seu mais puro, mais nobre e feliz exercício. Os princípios do Céu devem estar em primeiro lugar na vida, e todo passo avançado que se dê na aquisição de conhecimentos ou na cultura do intelecto, deve ser no sentido da assimilação do divino pelo humano. Fundamentos da Educação Cristã, págs. 543 e 544. </a:t>
            </a:r>
            <a:endParaRPr lang="pt-BR" sz="3000" dirty="0"/>
          </a:p>
        </p:txBody>
      </p:sp>
    </p:spTree>
    <p:extLst>
      <p:ext uri="{BB962C8B-B14F-4D97-AF65-F5344CB8AC3E}">
        <p14:creationId xmlns:p14="http://schemas.microsoft.com/office/powerpoint/2010/main" val="11191117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4000" b="1" dirty="0">
                <a:solidFill>
                  <a:schemeClr val="accent3"/>
                </a:solidFill>
                <a:latin typeface="+mj-lt"/>
                <a:ea typeface="+mj-ea"/>
                <a:cs typeface="+mj-cs"/>
              </a:rPr>
              <a:t>Mensagem aos Jovens - Pag. </a:t>
            </a:r>
            <a:r>
              <a:rPr lang="pt-BR" sz="4000" b="1" dirty="0" smtClean="0">
                <a:solidFill>
                  <a:schemeClr val="accent3"/>
                </a:solidFill>
                <a:latin typeface="+mj-lt"/>
                <a:ea typeface="+mj-ea"/>
                <a:cs typeface="+mj-cs"/>
              </a:rPr>
              <a:t>172 </a:t>
            </a:r>
            <a:r>
              <a:rPr lang="pt-BR" sz="3000" dirty="0"/>
              <a:t>  </a:t>
            </a:r>
            <a:r>
              <a:rPr lang="pt-BR" sz="3200" dirty="0" smtClean="0"/>
              <a:t> </a:t>
            </a:r>
            <a:endParaRPr lang="pt-BR" sz="3200" dirty="0"/>
          </a:p>
          <a:p>
            <a:r>
              <a:rPr lang="pt-BR" sz="3200" dirty="0" smtClean="0"/>
              <a:t>O </a:t>
            </a:r>
            <a:r>
              <a:rPr lang="pt-BR" sz="3200" dirty="0"/>
              <a:t>Essencial na Educação </a:t>
            </a:r>
          </a:p>
          <a:p>
            <a:r>
              <a:rPr lang="pt-BR" sz="3200" dirty="0"/>
              <a:t>A educação essencial a nossa juventude hoje em dia, e a que os habilitará para os cursos superiores da escola do alto, é aquela que os ensinará a revelar ao mundo a vontade de Deus. Review and Herald, 24 de outubro de 1907. </a:t>
            </a:r>
          </a:p>
        </p:txBody>
      </p:sp>
    </p:spTree>
    <p:extLst>
      <p:ext uri="{BB962C8B-B14F-4D97-AF65-F5344CB8AC3E}">
        <p14:creationId xmlns:p14="http://schemas.microsoft.com/office/powerpoint/2010/main" val="6577697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4120298-DC0C-401F-BCE3-DAEE69B0F520}"/>
              </a:ext>
            </a:extLst>
          </p:cNvPr>
          <p:cNvSpPr>
            <a:spLocks noGrp="1"/>
          </p:cNvSpPr>
          <p:nvPr>
            <p:ph idx="1"/>
          </p:nvPr>
        </p:nvSpPr>
        <p:spPr>
          <a:xfrm>
            <a:off x="2208213" y="1114097"/>
            <a:ext cx="9372600" cy="4600903"/>
          </a:xfrm>
        </p:spPr>
        <p:txBody>
          <a:bodyPr>
            <a:noAutofit/>
          </a:bodyPr>
          <a:lstStyle/>
          <a:p>
            <a:r>
              <a:rPr lang="pt-BR" sz="4000" b="1" dirty="0">
                <a:solidFill>
                  <a:schemeClr val="accent3"/>
                </a:solidFill>
                <a:latin typeface="+mj-lt"/>
                <a:ea typeface="+mj-ea"/>
                <a:cs typeface="+mj-cs"/>
              </a:rPr>
              <a:t>Mensagem aos Jovens - Pag. </a:t>
            </a:r>
            <a:r>
              <a:rPr lang="pt-BR" sz="4000" b="1" dirty="0" smtClean="0">
                <a:solidFill>
                  <a:schemeClr val="accent3"/>
                </a:solidFill>
                <a:latin typeface="+mj-lt"/>
                <a:ea typeface="+mj-ea"/>
                <a:cs typeface="+mj-cs"/>
              </a:rPr>
              <a:t>172 </a:t>
            </a:r>
            <a:r>
              <a:rPr lang="pt-BR" sz="3000" dirty="0"/>
              <a:t>  </a:t>
            </a:r>
            <a:r>
              <a:rPr lang="pt-BR" sz="3200" dirty="0" smtClean="0"/>
              <a:t> </a:t>
            </a:r>
            <a:endParaRPr lang="pt-BR" sz="3200" dirty="0"/>
          </a:p>
          <a:p>
            <a:r>
              <a:rPr lang="pt-BR" sz="3200" dirty="0" smtClean="0"/>
              <a:t>A </a:t>
            </a:r>
            <a:r>
              <a:rPr lang="pt-BR" sz="3200" dirty="0"/>
              <a:t>Educação Superior </a:t>
            </a:r>
          </a:p>
          <a:p>
            <a:r>
              <a:rPr lang="pt-BR" sz="3200" dirty="0"/>
              <a:t>Aqueles que se aplicam a conhecer os caminhos e a vontade de Deus estão recebendo a mais alta educação que é dado aos mortais receber. Estão edificando sua experiência, não nos sofismas do mundo, mas em princípios eternos. Conselhos aos Pais, Professores e Estudantes, pág. 36. </a:t>
            </a:r>
            <a:endParaRPr lang="pt-BR" sz="3000" dirty="0"/>
          </a:p>
        </p:txBody>
      </p:sp>
    </p:spTree>
    <p:extLst>
      <p:ext uri="{BB962C8B-B14F-4D97-AF65-F5344CB8AC3E}">
        <p14:creationId xmlns:p14="http://schemas.microsoft.com/office/powerpoint/2010/main" val="16198966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289BCDE4-90A6-4140-9F86-E3888435516D}"/>
              </a:ext>
            </a:extLst>
          </p:cNvPr>
          <p:cNvPicPr>
            <a:picLocks noChangeAspect="1"/>
          </p:cNvPicPr>
          <p:nvPr/>
        </p:nvPicPr>
        <p:blipFill rotWithShape="1">
          <a:blip r:embed="rId2"/>
          <a:srcRect l="24419" t="18449" r="33198" b="25581"/>
          <a:stretch/>
        </p:blipFill>
        <p:spPr>
          <a:xfrm>
            <a:off x="1470804" y="619170"/>
            <a:ext cx="8399091" cy="6238830"/>
          </a:xfrm>
          <a:prstGeom prst="rect">
            <a:avLst/>
          </a:prstGeom>
        </p:spPr>
      </p:pic>
      <p:sp>
        <p:nvSpPr>
          <p:cNvPr id="11" name="Retângulo 10">
            <a:extLst>
              <a:ext uri="{FF2B5EF4-FFF2-40B4-BE49-F238E27FC236}">
                <a16:creationId xmlns:a16="http://schemas.microsoft.com/office/drawing/2014/main" xmlns="" id="{954F3000-58B4-4DEC-A864-8B5FC3D5ABC6}"/>
              </a:ext>
            </a:extLst>
          </p:cNvPr>
          <p:cNvSpPr/>
          <p:nvPr/>
        </p:nvSpPr>
        <p:spPr>
          <a:xfrm>
            <a:off x="1728887" y="3494372"/>
            <a:ext cx="4529699" cy="498798"/>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dirty="0"/>
          </a:p>
        </p:txBody>
      </p:sp>
      <p:sp>
        <p:nvSpPr>
          <p:cNvPr id="21" name="Retângulo 10">
            <a:extLst>
              <a:ext uri="{FF2B5EF4-FFF2-40B4-BE49-F238E27FC236}">
                <a16:creationId xmlns:a16="http://schemas.microsoft.com/office/drawing/2014/main" xmlns="" id="{954F3000-58B4-4DEC-A864-8B5FC3D5ABC6}"/>
              </a:ext>
            </a:extLst>
          </p:cNvPr>
          <p:cNvSpPr/>
          <p:nvPr/>
        </p:nvSpPr>
        <p:spPr>
          <a:xfrm>
            <a:off x="1667936" y="678669"/>
            <a:ext cx="7972428" cy="2228236"/>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dirty="0"/>
          </a:p>
        </p:txBody>
      </p:sp>
    </p:spTree>
    <p:extLst>
      <p:ext uri="{BB962C8B-B14F-4D97-AF65-F5344CB8AC3E}">
        <p14:creationId xmlns:p14="http://schemas.microsoft.com/office/powerpoint/2010/main" val="67964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644094E-FE30-4ECB-89EC-FD9110207CAE}"/>
              </a:ext>
            </a:extLst>
          </p:cNvPr>
          <p:cNvSpPr>
            <a:spLocks noGrp="1"/>
          </p:cNvSpPr>
          <p:nvPr>
            <p:ph idx="1"/>
          </p:nvPr>
        </p:nvSpPr>
        <p:spPr>
          <a:xfrm>
            <a:off x="1098794" y="719959"/>
            <a:ext cx="10466716" cy="6138041"/>
          </a:xfrm>
        </p:spPr>
        <p:txBody>
          <a:bodyPr>
            <a:normAutofit/>
          </a:bodyPr>
          <a:lstStyle/>
          <a:p>
            <a:pPr algn="just"/>
            <a:r>
              <a:rPr lang="pt-BR" sz="3000" dirty="0" smtClean="0"/>
              <a:t>Entre </a:t>
            </a:r>
            <a:r>
              <a:rPr lang="pt-BR" sz="3000" dirty="0"/>
              <a:t>os motivos que levam as famílias a adotarem esse método se encontram: desilusão com o sistema educacional público e privado, receio de um convívio nocivo nas escolas ou apenas a intenção de assumir a responsabilidade pela formação dos filhos por convicções próprias. </a:t>
            </a:r>
          </a:p>
          <a:p>
            <a:pPr algn="just"/>
            <a:r>
              <a:rPr lang="pt-BR" sz="3000" dirty="0"/>
              <a:t>Foi dessa forma, que aconteceu com a família de </a:t>
            </a:r>
            <a:r>
              <a:rPr lang="pt-BR" sz="3000" dirty="0" err="1"/>
              <a:t>Adna</a:t>
            </a:r>
            <a:r>
              <a:rPr lang="pt-BR" sz="3000" dirty="0"/>
              <a:t> Souza, dona de casa e recifense. Desde quando casou, ela já pesquisava sobre o assunto e sempre sentiu vontade de educar os filhos em casa.</a:t>
            </a:r>
            <a:r>
              <a:rPr lang="pt-BR" dirty="0"/>
              <a:t> </a:t>
            </a:r>
          </a:p>
        </p:txBody>
      </p:sp>
    </p:spTree>
    <p:extLst>
      <p:ext uri="{BB962C8B-B14F-4D97-AF65-F5344CB8AC3E}">
        <p14:creationId xmlns:p14="http://schemas.microsoft.com/office/powerpoint/2010/main" val="26796005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8D891B05-0B6D-4BF9-B7B1-D4FEFA3FB1DB}"/>
              </a:ext>
            </a:extLst>
          </p:cNvPr>
          <p:cNvPicPr>
            <a:picLocks noChangeAspect="1"/>
          </p:cNvPicPr>
          <p:nvPr/>
        </p:nvPicPr>
        <p:blipFill rotWithShape="1">
          <a:blip r:embed="rId2"/>
          <a:srcRect l="24767" t="22481" r="32675" b="25117"/>
          <a:stretch/>
        </p:blipFill>
        <p:spPr>
          <a:xfrm>
            <a:off x="1654430" y="0"/>
            <a:ext cx="9256014" cy="6523982"/>
          </a:xfrm>
          <a:prstGeom prst="rect">
            <a:avLst/>
          </a:prstGeom>
        </p:spPr>
      </p:pic>
      <p:sp>
        <p:nvSpPr>
          <p:cNvPr id="21" name="Retângulo 10">
            <a:extLst>
              <a:ext uri="{FF2B5EF4-FFF2-40B4-BE49-F238E27FC236}">
                <a16:creationId xmlns:a16="http://schemas.microsoft.com/office/drawing/2014/main" xmlns="" id="{954F3000-58B4-4DEC-A864-8B5FC3D5ABC6}"/>
              </a:ext>
            </a:extLst>
          </p:cNvPr>
          <p:cNvSpPr/>
          <p:nvPr/>
        </p:nvSpPr>
        <p:spPr>
          <a:xfrm>
            <a:off x="1912513" y="1352442"/>
            <a:ext cx="2724043" cy="498798"/>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dirty="0"/>
          </a:p>
        </p:txBody>
      </p:sp>
    </p:spTree>
    <p:extLst>
      <p:ext uri="{BB962C8B-B14F-4D97-AF65-F5344CB8AC3E}">
        <p14:creationId xmlns:p14="http://schemas.microsoft.com/office/powerpoint/2010/main" val="22854688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81511D41-AD6C-43E4-AE97-4C49E9C7C191}"/>
              </a:ext>
            </a:extLst>
          </p:cNvPr>
          <p:cNvPicPr>
            <a:picLocks noChangeAspect="1"/>
          </p:cNvPicPr>
          <p:nvPr/>
        </p:nvPicPr>
        <p:blipFill rotWithShape="1">
          <a:blip r:embed="rId2"/>
          <a:srcRect l="24332" t="3566" r="33022" b="11306"/>
          <a:stretch/>
        </p:blipFill>
        <p:spPr>
          <a:xfrm>
            <a:off x="3305268" y="74430"/>
            <a:ext cx="5179513" cy="5815878"/>
          </a:xfrm>
          <a:prstGeom prst="rect">
            <a:avLst/>
          </a:prstGeom>
        </p:spPr>
      </p:pic>
      <p:sp>
        <p:nvSpPr>
          <p:cNvPr id="20" name="Símbolo de &quot;Não Permitido&quot; 19">
            <a:extLst>
              <a:ext uri="{FF2B5EF4-FFF2-40B4-BE49-F238E27FC236}">
                <a16:creationId xmlns:a16="http://schemas.microsoft.com/office/drawing/2014/main" xmlns="" id="{C2EE7627-24C5-4D30-B7DB-28ABACA51C01}"/>
              </a:ext>
            </a:extLst>
          </p:cNvPr>
          <p:cNvSpPr/>
          <p:nvPr/>
        </p:nvSpPr>
        <p:spPr>
          <a:xfrm>
            <a:off x="11575701" y="4897540"/>
            <a:ext cx="351692" cy="390797"/>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pt-BR">
              <a:solidFill>
                <a:schemeClr val="tx1"/>
              </a:solidFill>
            </a:endParaRPr>
          </a:p>
        </p:txBody>
      </p:sp>
      <p:sp>
        <p:nvSpPr>
          <p:cNvPr id="21" name="Retângulo 10">
            <a:extLst>
              <a:ext uri="{FF2B5EF4-FFF2-40B4-BE49-F238E27FC236}">
                <a16:creationId xmlns:a16="http://schemas.microsoft.com/office/drawing/2014/main" xmlns="" id="{954F3000-58B4-4DEC-A864-8B5FC3D5ABC6}"/>
              </a:ext>
            </a:extLst>
          </p:cNvPr>
          <p:cNvSpPr/>
          <p:nvPr/>
        </p:nvSpPr>
        <p:spPr>
          <a:xfrm>
            <a:off x="3442729" y="128481"/>
            <a:ext cx="4973462" cy="2900819"/>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dirty="0"/>
          </a:p>
        </p:txBody>
      </p:sp>
    </p:spTree>
    <p:extLst>
      <p:ext uri="{BB962C8B-B14F-4D97-AF65-F5344CB8AC3E}">
        <p14:creationId xmlns:p14="http://schemas.microsoft.com/office/powerpoint/2010/main" val="37267197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17CD6D22-5428-406C-944B-04113D59281E}"/>
              </a:ext>
            </a:extLst>
          </p:cNvPr>
          <p:cNvPicPr>
            <a:picLocks noChangeAspect="1"/>
          </p:cNvPicPr>
          <p:nvPr/>
        </p:nvPicPr>
        <p:blipFill rotWithShape="1">
          <a:blip r:embed="rId2"/>
          <a:srcRect l="25378" t="4702" r="33634" b="54884"/>
          <a:stretch/>
        </p:blipFill>
        <p:spPr>
          <a:xfrm>
            <a:off x="1540732" y="685939"/>
            <a:ext cx="8818834" cy="4891042"/>
          </a:xfrm>
          <a:prstGeom prst="rect">
            <a:avLst/>
          </a:prstGeom>
        </p:spPr>
      </p:pic>
      <p:sp>
        <p:nvSpPr>
          <p:cNvPr id="20" name="Símbolo de &quot;Não Permitido&quot; 19">
            <a:extLst>
              <a:ext uri="{FF2B5EF4-FFF2-40B4-BE49-F238E27FC236}">
                <a16:creationId xmlns:a16="http://schemas.microsoft.com/office/drawing/2014/main" xmlns="" id="{C2EE7627-24C5-4D30-B7DB-28ABACA51C01}"/>
              </a:ext>
            </a:extLst>
          </p:cNvPr>
          <p:cNvSpPr/>
          <p:nvPr/>
        </p:nvSpPr>
        <p:spPr>
          <a:xfrm>
            <a:off x="11575701" y="4897540"/>
            <a:ext cx="351692" cy="390797"/>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pt-BR">
              <a:solidFill>
                <a:schemeClr val="tx1"/>
              </a:solidFill>
            </a:endParaRPr>
          </a:p>
        </p:txBody>
      </p:sp>
      <p:sp>
        <p:nvSpPr>
          <p:cNvPr id="7" name="Retângulo 10">
            <a:extLst>
              <a:ext uri="{FF2B5EF4-FFF2-40B4-BE49-F238E27FC236}">
                <a16:creationId xmlns:a16="http://schemas.microsoft.com/office/drawing/2014/main" xmlns="" id="{954F3000-58B4-4DEC-A864-8B5FC3D5ABC6}"/>
              </a:ext>
            </a:extLst>
          </p:cNvPr>
          <p:cNvSpPr/>
          <p:nvPr/>
        </p:nvSpPr>
        <p:spPr>
          <a:xfrm>
            <a:off x="1530216" y="657877"/>
            <a:ext cx="8844651" cy="4926440"/>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dirty="0"/>
          </a:p>
        </p:txBody>
      </p:sp>
    </p:spTree>
    <p:extLst>
      <p:ext uri="{BB962C8B-B14F-4D97-AF65-F5344CB8AC3E}">
        <p14:creationId xmlns:p14="http://schemas.microsoft.com/office/powerpoint/2010/main" val="3540092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xmlns="" id="{1559E118-63DC-4A84-8250-53139D7FD489}"/>
              </a:ext>
            </a:extLst>
          </p:cNvPr>
          <p:cNvPicPr>
            <a:picLocks noChangeAspect="1"/>
          </p:cNvPicPr>
          <p:nvPr/>
        </p:nvPicPr>
        <p:blipFill rotWithShape="1">
          <a:blip r:embed="rId2"/>
          <a:srcRect l="24419" t="8527" r="32849" b="28587"/>
          <a:stretch/>
        </p:blipFill>
        <p:spPr>
          <a:xfrm>
            <a:off x="2280024" y="0"/>
            <a:ext cx="7461834" cy="6176835"/>
          </a:xfrm>
          <a:prstGeom prst="rect">
            <a:avLst/>
          </a:prstGeom>
        </p:spPr>
      </p:pic>
      <p:sp>
        <p:nvSpPr>
          <p:cNvPr id="14" name="Retângulo 10">
            <a:extLst>
              <a:ext uri="{FF2B5EF4-FFF2-40B4-BE49-F238E27FC236}">
                <a16:creationId xmlns:a16="http://schemas.microsoft.com/office/drawing/2014/main" xmlns="" id="{954F3000-58B4-4DEC-A864-8B5FC3D5ABC6}"/>
              </a:ext>
            </a:extLst>
          </p:cNvPr>
          <p:cNvSpPr/>
          <p:nvPr/>
        </p:nvSpPr>
        <p:spPr>
          <a:xfrm>
            <a:off x="2356533" y="2723311"/>
            <a:ext cx="7390946" cy="3503584"/>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dirty="0"/>
          </a:p>
        </p:txBody>
      </p:sp>
      <p:sp>
        <p:nvSpPr>
          <p:cNvPr id="21" name="Retângulo 10">
            <a:extLst>
              <a:ext uri="{FF2B5EF4-FFF2-40B4-BE49-F238E27FC236}">
                <a16:creationId xmlns:a16="http://schemas.microsoft.com/office/drawing/2014/main" xmlns="" id="{954F3000-58B4-4DEC-A864-8B5FC3D5ABC6}"/>
              </a:ext>
            </a:extLst>
          </p:cNvPr>
          <p:cNvSpPr/>
          <p:nvPr/>
        </p:nvSpPr>
        <p:spPr>
          <a:xfrm>
            <a:off x="2478951" y="566081"/>
            <a:ext cx="5294550" cy="458985"/>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dirty="0"/>
          </a:p>
        </p:txBody>
      </p:sp>
    </p:spTree>
    <p:extLst>
      <p:ext uri="{BB962C8B-B14F-4D97-AF65-F5344CB8AC3E}">
        <p14:creationId xmlns:p14="http://schemas.microsoft.com/office/powerpoint/2010/main" val="14622251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xmlns="" id="{82454710-EDE7-4644-9195-9B4438758E04}"/>
              </a:ext>
            </a:extLst>
          </p:cNvPr>
          <p:cNvPicPr>
            <a:picLocks noChangeAspect="1"/>
          </p:cNvPicPr>
          <p:nvPr/>
        </p:nvPicPr>
        <p:blipFill rotWithShape="1">
          <a:blip r:embed="rId2"/>
          <a:srcRect l="24725" t="27057" r="32336" b="38217"/>
          <a:stretch/>
        </p:blipFill>
        <p:spPr>
          <a:xfrm>
            <a:off x="811015" y="652946"/>
            <a:ext cx="11103749" cy="5051037"/>
          </a:xfrm>
          <a:prstGeom prst="rect">
            <a:avLst/>
          </a:prstGeom>
        </p:spPr>
      </p:pic>
      <p:sp>
        <p:nvSpPr>
          <p:cNvPr id="10" name="Retângulo 10">
            <a:extLst>
              <a:ext uri="{FF2B5EF4-FFF2-40B4-BE49-F238E27FC236}">
                <a16:creationId xmlns:a16="http://schemas.microsoft.com/office/drawing/2014/main" xmlns="" id="{954F3000-58B4-4DEC-A864-8B5FC3D5ABC6}"/>
              </a:ext>
            </a:extLst>
          </p:cNvPr>
          <p:cNvSpPr/>
          <p:nvPr/>
        </p:nvSpPr>
        <p:spPr>
          <a:xfrm>
            <a:off x="811015" y="657878"/>
            <a:ext cx="11078767" cy="5064135"/>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dirty="0"/>
          </a:p>
        </p:txBody>
      </p:sp>
    </p:spTree>
    <p:extLst>
      <p:ext uri="{BB962C8B-B14F-4D97-AF65-F5344CB8AC3E}">
        <p14:creationId xmlns:p14="http://schemas.microsoft.com/office/powerpoint/2010/main" val="23013485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xmlns="" id="{6161722F-3BB6-443A-BA10-667A9081BF91}"/>
              </a:ext>
            </a:extLst>
          </p:cNvPr>
          <p:cNvPicPr>
            <a:picLocks noChangeAspect="1"/>
          </p:cNvPicPr>
          <p:nvPr/>
        </p:nvPicPr>
        <p:blipFill rotWithShape="1">
          <a:blip r:embed="rId2"/>
          <a:srcRect l="24231" t="17436" r="32583" b="38430"/>
          <a:stretch/>
        </p:blipFill>
        <p:spPr>
          <a:xfrm>
            <a:off x="1214028" y="336588"/>
            <a:ext cx="9644887" cy="5544312"/>
          </a:xfrm>
          <a:prstGeom prst="rect">
            <a:avLst/>
          </a:prstGeom>
        </p:spPr>
      </p:pic>
      <p:sp>
        <p:nvSpPr>
          <p:cNvPr id="10" name="Símbolo de &quot;Não Permitido&quot; 19">
            <a:extLst>
              <a:ext uri="{FF2B5EF4-FFF2-40B4-BE49-F238E27FC236}">
                <a16:creationId xmlns:a16="http://schemas.microsoft.com/office/drawing/2014/main" xmlns="" id="{C2EE7627-24C5-4D30-B7DB-28ABACA51C01}"/>
              </a:ext>
            </a:extLst>
          </p:cNvPr>
          <p:cNvSpPr/>
          <p:nvPr/>
        </p:nvSpPr>
        <p:spPr>
          <a:xfrm>
            <a:off x="10573796" y="458986"/>
            <a:ext cx="1368899" cy="1417564"/>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pt-BR" dirty="0">
              <a:solidFill>
                <a:schemeClr val="tx1"/>
              </a:solidFill>
            </a:endParaRPr>
          </a:p>
        </p:txBody>
      </p:sp>
    </p:spTree>
    <p:extLst>
      <p:ext uri="{BB962C8B-B14F-4D97-AF65-F5344CB8AC3E}">
        <p14:creationId xmlns:p14="http://schemas.microsoft.com/office/powerpoint/2010/main" val="22744259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CC5509A0-36B3-47CA-8BFC-068DE7B4533A}"/>
              </a:ext>
            </a:extLst>
          </p:cNvPr>
          <p:cNvPicPr>
            <a:picLocks noChangeAspect="1"/>
          </p:cNvPicPr>
          <p:nvPr/>
        </p:nvPicPr>
        <p:blipFill rotWithShape="1">
          <a:blip r:embed="rId2"/>
          <a:srcRect l="24725" t="10550" r="32912" b="17362"/>
          <a:stretch/>
        </p:blipFill>
        <p:spPr>
          <a:xfrm>
            <a:off x="3379483" y="0"/>
            <a:ext cx="6505715" cy="6227261"/>
          </a:xfrm>
          <a:prstGeom prst="rect">
            <a:avLst/>
          </a:prstGeom>
        </p:spPr>
      </p:pic>
      <p:sp>
        <p:nvSpPr>
          <p:cNvPr id="8" name="Símbolo de &quot;Não Permitido&quot; 7">
            <a:extLst>
              <a:ext uri="{FF2B5EF4-FFF2-40B4-BE49-F238E27FC236}">
                <a16:creationId xmlns:a16="http://schemas.microsoft.com/office/drawing/2014/main" xmlns="" id="{10C39F8C-766E-4253-993B-9341AAC77E0E}"/>
              </a:ext>
            </a:extLst>
          </p:cNvPr>
          <p:cNvSpPr/>
          <p:nvPr/>
        </p:nvSpPr>
        <p:spPr>
          <a:xfrm>
            <a:off x="10278798" y="392794"/>
            <a:ext cx="844062" cy="854110"/>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dirty="0">
              <a:solidFill>
                <a:schemeClr val="tx1"/>
              </a:solidFill>
            </a:endParaRPr>
          </a:p>
        </p:txBody>
      </p:sp>
      <p:sp>
        <p:nvSpPr>
          <p:cNvPr id="23" name="Subtítulo 2">
            <a:extLst>
              <a:ext uri="{FF2B5EF4-FFF2-40B4-BE49-F238E27FC236}">
                <a16:creationId xmlns:a16="http://schemas.microsoft.com/office/drawing/2014/main" xmlns="" id="{32AA011B-3BB6-4221-B9B1-DED70AC64C37}"/>
              </a:ext>
            </a:extLst>
          </p:cNvPr>
          <p:cNvSpPr txBox="1">
            <a:spLocks/>
          </p:cNvSpPr>
          <p:nvPr/>
        </p:nvSpPr>
        <p:spPr>
          <a:xfrm>
            <a:off x="8951466" y="6416813"/>
            <a:ext cx="4229801" cy="369332"/>
          </a:xfrm>
          <a:prstGeom prst="rect">
            <a:avLst/>
          </a:prstGeom>
        </p:spPr>
        <p:txBody>
          <a:bodyPr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pt-BR" b="1" dirty="0"/>
              <a:t>Por: Folha De São Paulo</a:t>
            </a:r>
            <a:endParaRPr lang="pt-BR" dirty="0"/>
          </a:p>
        </p:txBody>
      </p:sp>
    </p:spTree>
    <p:extLst>
      <p:ext uri="{BB962C8B-B14F-4D97-AF65-F5344CB8AC3E}">
        <p14:creationId xmlns:p14="http://schemas.microsoft.com/office/powerpoint/2010/main" val="4197150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20FC3E3F-FB51-465E-AB1C-42A664570263}"/>
              </a:ext>
            </a:extLst>
          </p:cNvPr>
          <p:cNvPicPr>
            <a:picLocks noChangeAspect="1"/>
          </p:cNvPicPr>
          <p:nvPr/>
        </p:nvPicPr>
        <p:blipFill rotWithShape="1">
          <a:blip r:embed="rId2"/>
          <a:srcRect l="24725" t="9084" r="32912" b="10037"/>
          <a:stretch/>
        </p:blipFill>
        <p:spPr>
          <a:xfrm>
            <a:off x="2935874" y="0"/>
            <a:ext cx="5908778" cy="6345612"/>
          </a:xfrm>
          <a:prstGeom prst="rect">
            <a:avLst/>
          </a:prstGeom>
        </p:spPr>
      </p:pic>
      <p:sp>
        <p:nvSpPr>
          <p:cNvPr id="23" name="Subtítulo 2">
            <a:extLst>
              <a:ext uri="{FF2B5EF4-FFF2-40B4-BE49-F238E27FC236}">
                <a16:creationId xmlns:a16="http://schemas.microsoft.com/office/drawing/2014/main" xmlns="" id="{32AA011B-3BB6-4221-B9B1-DED70AC64C37}"/>
              </a:ext>
            </a:extLst>
          </p:cNvPr>
          <p:cNvSpPr txBox="1">
            <a:spLocks/>
          </p:cNvSpPr>
          <p:nvPr/>
        </p:nvSpPr>
        <p:spPr>
          <a:xfrm>
            <a:off x="8951466" y="6416813"/>
            <a:ext cx="4229801" cy="369332"/>
          </a:xfrm>
          <a:prstGeom prst="rect">
            <a:avLst/>
          </a:prstGeom>
        </p:spPr>
        <p:txBody>
          <a:bodyPr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pt-BR" b="1" dirty="0"/>
              <a:t>Por: Folha De São Paulo</a:t>
            </a:r>
            <a:endParaRPr lang="pt-BR" dirty="0"/>
          </a:p>
        </p:txBody>
      </p:sp>
    </p:spTree>
    <p:extLst>
      <p:ext uri="{BB962C8B-B14F-4D97-AF65-F5344CB8AC3E}">
        <p14:creationId xmlns:p14="http://schemas.microsoft.com/office/powerpoint/2010/main" val="7632150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D6F06FF5-70EA-4C1D-B1EE-91A867A68E7E}"/>
              </a:ext>
            </a:extLst>
          </p:cNvPr>
          <p:cNvPicPr>
            <a:picLocks noChangeAspect="1"/>
          </p:cNvPicPr>
          <p:nvPr/>
        </p:nvPicPr>
        <p:blipFill rotWithShape="1">
          <a:blip r:embed="rId2"/>
          <a:srcRect l="24725" t="7473" r="33407" b="33040"/>
          <a:stretch/>
        </p:blipFill>
        <p:spPr>
          <a:xfrm>
            <a:off x="1285664" y="148895"/>
            <a:ext cx="8125168" cy="6493736"/>
          </a:xfrm>
          <a:prstGeom prst="rect">
            <a:avLst/>
          </a:prstGeom>
        </p:spPr>
      </p:pic>
      <p:sp>
        <p:nvSpPr>
          <p:cNvPr id="23" name="Subtítulo 2">
            <a:extLst>
              <a:ext uri="{FF2B5EF4-FFF2-40B4-BE49-F238E27FC236}">
                <a16:creationId xmlns:a16="http://schemas.microsoft.com/office/drawing/2014/main" xmlns="" id="{32AA011B-3BB6-4221-B9B1-DED70AC64C37}"/>
              </a:ext>
            </a:extLst>
          </p:cNvPr>
          <p:cNvSpPr txBox="1">
            <a:spLocks/>
          </p:cNvSpPr>
          <p:nvPr/>
        </p:nvSpPr>
        <p:spPr>
          <a:xfrm>
            <a:off x="8951466" y="6416813"/>
            <a:ext cx="4229801" cy="369332"/>
          </a:xfrm>
          <a:prstGeom prst="rect">
            <a:avLst/>
          </a:prstGeom>
        </p:spPr>
        <p:txBody>
          <a:bodyPr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pt-BR" b="1" dirty="0"/>
              <a:t>Por: Folha De São Paulo</a:t>
            </a:r>
            <a:endParaRPr lang="pt-BR" dirty="0"/>
          </a:p>
        </p:txBody>
      </p:sp>
      <p:sp>
        <p:nvSpPr>
          <p:cNvPr id="22" name="Retângulo 10">
            <a:extLst>
              <a:ext uri="{FF2B5EF4-FFF2-40B4-BE49-F238E27FC236}">
                <a16:creationId xmlns:a16="http://schemas.microsoft.com/office/drawing/2014/main" xmlns="" id="{954F3000-58B4-4DEC-A864-8B5FC3D5ABC6}"/>
              </a:ext>
            </a:extLst>
          </p:cNvPr>
          <p:cNvSpPr/>
          <p:nvPr/>
        </p:nvSpPr>
        <p:spPr>
          <a:xfrm>
            <a:off x="1469009" y="673178"/>
            <a:ext cx="6778858" cy="856772"/>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dirty="0"/>
          </a:p>
        </p:txBody>
      </p:sp>
    </p:spTree>
    <p:extLst>
      <p:ext uri="{BB962C8B-B14F-4D97-AF65-F5344CB8AC3E}">
        <p14:creationId xmlns:p14="http://schemas.microsoft.com/office/powerpoint/2010/main" val="21400882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5DC89028-1B9B-4B6D-90B6-CC317468E6E6}"/>
              </a:ext>
            </a:extLst>
          </p:cNvPr>
          <p:cNvPicPr>
            <a:picLocks noChangeAspect="1"/>
          </p:cNvPicPr>
          <p:nvPr/>
        </p:nvPicPr>
        <p:blipFill rotWithShape="1">
          <a:blip r:embed="rId2"/>
          <a:srcRect l="24643" t="8937" r="32912" b="8718"/>
          <a:stretch/>
        </p:blipFill>
        <p:spPr>
          <a:xfrm>
            <a:off x="421414" y="0"/>
            <a:ext cx="6214397" cy="6781536"/>
          </a:xfrm>
          <a:prstGeom prst="rect">
            <a:avLst/>
          </a:prstGeom>
        </p:spPr>
      </p:pic>
      <p:sp>
        <p:nvSpPr>
          <p:cNvPr id="23" name="Subtítulo 2">
            <a:extLst>
              <a:ext uri="{FF2B5EF4-FFF2-40B4-BE49-F238E27FC236}">
                <a16:creationId xmlns:a16="http://schemas.microsoft.com/office/drawing/2014/main" xmlns="" id="{32AA011B-3BB6-4221-B9B1-DED70AC64C37}"/>
              </a:ext>
            </a:extLst>
          </p:cNvPr>
          <p:cNvSpPr txBox="1">
            <a:spLocks/>
          </p:cNvSpPr>
          <p:nvPr/>
        </p:nvSpPr>
        <p:spPr>
          <a:xfrm>
            <a:off x="8951466" y="6416813"/>
            <a:ext cx="4229801" cy="369332"/>
          </a:xfrm>
          <a:prstGeom prst="rect">
            <a:avLst/>
          </a:prstGeom>
        </p:spPr>
        <p:txBody>
          <a:bodyPr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pt-BR" b="1" dirty="0"/>
              <a:t>Por: Folha De São Paulo</a:t>
            </a:r>
            <a:endParaRPr lang="pt-BR" dirty="0"/>
          </a:p>
        </p:txBody>
      </p:sp>
      <p:pic>
        <p:nvPicPr>
          <p:cNvPr id="4" name="Imagem 5">
            <a:extLst>
              <a:ext uri="{FF2B5EF4-FFF2-40B4-BE49-F238E27FC236}">
                <a16:creationId xmlns:a16="http://schemas.microsoft.com/office/drawing/2014/main" xmlns="" id="{CE2732F2-4649-445A-B3D2-BA176E250B16}"/>
              </a:ext>
            </a:extLst>
          </p:cNvPr>
          <p:cNvPicPr>
            <a:picLocks noChangeAspect="1"/>
          </p:cNvPicPr>
          <p:nvPr/>
        </p:nvPicPr>
        <p:blipFill rotWithShape="1">
          <a:blip r:embed="rId3"/>
          <a:srcRect l="24149" t="23150" r="33489" b="21905"/>
          <a:stretch/>
        </p:blipFill>
        <p:spPr>
          <a:xfrm>
            <a:off x="6870671" y="0"/>
            <a:ext cx="8815087" cy="6431238"/>
          </a:xfrm>
          <a:prstGeom prst="rect">
            <a:avLst/>
          </a:prstGeom>
        </p:spPr>
      </p:pic>
    </p:spTree>
    <p:extLst>
      <p:ext uri="{BB962C8B-B14F-4D97-AF65-F5344CB8AC3E}">
        <p14:creationId xmlns:p14="http://schemas.microsoft.com/office/powerpoint/2010/main" val="3762963325"/>
      </p:ext>
    </p:extLst>
  </p:cSld>
  <p:clrMapOvr>
    <a:masterClrMapping/>
  </p:clrMapOvr>
</p:sld>
</file>

<file path=ppt/theme/theme1.xml><?xml version="1.0" encoding="utf-8"?>
<a:theme xmlns:a="http://schemas.openxmlformats.org/drawingml/2006/main" name="Crianças Brincando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2236_TF03461883" id="{6449B3C5-2203-4501-962E-68B0116A1444}" vid="{0DA8D797-226C-44FE-AE98-F105D6E93FD8}"/>
    </a:ext>
  </a:extLst>
</a:theme>
</file>

<file path=ppt/theme/theme2.xml><?xml version="1.0" encoding="utf-8"?>
<a:theme xmlns:a="http://schemas.openxmlformats.org/drawingml/2006/main" name="Tema do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 de apresentação de educação com crianças brincando (ilustração com quadrinhos, widescreen)</Template>
  <TotalTime>2360</TotalTime>
  <Words>4796</Words>
  <Application>Microsoft Macintosh PowerPoint</Application>
  <PresentationFormat>Custom</PresentationFormat>
  <Paragraphs>191</Paragraphs>
  <Slides>99</Slides>
  <Notes>1</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Crianças Brincando 16X9</vt:lpstr>
      <vt:lpstr>Herodes Não Morreu  x   Educação Domiciliar</vt:lpstr>
      <vt:lpstr>Ele é Herodes, o Grande. </vt:lpstr>
      <vt:lpstr>Ele é Herodes, o Grande. </vt:lpstr>
      <vt:lpstr>Homeschooling: cerca de mais de dezesseis mil crianças no país têm a casa como sala de aula</vt:lpstr>
      <vt:lpstr>Homeschooling: cerca de mais de dezesseis mil crianças no país têm a casa como sala de aula</vt:lpstr>
      <vt:lpstr>Homeschooling: cerca de mais de dezesseis mil crianças no país têm a casa como sala de aula</vt:lpstr>
      <vt:lpstr>Homeschooling: cerca de mais de dezesseis mil crianças no país têm a casa como sala de aula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Projeto de lei ainda precisa ser analisado pelos parlamentares. Fernando Frazão, Agência Brasil  </vt:lpstr>
      <vt:lpstr>Projeto de lei ainda precisa ser analisado pelos parlamentares. Fernando Frazão, Agência Brasil  </vt:lpstr>
      <vt:lpstr>Projeto de lei ainda precisa ser analisado pelos parlamentares. Fernando Frazão, Agência Brasil  </vt:lpstr>
      <vt:lpstr>O CONGRESSO NACIONAL decreta:</vt:lpstr>
      <vt:lpstr>O CONGRESSO NACIONAL decreta:</vt:lpstr>
      <vt:lpstr>O CONGRESSO NACIONAL decreta:</vt:lpstr>
      <vt:lpstr>O CONGRESSO NACIONAL decreta:</vt:lpstr>
      <vt:lpstr>PowerPoint Presentation</vt:lpstr>
      <vt:lpstr>PowerPoint Presentation</vt:lpstr>
      <vt:lpstr>PowerPoint Presentation</vt:lpstr>
      <vt:lpstr>PowerPoint Presentation</vt:lpstr>
      <vt:lpstr>O CONGRESSO NACIONAL decreta:</vt:lpstr>
      <vt:lpstr>PowerPoint Presentation</vt:lpstr>
      <vt:lpstr>PowerPoint Presentation</vt:lpstr>
      <vt:lpstr>PowerPoint Presentation</vt:lpstr>
      <vt:lpstr>PowerPoint Presentation</vt:lpstr>
      <vt:lpstr>PowerPoint Presentation</vt:lpstr>
      <vt:lpstr>A Verdadeira Educação</vt:lpstr>
      <vt:lpstr>A Educação de Moises </vt:lpstr>
      <vt:lpstr>A Educação de Moises </vt:lpstr>
      <vt:lpstr>A Fé dos Pais de Moisés. </vt:lpstr>
      <vt:lpstr>A Fé dos Pais de Moisés. </vt:lpstr>
      <vt:lpstr>A Fé dos Pais de Moisés. </vt:lpstr>
      <vt:lpstr>A Ordem no Egito </vt:lpstr>
      <vt:lpstr>A Ordem no Egito </vt:lpstr>
      <vt:lpstr>A Ordem no Egito </vt:lpstr>
      <vt:lpstr>A Ordem no Egito </vt:lpstr>
      <vt:lpstr>A Infância de Jesus</vt:lpstr>
      <vt:lpstr>A Infância de Jesus</vt:lpstr>
      <vt:lpstr>A Infância de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Infância de Jesus </vt:lpstr>
      <vt:lpstr>A Infância de Jesus </vt:lpstr>
      <vt:lpstr>A Infância de Jesus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papel da família na Educação Cristã: o exemplo de Timóteo </vt:lpstr>
      <vt:lpstr>O papel da família na Educação Cristã: o exemplo de Timóteo </vt:lpstr>
      <vt:lpstr>O papel da família na Educação Cristã: o exemplo de Timóteo </vt:lpstr>
      <vt:lpstr>O papel da família na Educação Cristã: o exemplo de Timóteo </vt:lpstr>
      <vt:lpstr>O papel da família na Educação Cristã: o exemplo de Timóteo </vt:lpstr>
      <vt:lpstr>A Verdadeira Educação</vt:lpstr>
      <vt:lpstr>A Verdadeira Educação</vt:lpstr>
      <vt:lpstr>A Verdadeira Educação</vt:lpstr>
      <vt:lpstr>A Verdadeira Educação</vt:lpstr>
      <vt:lpstr>A Verdadeira Educação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do Título</dc:title>
  <dc:creator>ESCOLA</dc:creator>
  <cp:lastModifiedBy>Daniel Silveira</cp:lastModifiedBy>
  <cp:revision>74</cp:revision>
  <dcterms:created xsi:type="dcterms:W3CDTF">2019-11-07T17:27:57Z</dcterms:created>
  <dcterms:modified xsi:type="dcterms:W3CDTF">2019-12-01T19:51:44Z</dcterms:modified>
</cp:coreProperties>
</file>