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85" r:id="rId2"/>
    <p:sldId id="264" r:id="rId3"/>
    <p:sldId id="317" r:id="rId4"/>
    <p:sldId id="316" r:id="rId5"/>
    <p:sldId id="319" r:id="rId6"/>
    <p:sldId id="320" r:id="rId7"/>
    <p:sldId id="322" r:id="rId8"/>
    <p:sldId id="323" r:id="rId9"/>
    <p:sldId id="321" r:id="rId10"/>
    <p:sldId id="312" r:id="rId11"/>
    <p:sldId id="313" r:id="rId12"/>
    <p:sldId id="314" r:id="rId13"/>
    <p:sldId id="268" r:id="rId14"/>
    <p:sldId id="318" r:id="rId15"/>
    <p:sldId id="270" r:id="rId16"/>
    <p:sldId id="324" r:id="rId17"/>
    <p:sldId id="328" r:id="rId18"/>
    <p:sldId id="327" r:id="rId19"/>
    <p:sldId id="342" r:id="rId20"/>
    <p:sldId id="326" r:id="rId21"/>
    <p:sldId id="273" r:id="rId22"/>
    <p:sldId id="341" r:id="rId23"/>
    <p:sldId id="329" r:id="rId24"/>
    <p:sldId id="343" r:id="rId25"/>
    <p:sldId id="344" r:id="rId26"/>
    <p:sldId id="271" r:id="rId27"/>
    <p:sldId id="345" r:id="rId28"/>
    <p:sldId id="274" r:id="rId29"/>
    <p:sldId id="330" r:id="rId30"/>
    <p:sldId id="275" r:id="rId31"/>
    <p:sldId id="331" r:id="rId32"/>
    <p:sldId id="276" r:id="rId33"/>
    <p:sldId id="332" r:id="rId34"/>
    <p:sldId id="346" r:id="rId35"/>
    <p:sldId id="277" r:id="rId36"/>
    <p:sldId id="333" r:id="rId37"/>
    <p:sldId id="347" r:id="rId38"/>
    <p:sldId id="334" r:id="rId39"/>
    <p:sldId id="315" r:id="rId40"/>
    <p:sldId id="278" r:id="rId41"/>
    <p:sldId id="335" r:id="rId42"/>
    <p:sldId id="336" r:id="rId43"/>
    <p:sldId id="348" r:id="rId44"/>
    <p:sldId id="279" r:id="rId45"/>
    <p:sldId id="337" r:id="rId46"/>
    <p:sldId id="283" r:id="rId47"/>
    <p:sldId id="338" r:id="rId48"/>
    <p:sldId id="301" r:id="rId49"/>
    <p:sldId id="339" r:id="rId50"/>
    <p:sldId id="302" r:id="rId51"/>
    <p:sldId id="340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8715" autoAdjust="0"/>
    <p:restoredTop sz="94622" autoAdjust="0"/>
  </p:normalViewPr>
  <p:slideViewPr>
    <p:cSldViewPr>
      <p:cViewPr>
        <p:scale>
          <a:sx n="94" d="100"/>
          <a:sy n="94" d="100"/>
        </p:scale>
        <p:origin x="-1164" y="21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8566D-C663-C64C-A33A-A78CA1941CE0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F4353-4DCC-674A-B2AF-8F7F2E43E20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150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F4353-4DCC-674A-B2AF-8F7F2E43E20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39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F4353-4DCC-674A-B2AF-8F7F2E43E20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39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84FAD35-DF47-461E-BBB5-4451EFE3C5DC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CB3BF20-3D1E-435E-A890-B675DCAE52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FAD35-DF47-461E-BBB5-4451EFE3C5DC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3BF20-3D1E-435E-A890-B675DCAE52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FAD35-DF47-461E-BBB5-4451EFE3C5DC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3BF20-3D1E-435E-A890-B675DCAE52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FAD35-DF47-461E-BBB5-4451EFE3C5DC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3BF20-3D1E-435E-A890-B675DCAE52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84FAD35-DF47-461E-BBB5-4451EFE3C5DC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CB3BF20-3D1E-435E-A890-B675DCAE52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FAD35-DF47-461E-BBB5-4451EFE3C5DC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CB3BF20-3D1E-435E-A890-B675DCAE52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FAD35-DF47-461E-BBB5-4451EFE3C5DC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CB3BF20-3D1E-435E-A890-B675DCAE52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FAD35-DF47-461E-BBB5-4451EFE3C5DC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3BF20-3D1E-435E-A890-B675DCAE52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FAD35-DF47-461E-BBB5-4451EFE3C5DC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3BF20-3D1E-435E-A890-B675DCAE52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84FAD35-DF47-461E-BBB5-4451EFE3C5DC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CB3BF20-3D1E-435E-A890-B675DCAE52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84FAD35-DF47-461E-BBB5-4451EFE3C5DC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CB3BF20-3D1E-435E-A890-B675DCAE52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84FAD35-DF47-461E-BBB5-4451EFE3C5DC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CB3BF20-3D1E-435E-A890-B675DCAE52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4234" y="1412775"/>
            <a:ext cx="8229600" cy="1178025"/>
          </a:xfrm>
        </p:spPr>
        <p:txBody>
          <a:bodyPr/>
          <a:lstStyle/>
          <a:p>
            <a:r>
              <a:rPr lang="en-US" dirty="0" smtClean="0"/>
              <a:t>Parte II – </a:t>
            </a:r>
            <a:r>
              <a:rPr lang="en-US" dirty="0" err="1" smtClean="0"/>
              <a:t>Estudo</a:t>
            </a:r>
            <a:r>
              <a:rPr lang="en-US" dirty="0" smtClean="0"/>
              <a:t> de </a:t>
            </a:r>
            <a:r>
              <a:rPr lang="en-US" dirty="0" err="1" smtClean="0"/>
              <a:t>Caso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2819400"/>
            <a:ext cx="7290186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Caso</a:t>
            </a:r>
            <a:r>
              <a:rPr lang="en-US" dirty="0" smtClean="0"/>
              <a:t> 1: </a:t>
            </a:r>
            <a:r>
              <a:rPr lang="en-US" dirty="0" err="1" smtClean="0"/>
              <a:t>Caminho</a:t>
            </a:r>
            <a:r>
              <a:rPr lang="en-US" dirty="0" smtClean="0"/>
              <a:t> a Cristo</a:t>
            </a:r>
          </a:p>
          <a:p>
            <a:r>
              <a:rPr lang="en-US" dirty="0" err="1" smtClean="0"/>
              <a:t>Caso</a:t>
            </a:r>
            <a:r>
              <a:rPr lang="en-US" dirty="0" smtClean="0"/>
              <a:t> 2: O Grande </a:t>
            </a:r>
            <a:r>
              <a:rPr lang="en-US" dirty="0" err="1" smtClean="0"/>
              <a:t>Conflito</a:t>
            </a:r>
            <a:r>
              <a:rPr lang="en-US" dirty="0" smtClean="0"/>
              <a:t> – o </a:t>
            </a:r>
            <a:r>
              <a:rPr lang="en-US" dirty="0" err="1" smtClean="0"/>
              <a:t>livro</a:t>
            </a:r>
            <a:endParaRPr lang="en-US" dirty="0" smtClean="0"/>
          </a:p>
        </p:txBody>
      </p:sp>
      <p:sp>
        <p:nvSpPr>
          <p:cNvPr id="6" name="CaixaDeTexto 5"/>
          <p:cNvSpPr txBox="1"/>
          <p:nvPr/>
        </p:nvSpPr>
        <p:spPr>
          <a:xfrm rot="10800000" flipV="1">
            <a:off x="755576" y="498675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 EXISTÊNCIA DE UM PADRÃO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1902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137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 descr="steps-cove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778" y1="21887" x2="27778" y2="21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6" y="288032"/>
            <a:ext cx="4261462" cy="6021288"/>
          </a:xfrm>
          <a:prstGeom prst="rect">
            <a:avLst/>
          </a:prstGeom>
        </p:spPr>
      </p:pic>
      <p:pic>
        <p:nvPicPr>
          <p:cNvPr id="6" name="Picture 5" descr="steps-cover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6" b="100000" l="3056" r="100000">
                        <a14:foregroundMark x1="6389" y1="48100" x2="6389" y2="48100"/>
                        <a14:foregroundMark x1="5370" y1="24443" x2="5370" y2="24443"/>
                        <a14:foregroundMark x1="6667" y1="84010" x2="6667" y2="84010"/>
                        <a14:foregroundMark x1="5093" y1="65858" x2="5093" y2="65858"/>
                        <a14:foregroundMark x1="5741" y1="12385" x2="5741" y2="12385"/>
                        <a14:foregroundMark x1="5741" y1="37418" x2="5741" y2="37418"/>
                        <a14:foregroundMark x1="5370" y1="75819" x2="5370" y2="75819"/>
                        <a14:foregroundMark x1="4722" y1="6488" x2="4722" y2="6488"/>
                        <a14:foregroundMark x1="5741" y1="9174" x2="5741" y2="9174"/>
                        <a14:foregroundMark x1="4722" y1="4391" x2="4722" y2="4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4032448" cy="569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94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137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 descr="steps-cove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778" y1="21887" x2="27778" y2="21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6" y="288032"/>
            <a:ext cx="4261462" cy="6021288"/>
          </a:xfrm>
          <a:prstGeom prst="rect">
            <a:avLst/>
          </a:prstGeom>
        </p:spPr>
      </p:pic>
      <p:pic>
        <p:nvPicPr>
          <p:cNvPr id="3" name="Picture 2" descr="steps-inside-cov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096462" cy="62726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cxnSp>
        <p:nvCxnSpPr>
          <p:cNvPr id="7" name="Straight Arrow Connector 6"/>
          <p:cNvCxnSpPr/>
          <p:nvPr/>
        </p:nvCxnSpPr>
        <p:spPr>
          <a:xfrm flipH="1">
            <a:off x="6444208" y="4221088"/>
            <a:ext cx="864096" cy="792088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7704" y="4077072"/>
            <a:ext cx="936104" cy="864096"/>
          </a:xfrm>
          <a:prstGeom prst="straightConnector1">
            <a:avLst/>
          </a:prstGeom>
          <a:ln w="76200" cmpd="sng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20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ps-cove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778" y1="21887" x2="27778" y2="21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6" y="288032"/>
            <a:ext cx="4261462" cy="6021288"/>
          </a:xfrm>
          <a:prstGeom prst="rect">
            <a:avLst/>
          </a:prstGeom>
        </p:spPr>
      </p:pic>
      <p:pic>
        <p:nvPicPr>
          <p:cNvPr id="2" name="Picture 1" descr="steps-fleming-revell-content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4261"/>
            <a:ext cx="8213297" cy="6331083"/>
          </a:xfrm>
          <a:prstGeom prst="rect">
            <a:avLst/>
          </a:prstGeom>
          <a:ln>
            <a:solidFill>
              <a:srgbClr val="F2A089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4067944" y="1700808"/>
            <a:ext cx="1080120" cy="1008112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476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1: Caminho a Cristo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23123"/>
          </a:xfrm>
        </p:spPr>
        <p:txBody>
          <a:bodyPr>
            <a:normAutofit/>
          </a:bodyPr>
          <a:lstStyle/>
          <a:p>
            <a:r>
              <a:rPr lang="pt-BR" dirty="0" smtClean="0">
                <a:ln>
                  <a:solidFill>
                    <a:srgbClr val="FFC000"/>
                  </a:solidFill>
                </a:ln>
              </a:rPr>
              <a:t>DEPENDÊNCIA </a:t>
            </a:r>
            <a:r>
              <a:rPr lang="pt-BR" dirty="0" smtClean="0">
                <a:ln>
                  <a:solidFill>
                    <a:srgbClr val="FFC000"/>
                  </a:solidFill>
                </a:ln>
              </a:rPr>
              <a:t>LITERÁRIA:</a:t>
            </a:r>
            <a:r>
              <a:rPr lang="pt-BR" sz="2800" dirty="0" smtClean="0">
                <a:ln>
                  <a:solidFill>
                    <a:srgbClr val="FFC000"/>
                  </a:solidFill>
                </a:ln>
              </a:rPr>
              <a:t> </a:t>
            </a:r>
            <a:endParaRPr lang="pt-BR" sz="2800" dirty="0" smtClean="0">
              <a:ln>
                <a:solidFill>
                  <a:srgbClr val="FFC000"/>
                </a:solidFill>
              </a:ln>
            </a:endParaRPr>
          </a:p>
          <a:p>
            <a:endParaRPr lang="pt-BR" sz="2800" dirty="0" smtClean="0">
              <a:ln>
                <a:solidFill>
                  <a:srgbClr val="FFC000"/>
                </a:solidFill>
              </a:ln>
            </a:endParaRPr>
          </a:p>
          <a:p>
            <a:pPr>
              <a:buNone/>
            </a:pPr>
            <a:r>
              <a:rPr lang="pt-BR" sz="3600" dirty="0" smtClean="0"/>
              <a:t>Há </a:t>
            </a:r>
            <a:r>
              <a:rPr lang="pt-BR" sz="3600" dirty="0" smtClean="0"/>
              <a:t>6</a:t>
            </a:r>
            <a:r>
              <a:rPr lang="pt-BR" sz="3600" dirty="0" smtClean="0"/>
              <a:t>% de dependência literária em </a:t>
            </a:r>
            <a:r>
              <a:rPr lang="pt-BR" sz="3600" i="1" dirty="0" smtClean="0"/>
              <a:t>“Caminho a Cristo</a:t>
            </a:r>
            <a:r>
              <a:rPr lang="pt-BR" sz="3600" i="1" dirty="0" smtClean="0"/>
              <a:t>”</a:t>
            </a:r>
            <a:r>
              <a:rPr lang="pt-BR" sz="3600" dirty="0" smtClean="0"/>
              <a:t>.</a:t>
            </a:r>
            <a:endParaRPr lang="pt-B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1: Caminho a Cristo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23123"/>
          </a:xfrm>
        </p:spPr>
        <p:txBody>
          <a:bodyPr>
            <a:noAutofit/>
          </a:bodyPr>
          <a:lstStyle/>
          <a:p>
            <a:r>
              <a:rPr lang="pt-BR" sz="2800" dirty="0" smtClean="0">
                <a:ln>
                  <a:solidFill>
                    <a:srgbClr val="FFC000"/>
                  </a:solidFill>
                </a:ln>
              </a:rPr>
              <a:t>CRÍTICAS/ACUSAÇÕES:</a:t>
            </a:r>
            <a:r>
              <a:rPr lang="pt-BR" sz="2800" dirty="0" smtClean="0"/>
              <a:t> </a:t>
            </a:r>
          </a:p>
          <a:p>
            <a:pPr>
              <a:buNone/>
            </a:pPr>
            <a:r>
              <a:rPr lang="pt-BR" sz="2800" dirty="0" smtClean="0"/>
              <a:t>	</a:t>
            </a:r>
            <a:r>
              <a:rPr lang="pt-BR" sz="2800" dirty="0" err="1" smtClean="0"/>
              <a:t>Fannie</a:t>
            </a:r>
            <a:r>
              <a:rPr lang="pt-BR" sz="2800" dirty="0" smtClean="0"/>
              <a:t> Bolton reclamou o direito de autoria de </a:t>
            </a:r>
            <a:r>
              <a:rPr lang="pt-BR" sz="2800" i="1" dirty="0" smtClean="0"/>
              <a:t>“Caminho a Cristo”</a:t>
            </a:r>
            <a:r>
              <a:rPr lang="pt-BR" sz="2800" dirty="0" smtClean="0"/>
              <a:t>. Divulgou informações falsas a respeito de como os artigos e livros de EW foram preparados. Mais tarde </a:t>
            </a:r>
            <a:r>
              <a:rPr lang="pt-BR" sz="2800" dirty="0" err="1" smtClean="0"/>
              <a:t>Fannie</a:t>
            </a:r>
            <a:r>
              <a:rPr lang="pt-BR" sz="2800" dirty="0" smtClean="0"/>
              <a:t> fez várias confissões acerca da integridade dos escritos de EW,  mas as </a:t>
            </a:r>
            <a:r>
              <a:rPr lang="pt-BR" sz="2800" dirty="0" err="1" smtClean="0"/>
              <a:t>consequencias</a:t>
            </a:r>
            <a:r>
              <a:rPr lang="pt-BR" sz="2800" dirty="0" smtClean="0"/>
              <a:t> jamais foram totalmente revertidas.</a:t>
            </a:r>
          </a:p>
          <a:p>
            <a:r>
              <a:rPr lang="pt-BR" sz="2800" dirty="0" smtClean="0"/>
              <a:t>O uso de materiais publicados anteriormente é parte da comprovação de autoria da Sra. White.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688632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80000"/>
              </a:lnSpc>
            </a:pPr>
            <a:endParaRPr lang="pt-BR" i="1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80000"/>
              </a:lnSpc>
              <a:buNone/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  </a:t>
            </a:r>
            <a:r>
              <a:rPr lang="pt-BR" dirty="0" smtClean="0"/>
              <a:t>“</a:t>
            </a:r>
            <a:r>
              <a:rPr lang="pt-BR" dirty="0"/>
              <a:t>O</a:t>
            </a:r>
            <a:r>
              <a:rPr lang="pt-BR" dirty="0" smtClean="0"/>
              <a:t> Grande Conflito” é um título que nomeia vários </a:t>
            </a:r>
            <a:r>
              <a:rPr lang="pt-BR" dirty="0" smtClean="0"/>
              <a:t>substantivos</a:t>
            </a:r>
            <a:r>
              <a:rPr lang="pt-BR" dirty="0" smtClean="0"/>
              <a:t>:</a:t>
            </a:r>
          </a:p>
          <a:p>
            <a:pPr>
              <a:lnSpc>
                <a:spcPct val="80000"/>
              </a:lnSpc>
              <a:buNone/>
            </a:pPr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80000"/>
              </a:lnSpc>
              <a:buNone/>
            </a:pPr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80000"/>
              </a:lnSpc>
              <a:buNone/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			TEMA/VISÃO/SÉRIE/LIVRO</a:t>
            </a:r>
            <a:endParaRPr lang="pt-BR" dirty="0" smtClean="0">
              <a:ln>
                <a:solidFill>
                  <a:srgbClr val="FFC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688632"/>
          </a:xfrm>
          <a:ln>
            <a:noFill/>
          </a:ln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pt-BR" sz="3200" dirty="0" smtClean="0">
                <a:ln>
                  <a:solidFill>
                    <a:srgbClr val="FFC000"/>
                  </a:solidFill>
                </a:ln>
              </a:rPr>
              <a:t>O </a:t>
            </a:r>
            <a:r>
              <a:rPr lang="pt-BR" sz="3200" u="sng" dirty="0" smtClean="0">
                <a:ln>
                  <a:solidFill>
                    <a:srgbClr val="FFC000"/>
                  </a:solidFill>
                </a:ln>
              </a:rPr>
              <a:t>Tema</a:t>
            </a:r>
            <a:r>
              <a:rPr lang="pt-BR" sz="3200" dirty="0" smtClean="0">
                <a:ln>
                  <a:solidFill>
                    <a:srgbClr val="FFC000"/>
                  </a:solidFill>
                </a:ln>
              </a:rPr>
              <a:t> do Grande Conflito</a:t>
            </a:r>
            <a:r>
              <a:rPr lang="pt-BR" sz="3200" dirty="0" smtClean="0">
                <a:ln>
                  <a:solidFill>
                    <a:srgbClr val="FFC000"/>
                  </a:solidFill>
                </a:ln>
              </a:rPr>
              <a:t>:</a:t>
            </a:r>
          </a:p>
          <a:p>
            <a:pPr lvl="1">
              <a:lnSpc>
                <a:spcPct val="90000"/>
              </a:lnSpc>
              <a:buNone/>
            </a:pPr>
            <a:endParaRPr lang="pt-BR" sz="3200" dirty="0" smtClean="0">
              <a:ln>
                <a:solidFill>
                  <a:srgbClr val="FFC000"/>
                </a:solidFill>
              </a:ln>
            </a:endParaRPr>
          </a:p>
          <a:p>
            <a:pPr lvl="1">
              <a:lnSpc>
                <a:spcPct val="90000"/>
              </a:lnSpc>
              <a:buNone/>
            </a:pPr>
            <a:r>
              <a:rPr lang="pt-BR" sz="3200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pt-BR" sz="3200" dirty="0" smtClean="0"/>
              <a:t>É o </a:t>
            </a:r>
            <a:r>
              <a:rPr lang="pt-BR" sz="3200" u="sng" dirty="0" smtClean="0"/>
              <a:t>assunto central</a:t>
            </a:r>
            <a:r>
              <a:rPr lang="pt-BR" sz="3200" dirty="0" smtClean="0"/>
              <a:t> da comunicação de Deus para os homens, a respeito do qual a profetiza escreveu durante toda a sua vida, sob a inspiração e orientação do Espírito Santo. Todos os demais subtemas, as orientações de Deus a respeito de questões espirituais e práticas, estão diretamente ligadas a este grande tema. É também a nota distintiva da crença ASD.</a:t>
            </a:r>
            <a:endParaRPr lang="pt-B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688632"/>
          </a:xfrm>
          <a:ln>
            <a:noFill/>
          </a:ln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endParaRPr lang="pt-BR" sz="3200" dirty="0" smtClean="0">
              <a:ln>
                <a:solidFill>
                  <a:srgbClr val="FFC000"/>
                </a:solidFill>
              </a:ln>
            </a:endParaRPr>
          </a:p>
          <a:p>
            <a:pPr lvl="1">
              <a:lnSpc>
                <a:spcPct val="90000"/>
              </a:lnSpc>
            </a:pPr>
            <a:endParaRPr lang="pt-BR" sz="3200" dirty="0" smtClean="0">
              <a:ln>
                <a:solidFill>
                  <a:srgbClr val="FFC000"/>
                </a:solidFill>
              </a:ln>
            </a:endParaRPr>
          </a:p>
          <a:p>
            <a:pPr lvl="1">
              <a:lnSpc>
                <a:spcPct val="90000"/>
              </a:lnSpc>
            </a:pPr>
            <a:r>
              <a:rPr lang="pt-BR" sz="3200" dirty="0" smtClean="0">
                <a:ln>
                  <a:solidFill>
                    <a:srgbClr val="FFC000"/>
                  </a:solidFill>
                </a:ln>
              </a:rPr>
              <a:t>A </a:t>
            </a:r>
            <a:r>
              <a:rPr lang="pt-BR" sz="3200" u="sng" dirty="0">
                <a:ln>
                  <a:solidFill>
                    <a:srgbClr val="FFC000"/>
                  </a:solidFill>
                </a:ln>
              </a:rPr>
              <a:t>Visão</a:t>
            </a:r>
            <a:r>
              <a:rPr lang="pt-BR" sz="3200" dirty="0">
                <a:ln>
                  <a:solidFill>
                    <a:srgbClr val="FFC000"/>
                  </a:solidFill>
                </a:ln>
              </a:rPr>
              <a:t> do Grande Conflito</a:t>
            </a:r>
            <a:r>
              <a:rPr lang="pt-BR" sz="3200" dirty="0" smtClean="0">
                <a:ln>
                  <a:solidFill>
                    <a:srgbClr val="FFC000"/>
                  </a:solidFill>
                </a:ln>
              </a:rPr>
              <a:t>:</a:t>
            </a:r>
          </a:p>
          <a:p>
            <a:pPr lvl="1">
              <a:lnSpc>
                <a:spcPct val="90000"/>
              </a:lnSpc>
              <a:buNone/>
            </a:pPr>
            <a:endParaRPr lang="pt-BR" sz="3200" dirty="0" smtClean="0">
              <a:ln>
                <a:solidFill>
                  <a:srgbClr val="FFC000"/>
                </a:solidFill>
              </a:ln>
            </a:endParaRPr>
          </a:p>
          <a:p>
            <a:pPr lvl="1">
              <a:lnSpc>
                <a:spcPct val="90000"/>
              </a:lnSpc>
              <a:buNone/>
            </a:pPr>
            <a:r>
              <a:rPr lang="pt-BR" sz="3200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pt-BR" sz="3200" dirty="0" smtClean="0"/>
              <a:t>Foi o </a:t>
            </a:r>
            <a:r>
              <a:rPr lang="pt-BR" sz="3200" u="sng" dirty="0" smtClean="0"/>
              <a:t>título dado a uma visão </a:t>
            </a:r>
            <a:r>
              <a:rPr lang="pt-BR" sz="3200" dirty="0" smtClean="0"/>
              <a:t>de duas horas de duração dada a </a:t>
            </a:r>
            <a:r>
              <a:rPr lang="pt-BR" sz="3200" dirty="0" smtClean="0"/>
              <a:t>EW </a:t>
            </a:r>
            <a:r>
              <a:rPr lang="pt-BR" sz="3200" dirty="0" smtClean="0"/>
              <a:t>em março de 1858,  ampliação de outra visão dada em 1848.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688632"/>
          </a:xfrm>
          <a:ln>
            <a:noFill/>
          </a:ln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pt-BR" sz="3200" dirty="0" smtClean="0">
                <a:ln>
                  <a:solidFill>
                    <a:srgbClr val="FFC000"/>
                  </a:solidFill>
                </a:ln>
              </a:rPr>
              <a:t>A </a:t>
            </a:r>
            <a:r>
              <a:rPr lang="pt-BR" sz="3200" u="sng" dirty="0">
                <a:ln>
                  <a:solidFill>
                    <a:srgbClr val="FFC000"/>
                  </a:solidFill>
                </a:ln>
              </a:rPr>
              <a:t>Série</a:t>
            </a:r>
            <a:r>
              <a:rPr lang="pt-BR" sz="3200" dirty="0">
                <a:ln>
                  <a:solidFill>
                    <a:srgbClr val="FFC000"/>
                  </a:solidFill>
                </a:ln>
              </a:rPr>
              <a:t> “O Grande Conflito”:</a:t>
            </a:r>
            <a:r>
              <a:rPr lang="pt-BR" sz="3200" dirty="0" smtClean="0"/>
              <a:t> </a:t>
            </a:r>
            <a:endParaRPr lang="pt-BR" sz="3200" dirty="0" smtClean="0"/>
          </a:p>
          <a:p>
            <a:pPr lvl="1">
              <a:lnSpc>
                <a:spcPct val="90000"/>
              </a:lnSpc>
            </a:pPr>
            <a:endParaRPr lang="pt-BR" sz="3200" dirty="0" smtClean="0"/>
          </a:p>
          <a:p>
            <a:pPr lvl="1">
              <a:lnSpc>
                <a:spcPct val="90000"/>
              </a:lnSpc>
              <a:buNone/>
            </a:pPr>
            <a:r>
              <a:rPr lang="pt-BR" sz="3200" dirty="0" smtClean="0"/>
              <a:t>Após </a:t>
            </a:r>
            <a:r>
              <a:rPr lang="pt-BR" sz="3200" dirty="0" smtClean="0"/>
              <a:t>o recebimento da Visão do Grande </a:t>
            </a:r>
            <a:r>
              <a:rPr lang="pt-BR" sz="3200" dirty="0" smtClean="0"/>
              <a:t>Conflito, EW </a:t>
            </a:r>
            <a:r>
              <a:rPr lang="pt-BR" sz="3200" dirty="0" smtClean="0"/>
              <a:t>começou a escrever, seguindo a ordem de Deus. Seus escritos a respeito do tema vieram a compor um </a:t>
            </a:r>
            <a:r>
              <a:rPr lang="pt-BR" sz="3200" u="sng" dirty="0" smtClean="0"/>
              <a:t>conjunto de livros </a:t>
            </a:r>
            <a:r>
              <a:rPr lang="pt-BR" sz="3200" dirty="0" smtClean="0"/>
              <a:t>chamado  a série “The </a:t>
            </a:r>
            <a:r>
              <a:rPr lang="pt-BR" sz="3200" dirty="0" err="1" smtClean="0"/>
              <a:t>Spirit</a:t>
            </a:r>
            <a:r>
              <a:rPr lang="pt-BR" sz="3200" dirty="0" smtClean="0"/>
              <a:t> </a:t>
            </a:r>
            <a:r>
              <a:rPr lang="pt-BR" sz="3200" dirty="0" err="1" smtClean="0"/>
              <a:t>of</a:t>
            </a:r>
            <a:r>
              <a:rPr lang="pt-BR" sz="3200" dirty="0" smtClean="0"/>
              <a:t> </a:t>
            </a:r>
            <a:r>
              <a:rPr lang="pt-BR" sz="3200" dirty="0" err="1" smtClean="0"/>
              <a:t>Prophecy</a:t>
            </a:r>
            <a:r>
              <a:rPr lang="pt-BR" sz="3200" dirty="0" smtClean="0"/>
              <a:t>”, que tinham como subtítulo geral “O Grande Conflito”. </a:t>
            </a:r>
            <a:endParaRPr lang="pt-B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688632"/>
          </a:xfrm>
          <a:ln>
            <a:noFill/>
          </a:ln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pt-BR" sz="3200" dirty="0" smtClean="0">
                <a:ln>
                  <a:solidFill>
                    <a:srgbClr val="FFC000"/>
                  </a:solidFill>
                </a:ln>
              </a:rPr>
              <a:t>A </a:t>
            </a:r>
            <a:r>
              <a:rPr lang="pt-BR" sz="3200" u="sng" dirty="0">
                <a:ln>
                  <a:solidFill>
                    <a:srgbClr val="FFC000"/>
                  </a:solidFill>
                </a:ln>
              </a:rPr>
              <a:t>Série</a:t>
            </a:r>
            <a:r>
              <a:rPr lang="pt-BR" sz="3200" dirty="0">
                <a:ln>
                  <a:solidFill>
                    <a:srgbClr val="FFC000"/>
                  </a:solidFill>
                </a:ln>
              </a:rPr>
              <a:t> “O Grande Conflito</a:t>
            </a:r>
            <a:r>
              <a:rPr lang="pt-BR" sz="3200" dirty="0" smtClean="0">
                <a:ln>
                  <a:solidFill>
                    <a:srgbClr val="FFC000"/>
                  </a:solidFill>
                </a:ln>
              </a:rPr>
              <a:t>”:</a:t>
            </a:r>
          </a:p>
          <a:p>
            <a:pPr lvl="1">
              <a:lnSpc>
                <a:spcPct val="90000"/>
              </a:lnSpc>
            </a:pPr>
            <a:endParaRPr lang="pt-BR" sz="2800" dirty="0" smtClean="0"/>
          </a:p>
          <a:p>
            <a:pPr lvl="1">
              <a:lnSpc>
                <a:spcPct val="90000"/>
              </a:lnSpc>
              <a:buNone/>
            </a:pPr>
            <a:r>
              <a:rPr lang="pt-BR" sz="3200" dirty="0" smtClean="0"/>
              <a:t>A </a:t>
            </a:r>
            <a:r>
              <a:rPr lang="pt-BR" sz="3200" dirty="0" smtClean="0"/>
              <a:t>série era composta de quatro volumes, tratando desde a rebelião de Lúcifer até a restauração da paz universal. Mais tarde, com algumas modificações, esta tornou-se a Série O Grande Conflito</a:t>
            </a:r>
            <a:r>
              <a:rPr lang="pt-BR" sz="3200" u="sng" dirty="0" smtClean="0"/>
              <a:t>,</a:t>
            </a:r>
            <a:r>
              <a:rPr lang="pt-BR" sz="3200" dirty="0" smtClean="0"/>
              <a:t> </a:t>
            </a:r>
            <a:r>
              <a:rPr lang="pt-BR" sz="3200" u="sng" dirty="0" smtClean="0"/>
              <a:t>composta de cinco livros</a:t>
            </a:r>
            <a:r>
              <a:rPr lang="pt-BR" sz="3200" dirty="0" smtClean="0"/>
              <a:t>.</a:t>
            </a:r>
            <a:endParaRPr lang="pt-B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1: Caminho a Cristo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23123"/>
          </a:xfrm>
        </p:spPr>
        <p:txBody>
          <a:bodyPr>
            <a:normAutofit/>
          </a:bodyPr>
          <a:lstStyle/>
          <a:p>
            <a:r>
              <a:rPr lang="pt-BR" sz="3600" dirty="0" smtClean="0">
                <a:ln>
                  <a:solidFill>
                    <a:srgbClr val="FFC000"/>
                  </a:solidFill>
                </a:ln>
              </a:rPr>
              <a:t>MOTIVAÇÃO (DEMANDA):  </a:t>
            </a:r>
          </a:p>
          <a:p>
            <a:pPr>
              <a:buNone/>
            </a:pPr>
            <a:endParaRPr lang="pt-BR" sz="3600" dirty="0" smtClean="0">
              <a:ln>
                <a:solidFill>
                  <a:srgbClr val="FFC000"/>
                </a:solidFill>
              </a:ln>
            </a:endParaRPr>
          </a:p>
          <a:p>
            <a:pPr>
              <a:buNone/>
            </a:pPr>
            <a:r>
              <a:rPr lang="pt-BR" sz="3600" dirty="0" smtClean="0"/>
              <a:t>Necessidade </a:t>
            </a:r>
            <a:r>
              <a:rPr lang="pt-BR" sz="3600" dirty="0" smtClean="0"/>
              <a:t>de livros pequenos que pudessem ser vendidos nas livrarias ou distribuídos em reuniões públicas, e em especial, sobre o tema da conversão</a:t>
            </a:r>
            <a:r>
              <a:rPr lang="pt-BR" sz="3600" dirty="0" smtClean="0"/>
              <a:t>.</a:t>
            </a:r>
            <a:endParaRPr lang="pt-B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688632"/>
          </a:xfrm>
          <a:ln>
            <a:noFill/>
          </a:ln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pt-BR" sz="3200" dirty="0" smtClean="0">
                <a:ln>
                  <a:solidFill>
                    <a:srgbClr val="FFC000"/>
                  </a:solidFill>
                </a:ln>
              </a:rPr>
              <a:t>O </a:t>
            </a:r>
            <a:r>
              <a:rPr lang="pt-BR" sz="3200" u="sng" dirty="0">
                <a:ln>
                  <a:solidFill>
                    <a:srgbClr val="FFC000"/>
                  </a:solidFill>
                </a:ln>
              </a:rPr>
              <a:t>Livro</a:t>
            </a:r>
            <a:r>
              <a:rPr lang="pt-BR" sz="3200" dirty="0">
                <a:ln>
                  <a:solidFill>
                    <a:srgbClr val="FFC000"/>
                  </a:solidFill>
                </a:ln>
              </a:rPr>
              <a:t> “O Grande </a:t>
            </a:r>
            <a:r>
              <a:rPr lang="pt-BR" sz="3200" dirty="0" smtClean="0">
                <a:ln>
                  <a:solidFill>
                    <a:srgbClr val="FFC000"/>
                  </a:solidFill>
                </a:ln>
              </a:rPr>
              <a:t>Conflito”:</a:t>
            </a:r>
          </a:p>
          <a:p>
            <a:pPr lvl="1">
              <a:lnSpc>
                <a:spcPct val="90000"/>
              </a:lnSpc>
              <a:buNone/>
            </a:pPr>
            <a:endParaRPr lang="pt-BR" sz="3200" dirty="0" smtClean="0"/>
          </a:p>
          <a:p>
            <a:pPr lvl="1">
              <a:lnSpc>
                <a:spcPct val="90000"/>
              </a:lnSpc>
              <a:buNone/>
            </a:pPr>
            <a:r>
              <a:rPr lang="pt-BR" sz="3200" dirty="0" smtClean="0"/>
              <a:t>É </a:t>
            </a:r>
            <a:r>
              <a:rPr lang="pt-BR" sz="3200" dirty="0" smtClean="0"/>
              <a:t>atualmente o </a:t>
            </a:r>
            <a:r>
              <a:rPr lang="pt-BR" sz="3200" u="sng" dirty="0" smtClean="0"/>
              <a:t>quinto livro que compõe a Série O Grande Conflito</a:t>
            </a:r>
            <a:r>
              <a:rPr lang="pt-BR" sz="3200" dirty="0" smtClean="0"/>
              <a:t>. </a:t>
            </a:r>
            <a:endParaRPr lang="pt-BR" sz="3200" dirty="0" smtClean="0"/>
          </a:p>
          <a:p>
            <a:pPr lvl="1">
              <a:lnSpc>
                <a:spcPct val="90000"/>
              </a:lnSpc>
            </a:pPr>
            <a:endParaRPr lang="pt-BR" sz="3200" dirty="0" smtClean="0"/>
          </a:p>
          <a:p>
            <a:pPr lvl="1">
              <a:lnSpc>
                <a:spcPct val="90000"/>
              </a:lnSpc>
              <a:buNone/>
            </a:pPr>
            <a:r>
              <a:rPr lang="pt-BR" sz="3200" dirty="0" smtClean="0"/>
              <a:t>Na </a:t>
            </a:r>
            <a:r>
              <a:rPr lang="pt-BR" sz="3200" dirty="0" smtClean="0"/>
              <a:t>primeira publicação, em 1884, </a:t>
            </a:r>
            <a:r>
              <a:rPr lang="pt-BR" sz="3200" dirty="0" smtClean="0"/>
              <a:t>aparecia </a:t>
            </a:r>
            <a:r>
              <a:rPr lang="pt-BR" sz="3200" dirty="0" smtClean="0"/>
              <a:t>como </a:t>
            </a:r>
            <a:r>
              <a:rPr lang="pt-BR" sz="3200" dirty="0" smtClean="0"/>
              <a:t>o </a:t>
            </a:r>
            <a:r>
              <a:rPr lang="pt-BR" sz="3200" dirty="0" smtClean="0"/>
              <a:t>quarto volume da série “</a:t>
            </a:r>
            <a:r>
              <a:rPr lang="pt-BR" sz="3200" dirty="0" err="1" smtClean="0"/>
              <a:t>The</a:t>
            </a:r>
            <a:r>
              <a:rPr lang="pt-BR" sz="3200" dirty="0" smtClean="0"/>
              <a:t> </a:t>
            </a:r>
            <a:r>
              <a:rPr lang="pt-BR" sz="3200" dirty="0" err="1" smtClean="0"/>
              <a:t>Spirit</a:t>
            </a:r>
            <a:r>
              <a:rPr lang="pt-BR" sz="3200" dirty="0" smtClean="0"/>
              <a:t> </a:t>
            </a:r>
            <a:r>
              <a:rPr lang="pt-BR" sz="3200" dirty="0" err="1" smtClean="0"/>
              <a:t>of</a:t>
            </a:r>
            <a:r>
              <a:rPr lang="pt-BR" sz="3200" dirty="0" smtClean="0"/>
              <a:t> </a:t>
            </a:r>
            <a:r>
              <a:rPr lang="pt-BR" sz="3200" dirty="0" err="1" smtClean="0"/>
              <a:t>Prophecy</a:t>
            </a:r>
            <a:r>
              <a:rPr lang="pt-BR" sz="3200" dirty="0" smtClean="0"/>
              <a:t>” e</a:t>
            </a:r>
            <a:r>
              <a:rPr lang="pt-BR" sz="3200" dirty="0" smtClean="0"/>
              <a:t> </a:t>
            </a:r>
            <a:r>
              <a:rPr lang="pt-BR" sz="3200" dirty="0" smtClean="0"/>
              <a:t>tinha como segundo subtítulo </a:t>
            </a:r>
            <a:r>
              <a:rPr lang="pt-BR" sz="3200" dirty="0" smtClean="0"/>
              <a:t>“</a:t>
            </a: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Da </a:t>
            </a: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Destruição de Jerusalém ao Final do </a:t>
            </a: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Conflito</a:t>
            </a:r>
            <a:r>
              <a:rPr lang="pt-BR" sz="3200" dirty="0" smtClean="0"/>
              <a:t>”.</a:t>
            </a:r>
            <a:endParaRPr lang="pt-B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MOTIVAÇÃO (ORDEM DIVINA):</a:t>
            </a:r>
          </a:p>
          <a:p>
            <a:pPr>
              <a:lnSpc>
                <a:spcPct val="90000"/>
              </a:lnSpc>
              <a:buNone/>
            </a:pPr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90000"/>
              </a:lnSpc>
              <a:buNone/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pt-BR" dirty="0" smtClean="0"/>
              <a:t>Em 1848 a Sra. White teve uma visão sobre o selamento e recebeu a incumbência de comunicar ao “mundo” as “torrentes de luz” que recebera</a:t>
            </a:r>
            <a:r>
              <a:rPr lang="pt-BR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pt-BR" dirty="0" smtClean="0"/>
              <a:t> </a:t>
            </a: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8911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MOTIVAÇÃO (ORDEM DIVINA):</a:t>
            </a:r>
          </a:p>
          <a:p>
            <a:pPr>
              <a:lnSpc>
                <a:spcPct val="90000"/>
              </a:lnSpc>
              <a:buNone/>
            </a:pPr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90000"/>
              </a:lnSpc>
              <a:buNone/>
            </a:pPr>
            <a:r>
              <a:rPr lang="pt-BR" dirty="0" smtClean="0"/>
              <a:t>Em1858</a:t>
            </a:r>
            <a:r>
              <a:rPr lang="pt-BR" dirty="0" smtClean="0"/>
              <a:t>, o panorama do Grande Conflito foi-lhe revelado como repetição e ampliação da visão de </a:t>
            </a:r>
            <a:r>
              <a:rPr lang="pt-BR" dirty="0" smtClean="0"/>
              <a:t>1848</a:t>
            </a:r>
            <a:r>
              <a:rPr lang="pt-BR" dirty="0" smtClean="0"/>
              <a:t>, cujo conteúdo ela recebera instrução de Deus para escrever integralmente. </a:t>
            </a:r>
          </a:p>
        </p:txBody>
      </p:sp>
    </p:spTree>
    <p:extLst>
      <p:ext uri="{BB962C8B-B14F-4D97-AF65-F5344CB8AC3E}">
        <p14:creationId xmlns="" xmlns:p14="http://schemas.microsoft.com/office/powerpoint/2010/main" val="28911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1845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90000"/>
              </a:lnSpc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CONTEXTO/ATIVIDADE </a:t>
            </a:r>
            <a:r>
              <a:rPr lang="pt-BR" dirty="0" smtClean="0">
                <a:ln>
                  <a:solidFill>
                    <a:srgbClr val="FFC000"/>
                  </a:solidFill>
                </a:ln>
              </a:rPr>
              <a:t>ESCRITORA:</a:t>
            </a:r>
            <a:r>
              <a:rPr lang="pt-BR" dirty="0" smtClean="0"/>
              <a:t> </a:t>
            </a:r>
            <a:endParaRPr lang="pt-BR" dirty="0" smtClean="0"/>
          </a:p>
          <a:p>
            <a:pPr>
              <a:lnSpc>
                <a:spcPct val="90000"/>
              </a:lnSpc>
              <a:buNone/>
            </a:pPr>
            <a:endParaRPr lang="pt-BR" dirty="0" smtClean="0"/>
          </a:p>
          <a:p>
            <a:pPr>
              <a:lnSpc>
                <a:spcPct val="90000"/>
              </a:lnSpc>
              <a:buNone/>
            </a:pPr>
            <a:r>
              <a:rPr lang="pt-BR" dirty="0" smtClean="0"/>
              <a:t>A </a:t>
            </a:r>
            <a:r>
              <a:rPr lang="pt-BR" dirty="0" smtClean="0"/>
              <a:t>visão de </a:t>
            </a:r>
            <a:r>
              <a:rPr lang="pt-BR" dirty="0" smtClean="0"/>
              <a:t>1858 </a:t>
            </a:r>
            <a:r>
              <a:rPr lang="pt-BR" dirty="0" smtClean="0"/>
              <a:t>foi-lhe dada em </a:t>
            </a:r>
            <a:r>
              <a:rPr lang="pt-BR" dirty="0" err="1" smtClean="0"/>
              <a:t>Lovett’s</a:t>
            </a:r>
            <a:r>
              <a:rPr lang="pt-BR" dirty="0" smtClean="0"/>
              <a:t> Grove, Ohio; teve a duração de duas horas e ficou conhecida como a “Visão do Grande Conflito”, abrangendo desde a rebelião de Lúcifer até a  erradicação do pecado. </a:t>
            </a:r>
            <a:endParaRPr lang="pt-BR" dirty="0" smtClean="0"/>
          </a:p>
          <a:p>
            <a:pPr>
              <a:lnSpc>
                <a:spcPct val="90000"/>
              </a:lnSpc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8911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1845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90000"/>
              </a:lnSpc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CONTEXTO/ATIVIDADE ESCRITORA:</a:t>
            </a:r>
            <a:r>
              <a:rPr lang="pt-BR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pt-BR" dirty="0" smtClean="0"/>
          </a:p>
          <a:p>
            <a:pPr>
              <a:lnSpc>
                <a:spcPct val="90000"/>
              </a:lnSpc>
              <a:buNone/>
            </a:pPr>
            <a:r>
              <a:rPr lang="pt-BR" dirty="0" smtClean="0"/>
              <a:t>Tendo recebido de Deus </a:t>
            </a:r>
            <a:r>
              <a:rPr lang="pt-BR" dirty="0" smtClean="0"/>
              <a:t>a incumbência </a:t>
            </a:r>
            <a:r>
              <a:rPr lang="pt-BR" dirty="0" smtClean="0"/>
              <a:t>de escrever,  </a:t>
            </a:r>
            <a:r>
              <a:rPr lang="pt-BR" dirty="0" smtClean="0"/>
              <a:t>a Sra. White foi avisada de que Satanás tentaria </a:t>
            </a:r>
            <a:r>
              <a:rPr lang="pt-BR" dirty="0" smtClean="0"/>
              <a:t>impedir sua </a:t>
            </a:r>
            <a:r>
              <a:rPr lang="pt-BR" dirty="0" smtClean="0"/>
              <a:t>missão, </a:t>
            </a:r>
            <a:r>
              <a:rPr lang="pt-BR" dirty="0" smtClean="0"/>
              <a:t>mas que </a:t>
            </a:r>
            <a:r>
              <a:rPr lang="pt-BR" dirty="0" smtClean="0"/>
              <a:t>os anjos de Deus estariam com ela nesta batalha</a:t>
            </a:r>
            <a:r>
              <a:rPr lang="pt-BR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8911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1845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CONTEXTO/ATIVIDADE </a:t>
            </a:r>
            <a:r>
              <a:rPr lang="pt-BR" dirty="0" smtClean="0">
                <a:ln>
                  <a:solidFill>
                    <a:srgbClr val="FFC000"/>
                  </a:solidFill>
                </a:ln>
              </a:rPr>
              <a:t>ESCRITORA:</a:t>
            </a:r>
            <a:r>
              <a:rPr lang="pt-BR" dirty="0" smtClean="0"/>
              <a:t> </a:t>
            </a:r>
            <a:endParaRPr lang="pt-BR" dirty="0" smtClean="0"/>
          </a:p>
          <a:p>
            <a:pPr>
              <a:lnSpc>
                <a:spcPct val="90000"/>
              </a:lnSpc>
              <a:buNone/>
            </a:pPr>
            <a:endParaRPr lang="pt-BR" dirty="0" smtClean="0"/>
          </a:p>
          <a:p>
            <a:pPr>
              <a:lnSpc>
                <a:spcPct val="90000"/>
              </a:lnSpc>
              <a:buNone/>
            </a:pPr>
            <a:r>
              <a:rPr lang="pt-BR" dirty="0" smtClean="0"/>
              <a:t> </a:t>
            </a:r>
            <a:r>
              <a:rPr lang="pt-BR" dirty="0" smtClean="0"/>
              <a:t>Antes de chegar em casa (</a:t>
            </a:r>
            <a:r>
              <a:rPr lang="pt-BR" dirty="0" err="1" smtClean="0"/>
              <a:t>Battle</a:t>
            </a:r>
            <a:r>
              <a:rPr lang="pt-BR" dirty="0" smtClean="0"/>
              <a:t> </a:t>
            </a:r>
            <a:r>
              <a:rPr lang="pt-BR" dirty="0" err="1" smtClean="0"/>
              <a:t>Creek</a:t>
            </a:r>
            <a:r>
              <a:rPr lang="pt-BR" dirty="0" smtClean="0"/>
              <a:t>), ela foi acometida de paralisia no braço e perna esquerdos, não conseguia falar e ficou sem sensibilidade tátil na cabeça. </a:t>
            </a:r>
            <a:endParaRPr lang="pt-BR" dirty="0" smtClean="0"/>
          </a:p>
          <a:p>
            <a:pPr>
              <a:lnSpc>
                <a:spcPct val="90000"/>
              </a:lnSpc>
              <a:buNone/>
            </a:pPr>
            <a:r>
              <a:rPr lang="pt-BR" dirty="0" smtClean="0"/>
              <a:t>   Caía </a:t>
            </a:r>
            <a:r>
              <a:rPr lang="pt-BR" dirty="0" smtClean="0"/>
              <a:t>quando tentava andar. Foi nesse estado que ela começou a escrever a visão.</a:t>
            </a:r>
            <a:br>
              <a:rPr lang="pt-BR" dirty="0" smtClean="0"/>
            </a:b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8911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METODOLOGIA/COMPOSIÇÃO:</a:t>
            </a:r>
            <a:r>
              <a:rPr lang="pt-BR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pt-BR" dirty="0" smtClean="0"/>
          </a:p>
          <a:p>
            <a:pPr>
              <a:lnSpc>
                <a:spcPct val="90000"/>
              </a:lnSpc>
              <a:buNone/>
            </a:pPr>
            <a:r>
              <a:rPr lang="pt-BR" dirty="0" smtClean="0"/>
              <a:t> Em 1858, ao receber a visão e o dever de comunicá-la, EW começou a escrever, mas não havia em sua mente o formato definitivo do livro ou da série “O Grande Conflito”.</a:t>
            </a:r>
          </a:p>
          <a:p>
            <a:pPr>
              <a:lnSpc>
                <a:spcPct val="90000"/>
              </a:lnSpc>
              <a:buNone/>
            </a:pPr>
            <a:r>
              <a:rPr lang="pt-BR" dirty="0" smtClean="0"/>
              <a:t> Primeiramente, o amplo esboço da visão tornou-se “Spiritual </a:t>
            </a:r>
            <a:r>
              <a:rPr lang="pt-BR" dirty="0" err="1" smtClean="0"/>
              <a:t>Gifts</a:t>
            </a:r>
            <a:r>
              <a:rPr lang="pt-BR" dirty="0" smtClean="0"/>
              <a:t> vol.1” (esse texto foi reimpresso e pode ser lido hoje em “Primeiros Escritos” págs. 145-295).</a:t>
            </a:r>
          </a:p>
          <a:p>
            <a:pPr>
              <a:lnSpc>
                <a:spcPct val="90000"/>
              </a:lnSpc>
              <a:buNone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METODOLOGIA/COMPOSIÇÃO:</a:t>
            </a:r>
            <a:r>
              <a:rPr lang="pt-BR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pt-BR" sz="2800" dirty="0" smtClean="0"/>
          </a:p>
          <a:p>
            <a:pPr>
              <a:lnSpc>
                <a:spcPct val="90000"/>
              </a:lnSpc>
              <a:buNone/>
            </a:pPr>
            <a:r>
              <a:rPr lang="pt-BR" sz="2800" dirty="0" smtClean="0"/>
              <a:t> Em setembro do mesmo ano (1858) houve a primeira de muitas </a:t>
            </a:r>
            <a:r>
              <a:rPr lang="pt-BR" sz="2800" u="sng" dirty="0" smtClean="0"/>
              <a:t>revisões</a:t>
            </a:r>
            <a:r>
              <a:rPr lang="pt-BR" sz="2800" dirty="0" smtClean="0"/>
              <a:t>,  publicada sob o título “O Grande Conflito entre Cristo e Seus Anjos e Satanás e Seus Anjos”. </a:t>
            </a:r>
          </a:p>
          <a:p>
            <a:pPr>
              <a:lnSpc>
                <a:spcPct val="90000"/>
              </a:lnSpc>
              <a:buNone/>
            </a:pPr>
            <a:endParaRPr lang="pt-BR" sz="2800" dirty="0" smtClean="0"/>
          </a:p>
          <a:p>
            <a:pPr>
              <a:lnSpc>
                <a:spcPct val="90000"/>
              </a:lnSpc>
              <a:buNone/>
            </a:pPr>
            <a:r>
              <a:rPr lang="pt-BR" sz="2800" dirty="0" smtClean="0"/>
              <a:t>A </a:t>
            </a:r>
            <a:r>
              <a:rPr lang="pt-BR" sz="2800" u="sng" dirty="0" smtClean="0"/>
              <a:t>primeira expansão</a:t>
            </a:r>
            <a:r>
              <a:rPr lang="pt-BR" sz="2800" dirty="0" smtClean="0"/>
              <a:t> do tema foi por volta de 1864, sob o título: “</a:t>
            </a:r>
            <a:r>
              <a:rPr lang="pt-BR" sz="2800" b="1" dirty="0" smtClean="0">
                <a:solidFill>
                  <a:srgbClr val="FFC000"/>
                </a:solidFill>
              </a:rPr>
              <a:t>Importantes Fatos de Fé Relativos à História de Homens Santos da Antiguidade</a:t>
            </a:r>
            <a:r>
              <a:rPr lang="pt-BR" sz="2800" dirty="0" smtClean="0"/>
              <a:t>” em “Spiritual </a:t>
            </a:r>
            <a:r>
              <a:rPr lang="pt-BR" sz="2800" dirty="0" err="1" smtClean="0"/>
              <a:t>Gifts</a:t>
            </a:r>
            <a:r>
              <a:rPr lang="pt-BR" sz="2800" dirty="0" smtClean="0"/>
              <a:t>, vol. 3 e primeira parte do vol. 4.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2312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PUBLICAÇÃO/REVISÃO:</a:t>
            </a:r>
          </a:p>
          <a:p>
            <a:pPr>
              <a:lnSpc>
                <a:spcPct val="90000"/>
              </a:lnSpc>
              <a:buNone/>
            </a:pPr>
            <a:r>
              <a:rPr lang="pt-BR" dirty="0" smtClean="0"/>
              <a:t> </a:t>
            </a:r>
            <a:r>
              <a:rPr lang="pt-BR" sz="2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EDIÇÃO </a:t>
            </a:r>
            <a:r>
              <a:rPr lang="pt-BR" sz="2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  1884:</a:t>
            </a:r>
            <a:r>
              <a:rPr lang="pt-BR" sz="2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t-BR" sz="2500" dirty="0" smtClean="0"/>
              <a:t>Como </a:t>
            </a:r>
            <a:r>
              <a:rPr lang="pt-BR" sz="2500" dirty="0"/>
              <a:t>quarto volume </a:t>
            </a:r>
            <a:r>
              <a:rPr lang="pt-BR" sz="2500" dirty="0" smtClean="0"/>
              <a:t>de “The </a:t>
            </a:r>
            <a:r>
              <a:rPr lang="pt-BR" sz="2500" dirty="0" err="1" smtClean="0"/>
              <a:t>Spirit</a:t>
            </a:r>
            <a:r>
              <a:rPr lang="pt-BR" sz="2500" dirty="0" smtClean="0"/>
              <a:t> </a:t>
            </a:r>
            <a:r>
              <a:rPr lang="pt-BR" sz="2500" dirty="0" err="1" smtClean="0"/>
              <a:t>of</a:t>
            </a:r>
            <a:r>
              <a:rPr lang="pt-BR" sz="2500" dirty="0" smtClean="0"/>
              <a:t> </a:t>
            </a:r>
            <a:r>
              <a:rPr lang="pt-BR" sz="2500" dirty="0" err="1"/>
              <a:t>P</a:t>
            </a:r>
            <a:r>
              <a:rPr lang="pt-BR" sz="2500" dirty="0" err="1" smtClean="0"/>
              <a:t>rophecy</a:t>
            </a:r>
            <a:r>
              <a:rPr lang="pt-BR" sz="2500" dirty="0" smtClean="0"/>
              <a:t>” foi </a:t>
            </a:r>
            <a:r>
              <a:rPr lang="pt-BR" sz="2500" u="sng" dirty="0"/>
              <a:t>publicado</a:t>
            </a:r>
            <a:r>
              <a:rPr lang="pt-BR" sz="2500" dirty="0"/>
              <a:t> em </a:t>
            </a:r>
            <a:r>
              <a:rPr lang="pt-BR" sz="2500" dirty="0" smtClean="0"/>
              <a:t>outubro de </a:t>
            </a:r>
            <a:r>
              <a:rPr lang="pt-BR" sz="2500" dirty="0" smtClean="0"/>
              <a:t>1884</a:t>
            </a:r>
            <a:r>
              <a:rPr lang="pt-BR" sz="2500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pt-BR" sz="2500" dirty="0" smtClean="0"/>
          </a:p>
          <a:p>
            <a:pPr>
              <a:lnSpc>
                <a:spcPct val="90000"/>
              </a:lnSpc>
              <a:buNone/>
            </a:pPr>
            <a:r>
              <a:rPr lang="pt-BR" sz="2500" dirty="0" smtClean="0"/>
              <a:t>O público alvo </a:t>
            </a:r>
            <a:r>
              <a:rPr lang="pt-BR" sz="2500" dirty="0" smtClean="0"/>
              <a:t>era os ASD, </a:t>
            </a:r>
            <a:r>
              <a:rPr lang="pt-BR" sz="2500" dirty="0" smtClean="0"/>
              <a:t>mas </a:t>
            </a:r>
            <a:r>
              <a:rPr lang="pt-BR" sz="2500" dirty="0" smtClean="0"/>
              <a:t>os membros da igreja logo começaram a emprestá-los para vizinhos e vendê-los para o público em geral e antes do final do ano a primeira tiragem de 10 mil exemplares foi toda vendida. Em 1885 essa edição tornou-se o primeiro livro de colportagem de Ellen White e </a:t>
            </a:r>
            <a:r>
              <a:rPr lang="pt-BR" sz="2500" dirty="0"/>
              <a:t>c</a:t>
            </a:r>
            <a:r>
              <a:rPr lang="pt-BR" sz="2500" dirty="0" smtClean="0"/>
              <a:t>inquenta mil exemplares foram distribuídos dentro de três anos.</a:t>
            </a:r>
            <a:br>
              <a:rPr lang="pt-BR" sz="2500" dirty="0" smtClean="0"/>
            </a:br>
            <a:endParaRPr lang="pt-BR" sz="2500" dirty="0" smtClean="0"/>
          </a:p>
          <a:p>
            <a:pPr marL="0" indent="0">
              <a:lnSpc>
                <a:spcPct val="90000"/>
              </a:lnSpc>
              <a:buNone/>
            </a:pPr>
            <a:endParaRPr lang="pt-BR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31213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2312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PUBLICAÇÃO/REVISÃO</a:t>
            </a:r>
            <a:r>
              <a:rPr lang="pt-BR" dirty="0" smtClean="0">
                <a:ln>
                  <a:solidFill>
                    <a:srgbClr val="FFC000"/>
                  </a:solidFill>
                </a:ln>
              </a:rPr>
              <a:t>:</a:t>
            </a: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/>
          </a:p>
          <a:p>
            <a:pPr>
              <a:lnSpc>
                <a:spcPct val="90000"/>
              </a:lnSpc>
              <a:buNone/>
            </a:pPr>
            <a:r>
              <a:rPr lang="pt-B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EDIÇÃO </a:t>
            </a:r>
            <a:r>
              <a:rPr lang="pt-BR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 1888: </a:t>
            </a:r>
            <a:r>
              <a:rPr lang="pt-BR" sz="2400" dirty="0" smtClean="0"/>
              <a:t>Em 1887, depois de muitas impressões, as chapas estavam gastas. </a:t>
            </a:r>
            <a:r>
              <a:rPr lang="pt-BR" sz="2400" dirty="0" smtClean="0"/>
              <a:t>Essa era uma </a:t>
            </a:r>
            <a:r>
              <a:rPr lang="pt-BR" sz="2400" dirty="0" smtClean="0"/>
              <a:t>oportunidade para </a:t>
            </a:r>
            <a:r>
              <a:rPr lang="pt-BR" sz="2400" u="sng" dirty="0" smtClean="0"/>
              <a:t>revisar</a:t>
            </a:r>
            <a:r>
              <a:rPr lang="pt-BR" sz="2400" dirty="0" smtClean="0"/>
              <a:t> o </a:t>
            </a:r>
            <a:r>
              <a:rPr lang="pt-BR" sz="2400" dirty="0" smtClean="0"/>
              <a:t>livro, incluindo os não adventistas no público alvo. A edição de 84 continha termos </a:t>
            </a:r>
            <a:r>
              <a:rPr lang="pt-BR" sz="2400" dirty="0" smtClean="0"/>
              <a:t>que </a:t>
            </a:r>
            <a:r>
              <a:rPr lang="pt-BR" sz="2400" dirty="0" smtClean="0"/>
              <a:t>apenas os adventistas norte-americanos conseguiriam entender completamente. Surgia também a preocupação com a tradução para outras línguas e a utilização de termos </a:t>
            </a:r>
            <a:r>
              <a:rPr lang="pt-BR" sz="2400" dirty="0" smtClean="0"/>
              <a:t>mais </a:t>
            </a:r>
            <a:r>
              <a:rPr lang="pt-BR" sz="2400" dirty="0" smtClean="0"/>
              <a:t>facilmente “traduzíveis”.  Além disso, a </a:t>
            </a:r>
            <a:r>
              <a:rPr lang="pt-BR" sz="2400" u="sng" dirty="0" smtClean="0"/>
              <a:t>experiência de aprendizado</a:t>
            </a:r>
            <a:r>
              <a:rPr lang="pt-BR" sz="2400" dirty="0" smtClean="0"/>
              <a:t> de </a:t>
            </a:r>
            <a:r>
              <a:rPr lang="pt-BR" sz="2400" dirty="0" smtClean="0"/>
              <a:t>EW </a:t>
            </a:r>
            <a:r>
              <a:rPr lang="pt-BR" sz="2400" dirty="0" smtClean="0"/>
              <a:t>havia sido ampliada sobre a história da Reforma em suas viagens pela Europa entre 1885 e 1887.</a:t>
            </a:r>
          </a:p>
          <a:p>
            <a:pPr marL="0" indent="0">
              <a:lnSpc>
                <a:spcPct val="90000"/>
              </a:lnSpc>
              <a:buNone/>
            </a:pPr>
            <a:endParaRPr lang="pt-BR" sz="1800" dirty="0" smtClean="0"/>
          </a:p>
          <a:p>
            <a:pPr marL="0" indent="0">
              <a:lnSpc>
                <a:spcPct val="90000"/>
              </a:lnSpc>
              <a:buNone/>
            </a:pPr>
            <a:endParaRPr lang="pt-BR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31213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1: Caminho a Cristo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2312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n>
                  <a:solidFill>
                    <a:srgbClr val="FFC000"/>
                  </a:solidFill>
                </a:ln>
              </a:rPr>
              <a:t>CONTEXTO/ATIVIDADE </a:t>
            </a:r>
            <a:r>
              <a:rPr lang="pt-BR" dirty="0" smtClean="0">
                <a:ln>
                  <a:solidFill>
                    <a:srgbClr val="FFC000"/>
                  </a:solidFill>
                </a:ln>
              </a:rPr>
              <a:t>DA ESCRITORA:</a:t>
            </a:r>
            <a:r>
              <a:rPr lang="pt-BR" dirty="0" smtClean="0"/>
              <a:t> 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“</a:t>
            </a:r>
            <a:r>
              <a:rPr lang="pt-BR" dirty="0" smtClean="0"/>
              <a:t>O Grande Conflito” na edição revista e ampliada  publicado em 1888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O </a:t>
            </a:r>
            <a:r>
              <a:rPr lang="pt-BR" dirty="0" smtClean="0"/>
              <a:t>livro “Patriarcas e Profetas” </a:t>
            </a:r>
            <a:r>
              <a:rPr lang="pt-BR" dirty="0" smtClean="0"/>
              <a:t>lançado </a:t>
            </a:r>
            <a:r>
              <a:rPr lang="pt-BR" dirty="0" smtClean="0"/>
              <a:t>em </a:t>
            </a:r>
            <a:r>
              <a:rPr lang="pt-BR" dirty="0" smtClean="0"/>
              <a:t>1890.</a:t>
            </a:r>
          </a:p>
          <a:p>
            <a:pPr>
              <a:buNone/>
            </a:pPr>
            <a:r>
              <a:rPr lang="pt-BR" dirty="0" smtClean="0"/>
              <a:t>	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EW </a:t>
            </a:r>
            <a:r>
              <a:rPr lang="pt-BR" dirty="0" smtClean="0"/>
              <a:t>estava escrevendo a obra que se tornou “O Desejado de Todas as Nações” e artigos eram escritos para 3 revistas a cada semana.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5"/>
            <a:ext cx="8686800" cy="51845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Foram </a:t>
            </a:r>
            <a:r>
              <a:rPr lang="pt-BR" sz="2400" u="sng" dirty="0"/>
              <a:t>desenvolvidos capítulos</a:t>
            </a:r>
            <a:r>
              <a:rPr lang="pt-BR" sz="2400" dirty="0"/>
              <a:t> inteiros sobre os acontecimentos da Reforma. No processo de tradução para outras línguas, tradutores chamaram a atenção de </a:t>
            </a:r>
            <a:r>
              <a:rPr lang="pt-BR" sz="2400" dirty="0" smtClean="0"/>
              <a:t>EW </a:t>
            </a:r>
            <a:r>
              <a:rPr lang="pt-BR" sz="2400" dirty="0"/>
              <a:t>para acontecimentos importantes que não estavam sendo contemplados no livro. </a:t>
            </a:r>
            <a:r>
              <a:rPr lang="pt-BR" sz="2400" dirty="0" err="1"/>
              <a:t>Willie</a:t>
            </a:r>
            <a:r>
              <a:rPr lang="pt-BR" sz="2400" dirty="0"/>
              <a:t> relata que ao serem lidas as narrativas desses acontecimentos para ela, sua lembrança foi avivada e ela fez outra descrição do acontecimento que já havia </a:t>
            </a:r>
            <a:r>
              <a:rPr lang="pt-BR" sz="2400" dirty="0" smtClean="0"/>
              <a:t>contemplado em visões de </a:t>
            </a:r>
            <a:r>
              <a:rPr lang="pt-BR" sz="2400" dirty="0" smtClean="0"/>
              <a:t>Deus. W</a:t>
            </a:r>
            <a:r>
              <a:rPr lang="pt-BR" sz="2400" dirty="0"/>
              <a:t>. C. White, em uma carta para C. H. Jones, gerente da Pacific Press, escreveu: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	</a:t>
            </a:r>
            <a:r>
              <a:rPr lang="pt-BR" sz="2400" i="1" dirty="0" smtClean="0">
                <a:solidFill>
                  <a:srgbClr val="FFFF00"/>
                </a:solidFill>
              </a:rPr>
              <a:t>“</a:t>
            </a:r>
            <a:r>
              <a:rPr lang="pt-BR" sz="2400" i="1" dirty="0">
                <a:solidFill>
                  <a:srgbClr val="FFFF00"/>
                </a:solidFill>
              </a:rPr>
              <a:t>Mamãe tem dado atenção a todos esses pontos, e acha que o livro </a:t>
            </a:r>
            <a:r>
              <a:rPr lang="pt-BR" sz="2400" i="1" dirty="0" smtClean="0">
                <a:solidFill>
                  <a:srgbClr val="FFFF00"/>
                </a:solidFill>
              </a:rPr>
              <a:t>	deve </a:t>
            </a:r>
            <a:r>
              <a:rPr lang="pt-BR" sz="2400" i="1" dirty="0">
                <a:solidFill>
                  <a:srgbClr val="FFFF00"/>
                </a:solidFill>
              </a:rPr>
              <a:t>ser corrigido e ampliado, tanto quanto seja benéfico ao </a:t>
            </a:r>
            <a:r>
              <a:rPr lang="pt-BR" sz="2400" i="1" dirty="0" smtClean="0">
                <a:solidFill>
                  <a:srgbClr val="FFFF00"/>
                </a:solidFill>
              </a:rPr>
              <a:t>maior número </a:t>
            </a:r>
            <a:r>
              <a:rPr lang="pt-BR" sz="2400" i="1" dirty="0">
                <a:solidFill>
                  <a:srgbClr val="FFFF00"/>
                </a:solidFill>
              </a:rPr>
              <a:t>possível de... leitores a quem ele agora se </a:t>
            </a:r>
            <a:r>
              <a:rPr lang="pt-BR" sz="2400" i="1" dirty="0" smtClean="0">
                <a:solidFill>
                  <a:srgbClr val="FFFF00"/>
                </a:solidFill>
              </a:rPr>
              <a:t>destina</a:t>
            </a:r>
            <a:r>
              <a:rPr lang="pt-BR" sz="2400" i="1" dirty="0">
                <a:solidFill>
                  <a:srgbClr val="FFFF00"/>
                </a:solidFill>
              </a:rPr>
              <a:t>.”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FFFF00"/>
                </a:solidFill>
              </a:rPr>
              <a:t>(</a:t>
            </a:r>
            <a:r>
              <a:rPr lang="pt-BR" sz="2400" dirty="0" err="1">
                <a:solidFill>
                  <a:srgbClr val="FFFF00"/>
                </a:solidFill>
              </a:rPr>
              <a:t>Biography</a:t>
            </a:r>
            <a:r>
              <a:rPr lang="pt-BR" sz="2400" dirty="0">
                <a:solidFill>
                  <a:srgbClr val="FFFF00"/>
                </a:solidFill>
              </a:rPr>
              <a:t>, vol.3, p. 437)</a:t>
            </a:r>
            <a:r>
              <a:rPr lang="pt-BR" sz="2400" dirty="0" smtClean="0">
                <a:solidFill>
                  <a:srgbClr val="FFFF00"/>
                </a:solidFill>
              </a:rPr>
              <a:t>.</a:t>
            </a:r>
            <a:r>
              <a:rPr lang="pt-BR" sz="2400" dirty="0">
                <a:solidFill>
                  <a:srgbClr val="FFFF00"/>
                </a:solidFill>
              </a:rPr>
              <a:t/>
            </a:r>
            <a:br>
              <a:rPr lang="pt-BR" sz="2400" dirty="0">
                <a:solidFill>
                  <a:srgbClr val="FFFF00"/>
                </a:solidFill>
              </a:rPr>
            </a:br>
            <a:endParaRPr lang="pt-BR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2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5"/>
            <a:ext cx="8686800" cy="51845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800" dirty="0" smtClean="0"/>
              <a:t>Outras </a:t>
            </a:r>
            <a:r>
              <a:rPr lang="pt-BR" sz="2800" u="sng" dirty="0" smtClean="0"/>
              <a:t>partes foram suprimidas</a:t>
            </a:r>
            <a:r>
              <a:rPr lang="pt-BR" sz="2800" dirty="0" smtClean="0"/>
              <a:t>, sob orientação direta de </a:t>
            </a:r>
            <a:r>
              <a:rPr lang="pt-BR" sz="2800" dirty="0" smtClean="0"/>
              <a:t>EW. Para </a:t>
            </a:r>
            <a:r>
              <a:rPr lang="pt-BR" sz="2800" dirty="0" smtClean="0"/>
              <a:t>a edição de 1888, foram omitidas cerca de </a:t>
            </a:r>
            <a:r>
              <a:rPr lang="pt-BR" sz="2800" dirty="0" smtClean="0"/>
              <a:t>20 páginas </a:t>
            </a:r>
            <a:r>
              <a:rPr lang="pt-BR" sz="2800" dirty="0" smtClean="0"/>
              <a:t>de material, dentre </a:t>
            </a:r>
            <a:r>
              <a:rPr lang="pt-BR" sz="2800" dirty="0" smtClean="0"/>
              <a:t>as </a:t>
            </a:r>
            <a:r>
              <a:rPr lang="pt-BR" sz="2800" dirty="0" smtClean="0"/>
              <a:t>quais, descrições sobre os ardis de Satanás, que foram inseridas posteriormente em “Testemunhos para Ministros”.</a:t>
            </a:r>
            <a:br>
              <a:rPr lang="pt-BR" sz="2800" dirty="0" smtClean="0"/>
            </a:br>
            <a:endParaRPr lang="pt-BR" sz="2800" dirty="0" smtClean="0"/>
          </a:p>
          <a:p>
            <a:pPr>
              <a:lnSpc>
                <a:spcPct val="90000"/>
              </a:lnSpc>
            </a:pPr>
            <a:r>
              <a:rPr lang="pt-BR" sz="2800" dirty="0" smtClean="0"/>
              <a:t>Sobre </a:t>
            </a:r>
            <a:r>
              <a:rPr lang="pt-BR" sz="2800" dirty="0" smtClean="0"/>
              <a:t>isso, seu filho declara:</a:t>
            </a:r>
            <a:br>
              <a:rPr lang="pt-BR" sz="2800" dirty="0" smtClean="0"/>
            </a:br>
            <a:r>
              <a:rPr lang="pt-BR" sz="2800" dirty="0" smtClean="0"/>
              <a:t> 	</a:t>
            </a:r>
            <a:r>
              <a:rPr lang="pt-BR" sz="2800" i="1" dirty="0" smtClean="0">
                <a:solidFill>
                  <a:srgbClr val="FFFF00"/>
                </a:solidFill>
              </a:rPr>
              <a:t>“Ela disse muitas vezes: ‘Essas declarações [omitidas] são corretas, e </a:t>
            </a:r>
            <a:r>
              <a:rPr lang="pt-BR" sz="2800" i="1" dirty="0" smtClean="0">
                <a:solidFill>
                  <a:srgbClr val="FFFF00"/>
                </a:solidFill>
              </a:rPr>
              <a:t>são </a:t>
            </a:r>
            <a:r>
              <a:rPr lang="pt-BR" sz="2800" i="1" dirty="0" smtClean="0">
                <a:solidFill>
                  <a:srgbClr val="FFFF00"/>
                </a:solidFill>
              </a:rPr>
              <a:t>úteis para nosso povo; mas para o público em geral, para quem </a:t>
            </a:r>
            <a:r>
              <a:rPr lang="pt-BR" sz="2800" i="1" dirty="0" smtClean="0">
                <a:solidFill>
                  <a:srgbClr val="FFFF00"/>
                </a:solidFill>
              </a:rPr>
              <a:t>agora </a:t>
            </a:r>
            <a:r>
              <a:rPr lang="pt-BR" sz="2800" i="1" dirty="0" smtClean="0">
                <a:solidFill>
                  <a:srgbClr val="FFFF00"/>
                </a:solidFill>
              </a:rPr>
              <a:t>está sendo preparado este livro, são inoportunas.’”</a:t>
            </a:r>
            <a:r>
              <a:rPr lang="pt-BR" sz="2800" dirty="0"/>
              <a:t> </a:t>
            </a:r>
            <a:r>
              <a:rPr lang="pt-BR" sz="2800" dirty="0" smtClean="0">
                <a:solidFill>
                  <a:srgbClr val="FFFF00"/>
                </a:solidFill>
              </a:rPr>
              <a:t>(3ME, </a:t>
            </a:r>
            <a:r>
              <a:rPr lang="pt-BR" sz="2800" dirty="0" smtClean="0">
                <a:solidFill>
                  <a:srgbClr val="FFFF00"/>
                </a:solidFill>
              </a:rPr>
              <a:t>443-444</a:t>
            </a:r>
            <a:r>
              <a:rPr lang="pt-BR" sz="2800" dirty="0" smtClean="0">
                <a:solidFill>
                  <a:srgbClr val="FFFF00"/>
                </a:solidFill>
              </a:rPr>
              <a:t>). </a:t>
            </a:r>
          </a:p>
        </p:txBody>
      </p:sp>
    </p:spTree>
    <p:extLst>
      <p:ext uri="{BB962C8B-B14F-4D97-AF65-F5344CB8AC3E}">
        <p14:creationId xmlns="" xmlns:p14="http://schemas.microsoft.com/office/powerpoint/2010/main" val="26792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5446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Algumas referências a outras igrejas foram omitidas, pois </a:t>
            </a:r>
            <a:r>
              <a:rPr lang="pt-BR" dirty="0" smtClean="0"/>
              <a:t>EW </a:t>
            </a:r>
            <a:r>
              <a:rPr lang="pt-BR" dirty="0"/>
              <a:t>pensou em evitar a ira de pastores que se insurgissem contra a circulação do livro. </a:t>
            </a:r>
            <a:endParaRPr lang="pt-BR" dirty="0" smtClean="0"/>
          </a:p>
          <a:p>
            <a:pPr>
              <a:lnSpc>
                <a:spcPct val="90000"/>
              </a:lnSpc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Frequentes </a:t>
            </a:r>
            <a:r>
              <a:rPr lang="pt-BR" dirty="0"/>
              <a:t>referências “eu vi”, “foi-me mostrado”, etc. Foram omitidas para que o público, alheio ao seu chamado divino, não tivessem sua atenção desviada da mensagem do livro. </a:t>
            </a:r>
            <a:endParaRPr lang="pt-BR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0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5446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EDIÇÃO DE 1911:</a:t>
            </a:r>
          </a:p>
          <a:p>
            <a:pPr>
              <a:lnSpc>
                <a:spcPct val="90000"/>
              </a:lnSpc>
              <a:buNone/>
            </a:pPr>
            <a:endParaRPr lang="pt-BR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lnSpc>
                <a:spcPct val="90000"/>
              </a:lnSpc>
              <a:buNone/>
            </a:pPr>
            <a:r>
              <a:rPr lang="pt-B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t-B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t-BR" dirty="0" smtClean="0"/>
              <a:t>Novamente as chapas estavam gastas. A </a:t>
            </a:r>
            <a:r>
              <a:rPr lang="pt-BR" u="sng" dirty="0" smtClean="0"/>
              <a:t>experiência</a:t>
            </a:r>
            <a:r>
              <a:rPr lang="pt-BR" dirty="0" smtClean="0"/>
              <a:t> na venda para o público em geral sugeriu a </a:t>
            </a:r>
            <a:r>
              <a:rPr lang="pt-BR" u="sng" dirty="0" smtClean="0"/>
              <a:t>necessidade</a:t>
            </a:r>
            <a:r>
              <a:rPr lang="pt-BR" dirty="0" smtClean="0"/>
              <a:t> de uma nova ilustração, uma revisão das citações históricas e um apêndice das referências utilizadas. W. C. White  numa carta aos gerentes das editoras e líderes de </a:t>
            </a:r>
            <a:r>
              <a:rPr lang="pt-BR" dirty="0" err="1" smtClean="0"/>
              <a:t>colportagem</a:t>
            </a:r>
            <a:r>
              <a:rPr lang="pt-BR" dirty="0" smtClean="0"/>
              <a:t> descreve as mudanças feitas na edição de 1911. </a:t>
            </a:r>
            <a:endParaRPr lang="pt-BR" i="1" dirty="0" smtClean="0"/>
          </a:p>
          <a:p>
            <a:pPr marL="0" indent="0">
              <a:lnSpc>
                <a:spcPct val="90000"/>
              </a:lnSpc>
              <a:buNone/>
            </a:pPr>
            <a:endParaRPr lang="pt-BR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0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5446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EDIÇÃO DE 1911:</a:t>
            </a:r>
            <a:r>
              <a:rPr lang="pt-B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pt-BR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lnSpc>
                <a:spcPct val="90000"/>
              </a:lnSpc>
              <a:buNone/>
            </a:pPr>
            <a:endParaRPr lang="pt-BR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lnSpc>
                <a:spcPct val="90000"/>
              </a:lnSpc>
              <a:buNone/>
            </a:pPr>
            <a:r>
              <a:rPr lang="pt-BR" sz="3000" dirty="0" smtClean="0"/>
              <a:t>Entre as alterações estavam: melhorar o registro de referências históricas; adicionar fontes históricas mais modernas (para dar maior confiabilidade); uniformizar ortografia, pontuação, etc.; ajustar referências de tempo; modificar algumas expressões para evitar ofensa; modificar algumas frases para torná-las mais precisas, mudar ligeiramente algumas passagens controversas, citando referências facilmente acessíveis.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i="1" dirty="0" smtClean="0"/>
          </a:p>
          <a:p>
            <a:pPr marL="0" indent="0">
              <a:lnSpc>
                <a:spcPct val="90000"/>
              </a:lnSpc>
              <a:buNone/>
            </a:pPr>
            <a:endParaRPr lang="pt-BR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0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1800" i="1" dirty="0" smtClean="0">
                <a:solidFill>
                  <a:srgbClr val="FFFF00"/>
                </a:solidFill>
              </a:rPr>
              <a:t>	</a:t>
            </a:r>
            <a:endParaRPr lang="pt-BR" sz="1800" i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dirty="0" smtClean="0"/>
              <a:t>EW </a:t>
            </a:r>
            <a:r>
              <a:rPr lang="pt-BR" dirty="0" smtClean="0"/>
              <a:t>registra em uma carta a </a:t>
            </a:r>
            <a:r>
              <a:rPr lang="pt-BR" dirty="0" err="1" smtClean="0"/>
              <a:t>Wilcox</a:t>
            </a:r>
            <a:r>
              <a:rPr lang="pt-BR" dirty="0" smtClean="0"/>
              <a:t>, editor </a:t>
            </a:r>
            <a:r>
              <a:rPr lang="pt-BR" dirty="0" smtClean="0"/>
              <a:t>de publicações </a:t>
            </a:r>
            <a:r>
              <a:rPr lang="pt-BR" dirty="0" smtClean="0"/>
              <a:t>da </a:t>
            </a:r>
            <a:r>
              <a:rPr lang="pt-BR" dirty="0" smtClean="0"/>
              <a:t>IASD: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	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i="1" dirty="0" smtClean="0">
                <a:solidFill>
                  <a:srgbClr val="FFFF00"/>
                </a:solidFill>
              </a:rPr>
              <a:t>“</a:t>
            </a:r>
            <a:r>
              <a:rPr lang="pt-BR" i="1" dirty="0">
                <a:solidFill>
                  <a:srgbClr val="FFFF00"/>
                </a:solidFill>
              </a:rPr>
              <a:t>Em resultado do exame cabal </a:t>
            </a:r>
            <a:r>
              <a:rPr lang="pt-BR" i="1" dirty="0" smtClean="0">
                <a:solidFill>
                  <a:srgbClr val="FFFF00"/>
                </a:solidFill>
              </a:rPr>
              <a:t>feito </a:t>
            </a:r>
            <a:r>
              <a:rPr lang="pt-BR" i="1" dirty="0">
                <a:solidFill>
                  <a:srgbClr val="FFFF00"/>
                </a:solidFill>
              </a:rPr>
              <a:t>por nossos obreiros mais experientes, foi proposto fazerem-se </a:t>
            </a:r>
            <a:r>
              <a:rPr lang="pt-BR" i="1" dirty="0" smtClean="0">
                <a:solidFill>
                  <a:srgbClr val="FFFF00"/>
                </a:solidFill>
              </a:rPr>
              <a:t>algumas </a:t>
            </a:r>
            <a:r>
              <a:rPr lang="pt-BR" i="1" dirty="0">
                <a:solidFill>
                  <a:srgbClr val="FFFF00"/>
                </a:solidFill>
              </a:rPr>
              <a:t>mudanças na fraseologia. Estas mudanças, examinei com </a:t>
            </a:r>
            <a:r>
              <a:rPr lang="pt-BR" i="1" dirty="0" smtClean="0">
                <a:solidFill>
                  <a:srgbClr val="FFFF00"/>
                </a:solidFill>
              </a:rPr>
              <a:t>cuidado</a:t>
            </a:r>
            <a:r>
              <a:rPr lang="pt-BR" i="1" dirty="0">
                <a:solidFill>
                  <a:srgbClr val="FFFF00"/>
                </a:solidFill>
              </a:rPr>
              <a:t>, e aprovei. Sinto-me grata por minha vida haver </a:t>
            </a:r>
            <a:r>
              <a:rPr lang="pt-BR" i="1" dirty="0" smtClean="0">
                <a:solidFill>
                  <a:srgbClr val="FFFF00"/>
                </a:solidFill>
              </a:rPr>
              <a:t>sido poupada</a:t>
            </a:r>
            <a:r>
              <a:rPr lang="pt-BR" i="1" dirty="0">
                <a:solidFill>
                  <a:srgbClr val="FFFF00"/>
                </a:solidFill>
              </a:rPr>
              <a:t>, e por eu ter forças e clareza de mente para esta e </a:t>
            </a:r>
            <a:r>
              <a:rPr lang="pt-BR" i="1" dirty="0" smtClean="0">
                <a:solidFill>
                  <a:srgbClr val="FFFF00"/>
                </a:solidFill>
              </a:rPr>
              <a:t>outras obras literárias</a:t>
            </a:r>
            <a:r>
              <a:rPr lang="pt-BR" i="1" dirty="0">
                <a:solidFill>
                  <a:srgbClr val="FFFF00"/>
                </a:solidFill>
              </a:rPr>
              <a:t>.” </a:t>
            </a:r>
            <a:r>
              <a:rPr lang="pt-BR" dirty="0">
                <a:solidFill>
                  <a:srgbClr val="FFFF00"/>
                </a:solidFill>
              </a:rPr>
              <a:t>(3ME, 123-124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endParaRPr lang="pt-BR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1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1800" i="1" dirty="0" smtClean="0">
                <a:solidFill>
                  <a:srgbClr val="FFFF00"/>
                </a:solidFill>
              </a:rPr>
              <a:t>	</a:t>
            </a:r>
            <a:endParaRPr lang="pt-BR" sz="180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APRECIAÇÃO/AVALIAÇÃO:</a:t>
            </a:r>
          </a:p>
          <a:p>
            <a:pPr>
              <a:lnSpc>
                <a:spcPct val="90000"/>
              </a:lnSpc>
              <a:buNone/>
            </a:pPr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90000"/>
              </a:lnSpc>
              <a:buNone/>
            </a:pPr>
            <a:r>
              <a:rPr lang="pt-BR" dirty="0" smtClean="0"/>
              <a:t>Em </a:t>
            </a:r>
            <a:r>
              <a:rPr lang="pt-BR" dirty="0"/>
              <a:t>setembro de 1884 </a:t>
            </a:r>
            <a:r>
              <a:rPr lang="pt-BR" dirty="0" smtClean="0"/>
              <a:t>EW </a:t>
            </a:r>
            <a:r>
              <a:rPr lang="pt-BR" u="sng" dirty="0"/>
              <a:t>submeteu</a:t>
            </a:r>
            <a:r>
              <a:rPr lang="pt-BR" dirty="0"/>
              <a:t> as provas </a:t>
            </a:r>
            <a:r>
              <a:rPr lang="pt-BR" dirty="0" smtClean="0"/>
              <a:t>do </a:t>
            </a:r>
            <a:r>
              <a:rPr lang="pt-BR" dirty="0"/>
              <a:t>volume 4 </a:t>
            </a:r>
            <a:r>
              <a:rPr lang="pt-BR" dirty="0" smtClean="0"/>
              <a:t>da série “The </a:t>
            </a:r>
            <a:r>
              <a:rPr lang="pt-BR" dirty="0" err="1" smtClean="0"/>
              <a:t>Spirit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Prophecy</a:t>
            </a:r>
            <a:r>
              <a:rPr lang="pt-BR" dirty="0" smtClean="0"/>
              <a:t>” a </a:t>
            </a:r>
            <a:r>
              <a:rPr lang="pt-BR" dirty="0" smtClean="0"/>
              <a:t>Urias </a:t>
            </a:r>
            <a:r>
              <a:rPr lang="pt-BR" dirty="0"/>
              <a:t>Smith, com quem havia estado em </a:t>
            </a:r>
            <a:r>
              <a:rPr lang="pt-BR" u="sng" dirty="0"/>
              <a:t>desacordo</a:t>
            </a:r>
            <a:r>
              <a:rPr lang="pt-BR" dirty="0"/>
              <a:t> sobre assuntos relativos à </a:t>
            </a:r>
            <a:r>
              <a:rPr lang="pt-BR" dirty="0" err="1"/>
              <a:t>Battle</a:t>
            </a:r>
            <a:r>
              <a:rPr lang="pt-BR" dirty="0"/>
              <a:t> </a:t>
            </a:r>
            <a:r>
              <a:rPr lang="pt-BR" dirty="0" err="1"/>
              <a:t>Creek</a:t>
            </a:r>
            <a:r>
              <a:rPr lang="pt-BR" dirty="0"/>
              <a:t> </a:t>
            </a:r>
            <a:r>
              <a:rPr lang="pt-BR" dirty="0" err="1"/>
              <a:t>College</a:t>
            </a:r>
            <a:r>
              <a:rPr lang="pt-BR" dirty="0"/>
              <a:t> um ano antes. Agora </a:t>
            </a:r>
            <a:r>
              <a:rPr lang="pt-BR" dirty="0" smtClean="0"/>
              <a:t>Urias </a:t>
            </a:r>
            <a:r>
              <a:rPr lang="pt-BR" dirty="0"/>
              <a:t>Smith ficou profundamente impressionado.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281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1800" i="1" dirty="0" smtClean="0">
                <a:solidFill>
                  <a:srgbClr val="FFFF00"/>
                </a:solidFill>
              </a:rPr>
              <a:t>	</a:t>
            </a:r>
            <a:endParaRPr lang="pt-BR" sz="180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APRECIAÇÃO/AVALIAÇÃO:</a:t>
            </a:r>
          </a:p>
          <a:p>
            <a:pPr>
              <a:lnSpc>
                <a:spcPct val="90000"/>
              </a:lnSpc>
              <a:buNone/>
            </a:pPr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90000"/>
              </a:lnSpc>
              <a:buNone/>
            </a:pPr>
            <a:r>
              <a:rPr lang="pt-BR" dirty="0" smtClean="0"/>
              <a:t>Em </a:t>
            </a:r>
            <a:r>
              <a:rPr lang="pt-BR" dirty="0"/>
              <a:t>novembro de 1884, a Associação Geral manifestou que o volume 4 de “The </a:t>
            </a:r>
            <a:r>
              <a:rPr lang="pt-BR" dirty="0" err="1"/>
              <a:t>Spirit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Prophecy</a:t>
            </a:r>
            <a:r>
              <a:rPr lang="pt-BR" dirty="0"/>
              <a:t>” havia superado as expectativas e que recomendaria a leitura e distribuição desse livro para todo o mundo.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281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1800" i="1" dirty="0" smtClean="0">
                <a:solidFill>
                  <a:srgbClr val="FFFF00"/>
                </a:solidFill>
              </a:rPr>
              <a:t>	</a:t>
            </a:r>
            <a:endParaRPr lang="pt-BR" sz="180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3000" dirty="0" smtClean="0">
                <a:ln>
                  <a:solidFill>
                    <a:srgbClr val="FFC000"/>
                  </a:solidFill>
                </a:ln>
              </a:rPr>
              <a:t>APRECIAÇÃO</a:t>
            </a:r>
            <a:r>
              <a:rPr lang="pt-BR" sz="3000" dirty="0">
                <a:ln>
                  <a:solidFill>
                    <a:srgbClr val="FFC000"/>
                  </a:solidFill>
                </a:ln>
              </a:rPr>
              <a:t>/AVALIAÇÃO: </a:t>
            </a:r>
            <a:endParaRPr lang="pt-BR" sz="3000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90000"/>
              </a:lnSpc>
              <a:buNone/>
            </a:pPr>
            <a:r>
              <a:rPr lang="pt-BR" sz="3000" dirty="0"/>
              <a:t/>
            </a:r>
            <a:br>
              <a:rPr lang="pt-BR" sz="3000" dirty="0"/>
            </a:br>
            <a:r>
              <a:rPr lang="pt-BR" sz="3000" dirty="0"/>
              <a:t>Durante anos, desde a visão de 1848 até a edição de “O Grande Conflito” em 1911, muitos leitores, a partir dos primeiros artigos sobre o tema, tiveram oportunidade de contribuir com críticas e sugestões que fizeram com que as revisões, expansões e supressões melhorassem a compreensão da mensagem de Deus para os homens crentes e descrentes.</a:t>
            </a:r>
          </a:p>
        </p:txBody>
      </p:sp>
    </p:spTree>
    <p:extLst>
      <p:ext uri="{BB962C8B-B14F-4D97-AF65-F5344CB8AC3E}">
        <p14:creationId xmlns="" xmlns:p14="http://schemas.microsoft.com/office/powerpoint/2010/main" val="5281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tsatan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3131840" cy="2348880"/>
          </a:xfrm>
          <a:prstGeom prst="rect">
            <a:avLst/>
          </a:prstGeom>
          <a:ln w="1270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christsatan3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3552394" cy="2664296"/>
          </a:xfrm>
          <a:prstGeom prst="rect">
            <a:avLst/>
          </a:prstGeom>
          <a:ln w="1270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christsatan9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8542" l="5469" r="95938">
                        <a14:backgroundMark x1="69688" y1="3958" x2="69688" y2="3958"/>
                        <a14:backgroundMark x1="75000" y1="2292" x2="75000" y2="2292"/>
                        <a14:backgroundMark x1="79219" y1="3958" x2="79219" y2="3958"/>
                        <a14:backgroundMark x1="59844" y1="2917" x2="59844" y2="2917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5398421" cy="4048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404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1: Caminho a Cristo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23123"/>
          </a:xfrm>
        </p:spPr>
        <p:txBody>
          <a:bodyPr>
            <a:normAutofit/>
          </a:bodyPr>
          <a:lstStyle/>
          <a:p>
            <a:r>
              <a:rPr lang="pt-BR" dirty="0" smtClean="0">
                <a:ln>
                  <a:solidFill>
                    <a:srgbClr val="FFC000"/>
                  </a:solidFill>
                </a:ln>
              </a:rPr>
              <a:t>METODOLOGIA: </a:t>
            </a:r>
          </a:p>
          <a:p>
            <a:pPr>
              <a:buNone/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	</a:t>
            </a:r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pPr>
              <a:buNone/>
            </a:pPr>
            <a:r>
              <a:rPr lang="pt-BR" dirty="0" smtClean="0"/>
              <a:t>Em 1890</a:t>
            </a:r>
            <a:r>
              <a:rPr lang="pt-BR" dirty="0" smtClean="0"/>
              <a:t>, Mariana Davis </a:t>
            </a:r>
            <a:r>
              <a:rPr lang="pt-BR" dirty="0" smtClean="0"/>
              <a:t>foi incumbida de ser a </a:t>
            </a:r>
            <a:r>
              <a:rPr lang="pt-BR" dirty="0" err="1" smtClean="0"/>
              <a:t>compiladora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Depois </a:t>
            </a:r>
            <a:r>
              <a:rPr lang="pt-BR" dirty="0" smtClean="0"/>
              <a:t>de reunir, ela organizou os escritos, mas não escreveu nada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800" dirty="0"/>
          </a:p>
          <a:p>
            <a:pPr>
              <a:lnSpc>
                <a:spcPct val="90000"/>
              </a:lnSpc>
            </a:pPr>
            <a:r>
              <a:rPr lang="pt-BR" sz="2800" dirty="0" smtClean="0">
                <a:ln>
                  <a:solidFill>
                    <a:srgbClr val="FFC000"/>
                  </a:solidFill>
                </a:ln>
              </a:rPr>
              <a:t>DEPENDENCIA </a:t>
            </a:r>
            <a:r>
              <a:rPr lang="pt-BR" sz="2800" dirty="0">
                <a:ln>
                  <a:solidFill>
                    <a:srgbClr val="FFC000"/>
                  </a:solidFill>
                </a:ln>
              </a:rPr>
              <a:t>LITERÁRIA: </a:t>
            </a:r>
            <a:endParaRPr lang="pt-BR" sz="2800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90000"/>
              </a:lnSpc>
            </a:pPr>
            <a:endParaRPr lang="pt-BR" sz="2800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90000"/>
              </a:lnSpc>
              <a:buNone/>
            </a:pPr>
            <a:r>
              <a:rPr lang="pt-BR" sz="2800" dirty="0" smtClean="0"/>
              <a:t>EW </a:t>
            </a:r>
            <a:r>
              <a:rPr lang="pt-BR" sz="2800" u="sng" dirty="0"/>
              <a:t>usou material de vários autores</a:t>
            </a:r>
            <a:r>
              <a:rPr lang="pt-BR" sz="2800" dirty="0"/>
              <a:t> historiadores. Alguns citados à risca, outros parafraseados e alguns resumidos em suas próprias palavras. </a:t>
            </a:r>
            <a:r>
              <a:rPr lang="pt-BR" sz="2800" dirty="0" smtClean="0"/>
              <a:t>Na </a:t>
            </a:r>
            <a:r>
              <a:rPr lang="pt-BR" sz="2800" dirty="0"/>
              <a:t>Introdução da edição de </a:t>
            </a:r>
            <a:r>
              <a:rPr lang="pt-BR" sz="2800" dirty="0" smtClean="0"/>
              <a:t>1888, </a:t>
            </a:r>
            <a:r>
              <a:rPr lang="pt-BR" sz="2800" dirty="0" smtClean="0"/>
              <a:t>EW </a:t>
            </a:r>
            <a:r>
              <a:rPr lang="pt-BR" sz="2800" dirty="0" smtClean="0"/>
              <a:t>explica algo acerca dessa “apropriação”. </a:t>
            </a:r>
            <a:r>
              <a:rPr lang="pt-BR" sz="2800" dirty="0" smtClean="0"/>
              <a:t> Cerca </a:t>
            </a:r>
            <a:r>
              <a:rPr lang="pt-BR" sz="2800" dirty="0"/>
              <a:t>de 40% do livro é histórico, no entanto o objetivo de </a:t>
            </a:r>
            <a:r>
              <a:rPr lang="pt-BR" sz="2800" dirty="0" smtClean="0"/>
              <a:t>EW </a:t>
            </a:r>
            <a:r>
              <a:rPr lang="pt-BR" sz="2800" dirty="0"/>
              <a:t>não é tornar-se uma autoridade em história, mas sim colocar o Grande Conflito em sua perspectiva apropriada.</a:t>
            </a:r>
            <a:br>
              <a:rPr lang="pt-BR" sz="2800" dirty="0"/>
            </a:br>
            <a:endParaRPr lang="pt-B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6386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800" dirty="0"/>
          </a:p>
          <a:p>
            <a:pPr>
              <a:lnSpc>
                <a:spcPct val="90000"/>
              </a:lnSpc>
            </a:pPr>
            <a:r>
              <a:rPr lang="pt-BR" sz="3000" dirty="0" smtClean="0">
                <a:ln>
                  <a:solidFill>
                    <a:srgbClr val="FFC000"/>
                  </a:solidFill>
                </a:ln>
              </a:rPr>
              <a:t>DEPENDENCIA </a:t>
            </a:r>
            <a:r>
              <a:rPr lang="pt-BR" sz="3000" dirty="0">
                <a:ln>
                  <a:solidFill>
                    <a:srgbClr val="FFC000"/>
                  </a:solidFill>
                </a:ln>
              </a:rPr>
              <a:t>LITERÁRIA: </a:t>
            </a:r>
            <a:r>
              <a:rPr lang="pt-BR" sz="3000" dirty="0"/>
              <a:t/>
            </a:r>
            <a:br>
              <a:rPr lang="pt-BR" sz="3000" dirty="0"/>
            </a:br>
            <a:endParaRPr lang="pt-BR" sz="3000" dirty="0" smtClean="0"/>
          </a:p>
          <a:p>
            <a:pPr>
              <a:lnSpc>
                <a:spcPct val="90000"/>
              </a:lnSpc>
              <a:buNone/>
            </a:pPr>
            <a:r>
              <a:rPr lang="pt-BR" sz="3000" dirty="0" smtClean="0"/>
              <a:t>É </a:t>
            </a:r>
            <a:r>
              <a:rPr lang="pt-BR" sz="3000" dirty="0"/>
              <a:t>importante destacar como W. </a:t>
            </a:r>
            <a:r>
              <a:rPr lang="pt-BR" sz="3000" dirty="0" smtClean="0"/>
              <a:t>C. </a:t>
            </a:r>
            <a:r>
              <a:rPr lang="pt-BR" sz="3000" dirty="0"/>
              <a:t>White testifica de que sua mãe </a:t>
            </a:r>
            <a:r>
              <a:rPr lang="pt-BR" sz="3000" u="sng" dirty="0"/>
              <a:t>conciliava inspiração divina com fontes históricas</a:t>
            </a:r>
            <a:r>
              <a:rPr lang="pt-BR" sz="3000" dirty="0"/>
              <a:t>. Na maioria dos casos, as visões sobre as quais discorria revelavam cenas instantâneas e muito vivas, conversações e discussões, mas sem clareza quanto à localização geográfica ou cronológica, o que fez com que a escritora tivesse que recorrer ao estudo da Bíblia e de vários historiadores</a:t>
            </a:r>
            <a:r>
              <a:rPr lang="pt-BR" sz="3000" dirty="0" smtClean="0"/>
              <a:t>.</a:t>
            </a:r>
            <a:endParaRPr lang="pt-BR" sz="3000" dirty="0" smtClean="0"/>
          </a:p>
        </p:txBody>
      </p:sp>
    </p:spTree>
    <p:extLst>
      <p:ext uri="{BB962C8B-B14F-4D97-AF65-F5344CB8AC3E}">
        <p14:creationId xmlns="" xmlns:p14="http://schemas.microsoft.com/office/powerpoint/2010/main" val="36386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>
                <a:ln>
                  <a:solidFill>
                    <a:srgbClr val="FFC000"/>
                  </a:solidFill>
                </a:ln>
              </a:rPr>
              <a:t>CRÍTICAS/ACUSAÇÕES</a:t>
            </a:r>
            <a:r>
              <a:rPr lang="pt-BR" dirty="0">
                <a:ln>
                  <a:solidFill>
                    <a:srgbClr val="FFC000"/>
                  </a:solidFill>
                </a:ln>
              </a:rPr>
              <a:t>:</a:t>
            </a:r>
            <a:r>
              <a:rPr lang="pt-BR" dirty="0"/>
              <a:t> </a:t>
            </a:r>
            <a:r>
              <a:rPr lang="pt-BR" dirty="0" smtClean="0"/>
              <a:t>O uso abundante de empréstimos literários foi pretexto para alguns críticos acusarem </a:t>
            </a:r>
            <a:r>
              <a:rPr lang="pt-BR" dirty="0" smtClean="0"/>
              <a:t>EW </a:t>
            </a:r>
            <a:r>
              <a:rPr lang="pt-BR" dirty="0" smtClean="0"/>
              <a:t>de </a:t>
            </a:r>
            <a:r>
              <a:rPr lang="pt-BR" u="sng" dirty="0" smtClean="0"/>
              <a:t>plágio</a:t>
            </a:r>
            <a:r>
              <a:rPr lang="pt-BR" dirty="0" smtClean="0"/>
              <a:t>, ou seja, de roubo da criação intelectual de outrem. No caso de “O Grande Conflito”, mais de 20% do seu conteúdo é constituído de trechos verbalmente dependentes em citações com ou sem crédito de autor.</a:t>
            </a:r>
            <a:r>
              <a:rPr lang="pt-BR" dirty="0"/>
              <a:t> </a:t>
            </a: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6386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800" dirty="0"/>
          </a:p>
          <a:p>
            <a:r>
              <a:rPr lang="pt-BR" sz="3000" dirty="0" smtClean="0">
                <a:ln>
                  <a:solidFill>
                    <a:srgbClr val="FFC000"/>
                  </a:solidFill>
                </a:ln>
              </a:rPr>
              <a:t>CRÍTICAS/ACUSAÇÕES</a:t>
            </a:r>
            <a:r>
              <a:rPr lang="pt-BR" sz="3000" dirty="0">
                <a:ln>
                  <a:solidFill>
                    <a:srgbClr val="FFC000"/>
                  </a:solidFill>
                </a:ln>
              </a:rPr>
              <a:t>:</a:t>
            </a:r>
            <a:r>
              <a:rPr lang="pt-BR" sz="3000" dirty="0"/>
              <a:t> </a:t>
            </a:r>
            <a:endParaRPr lang="pt-BR" sz="3000" dirty="0" smtClean="0"/>
          </a:p>
          <a:p>
            <a:pPr>
              <a:buNone/>
            </a:pPr>
            <a:endParaRPr lang="pt-BR" sz="3000" dirty="0" smtClean="0"/>
          </a:p>
          <a:p>
            <a:pPr>
              <a:buNone/>
            </a:pPr>
            <a:r>
              <a:rPr lang="pt-BR" sz="3000" dirty="0" smtClean="0"/>
              <a:t>O </a:t>
            </a:r>
            <a:r>
              <a:rPr lang="pt-BR" sz="3000" dirty="0"/>
              <a:t>caso chegou a tais proporções que foi levado à apreciação do Jurista Vincent L. </a:t>
            </a:r>
            <a:r>
              <a:rPr lang="pt-BR" sz="3000" dirty="0" err="1"/>
              <a:t>Ramik</a:t>
            </a:r>
            <a:r>
              <a:rPr lang="pt-BR" sz="3000" dirty="0"/>
              <a:t>, o qual declarou em seu relatório de 14/08/</a:t>
            </a:r>
            <a:r>
              <a:rPr lang="pt-BR" sz="3000" dirty="0" smtClean="0"/>
              <a:t>1981, </a:t>
            </a:r>
            <a:r>
              <a:rPr lang="pt-BR" sz="3000" dirty="0"/>
              <a:t>que </a:t>
            </a:r>
            <a:r>
              <a:rPr lang="pt-BR" sz="3000" dirty="0" smtClean="0"/>
              <a:t>EW </a:t>
            </a:r>
            <a:r>
              <a:rPr lang="pt-BR" sz="3000" dirty="0"/>
              <a:t>não </a:t>
            </a:r>
            <a:r>
              <a:rPr lang="pt-BR" sz="3000" dirty="0" smtClean="0"/>
              <a:t>foi </a:t>
            </a:r>
            <a:r>
              <a:rPr lang="pt-BR" sz="3000" dirty="0" err="1" smtClean="0"/>
              <a:t>plagiadora</a:t>
            </a:r>
            <a:r>
              <a:rPr lang="pt-BR" sz="3000" dirty="0" smtClean="0"/>
              <a:t>, nem infringiu nenhum direito autoral, pelo contrário, ela </a:t>
            </a:r>
            <a:r>
              <a:rPr lang="pt-BR" sz="3000" i="1" dirty="0" smtClean="0">
                <a:solidFill>
                  <a:srgbClr val="FFFF00"/>
                </a:solidFill>
              </a:rPr>
              <a:t>“modificou, exaltou e melhorou os escritos de outros de um modo ético e legal.”</a:t>
            </a:r>
            <a:r>
              <a:rPr lang="pt-BR" sz="3000" dirty="0" smtClean="0"/>
              <a:t> </a:t>
            </a:r>
            <a:r>
              <a:rPr lang="pt-BR" sz="3000" dirty="0" smtClean="0">
                <a:solidFill>
                  <a:srgbClr val="FFFF00"/>
                </a:solidFill>
              </a:rPr>
              <a:t>(</a:t>
            </a:r>
            <a:r>
              <a:rPr lang="pt-BR" sz="3000" dirty="0" err="1" smtClean="0">
                <a:solidFill>
                  <a:srgbClr val="FFFF00"/>
                </a:solidFill>
              </a:rPr>
              <a:t>Adventist</a:t>
            </a:r>
            <a:r>
              <a:rPr lang="pt-BR" sz="3000" dirty="0" smtClean="0">
                <a:solidFill>
                  <a:srgbClr val="FFFF00"/>
                </a:solidFill>
              </a:rPr>
              <a:t> </a:t>
            </a:r>
            <a:r>
              <a:rPr lang="pt-BR" sz="3000" dirty="0" err="1" smtClean="0">
                <a:solidFill>
                  <a:srgbClr val="FFFF00"/>
                </a:solidFill>
              </a:rPr>
              <a:t>Review</a:t>
            </a:r>
            <a:r>
              <a:rPr lang="pt-BR" sz="3000" dirty="0" smtClean="0">
                <a:solidFill>
                  <a:srgbClr val="FFFF00"/>
                </a:solidFill>
              </a:rPr>
              <a:t>, 17/09/1981)</a:t>
            </a:r>
            <a:endParaRPr lang="pt-BR" sz="3000" dirty="0" smtClean="0"/>
          </a:p>
        </p:txBody>
      </p:sp>
    </p:spTree>
    <p:extLst>
      <p:ext uri="{BB962C8B-B14F-4D97-AF65-F5344CB8AC3E}">
        <p14:creationId xmlns="" xmlns:p14="http://schemas.microsoft.com/office/powerpoint/2010/main" val="36386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58924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pt-BR" sz="1800" dirty="0"/>
          </a:p>
          <a:p>
            <a:pPr>
              <a:lnSpc>
                <a:spcPct val="90000"/>
              </a:lnSpc>
            </a:pPr>
            <a:r>
              <a:rPr lang="pt-BR" sz="2800" dirty="0">
                <a:ln>
                  <a:solidFill>
                    <a:srgbClr val="FFC000"/>
                  </a:solidFill>
                </a:ln>
              </a:rPr>
              <a:t>CRÍTICAS/</a:t>
            </a:r>
            <a:r>
              <a:rPr lang="pt-BR" sz="2800" dirty="0" smtClean="0">
                <a:ln>
                  <a:solidFill>
                    <a:srgbClr val="FFC000"/>
                  </a:solidFill>
                </a:ln>
              </a:rPr>
              <a:t>ACUSAÇÕES </a:t>
            </a:r>
            <a:r>
              <a:rPr lang="pt-BR" sz="2800" dirty="0" smtClean="0">
                <a:ln>
                  <a:solidFill>
                    <a:srgbClr val="FFC000"/>
                  </a:solidFill>
                </a:ln>
              </a:rPr>
              <a:t>:</a:t>
            </a:r>
            <a:r>
              <a:rPr lang="pt-BR" sz="2800" dirty="0" smtClean="0">
                <a:ln>
                  <a:solidFill>
                    <a:srgbClr val="FFC000"/>
                  </a:solidFill>
                </a:ln>
              </a:rPr>
              <a:t/>
            </a:r>
            <a:br>
              <a:rPr lang="pt-BR" sz="2800" dirty="0" smtClean="0">
                <a:ln>
                  <a:solidFill>
                    <a:srgbClr val="FFC000"/>
                  </a:solidFill>
                </a:ln>
              </a:rPr>
            </a:br>
            <a:endParaRPr lang="pt-BR" sz="2800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90000"/>
              </a:lnSpc>
              <a:buNone/>
            </a:pPr>
            <a:r>
              <a:rPr lang="pt-BR" sz="2800" dirty="0" smtClean="0"/>
              <a:t>O </a:t>
            </a:r>
            <a:r>
              <a:rPr lang="pt-BR" sz="2800" dirty="0" smtClean="0"/>
              <a:t>pesquisador Donald </a:t>
            </a:r>
            <a:r>
              <a:rPr lang="pt-BR" sz="2800" dirty="0" err="1" smtClean="0"/>
              <a:t>McAdams</a:t>
            </a:r>
            <a:r>
              <a:rPr lang="pt-BR" sz="2800" dirty="0" smtClean="0"/>
              <a:t> escreveu, ao concluir sua pesquisa sobre “O Grande Conflito”: </a:t>
            </a:r>
            <a:br>
              <a:rPr lang="pt-BR" sz="2800" dirty="0" smtClean="0"/>
            </a:br>
            <a:r>
              <a:rPr lang="pt-BR" sz="2800" dirty="0" smtClean="0"/>
              <a:t>	</a:t>
            </a:r>
            <a:r>
              <a:rPr lang="pt-BR" sz="2800" i="1" dirty="0" smtClean="0">
                <a:solidFill>
                  <a:srgbClr val="FFFF00"/>
                </a:solidFill>
              </a:rPr>
              <a:t>“Um ponto permanece. O reconhecimento desses empréstimos nega 	a originalidade de Ellen White? De maneira nenhuma. (...) Mas, na 	qualidade de alguém que estudou cuidadosamente O </a:t>
            </a:r>
            <a:r>
              <a:rPr lang="pt-BR" sz="2800" i="1" dirty="0" smtClean="0">
                <a:solidFill>
                  <a:srgbClr val="FFFF00"/>
                </a:solidFill>
              </a:rPr>
              <a:t>Grande Conflito</a:t>
            </a:r>
            <a:r>
              <a:rPr lang="pt-BR" sz="2800" i="1" dirty="0" smtClean="0">
                <a:solidFill>
                  <a:srgbClr val="FFFF00"/>
                </a:solidFill>
              </a:rPr>
              <a:t>, posso testificar da originalidade do livro.”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rgbClr val="FFFF00"/>
                </a:solidFill>
              </a:rPr>
              <a:t>(</a:t>
            </a:r>
            <a:r>
              <a:rPr lang="pt-BR" sz="2800" dirty="0" err="1" smtClean="0">
                <a:solidFill>
                  <a:srgbClr val="FFFF00"/>
                </a:solidFill>
              </a:rPr>
              <a:t>McAdams</a:t>
            </a:r>
            <a:r>
              <a:rPr lang="pt-BR" sz="2800" dirty="0" smtClean="0">
                <a:solidFill>
                  <a:srgbClr val="FFFF00"/>
                </a:solidFill>
              </a:rPr>
              <a:t>. E. </a:t>
            </a:r>
            <a:r>
              <a:rPr lang="pt-BR" sz="2800" dirty="0" smtClean="0">
                <a:solidFill>
                  <a:srgbClr val="FFFF00"/>
                </a:solidFill>
              </a:rPr>
              <a:t>G. </a:t>
            </a:r>
            <a:r>
              <a:rPr lang="pt-BR" sz="2800" u="sng" dirty="0" smtClean="0">
                <a:solidFill>
                  <a:srgbClr val="FFFF00"/>
                </a:solidFill>
              </a:rPr>
              <a:t>White </a:t>
            </a:r>
            <a:r>
              <a:rPr lang="pt-BR" sz="2800" u="sng" dirty="0" err="1" smtClean="0">
                <a:solidFill>
                  <a:srgbClr val="FFFF00"/>
                </a:solidFill>
              </a:rPr>
              <a:t>and</a:t>
            </a:r>
            <a:r>
              <a:rPr lang="pt-BR" sz="2800" u="sng" dirty="0" smtClean="0">
                <a:solidFill>
                  <a:srgbClr val="FFFF00"/>
                </a:solidFill>
              </a:rPr>
              <a:t> </a:t>
            </a:r>
            <a:r>
              <a:rPr lang="pt-BR" sz="2800" u="sng" dirty="0" err="1" smtClean="0">
                <a:solidFill>
                  <a:srgbClr val="FFFF00"/>
                </a:solidFill>
              </a:rPr>
              <a:t>the</a:t>
            </a:r>
            <a:r>
              <a:rPr lang="pt-BR" sz="2800" u="sng" dirty="0" smtClean="0">
                <a:solidFill>
                  <a:srgbClr val="FFFF00"/>
                </a:solidFill>
              </a:rPr>
              <a:t> </a:t>
            </a:r>
            <a:r>
              <a:rPr lang="pt-BR" sz="2800" u="sng" dirty="0" err="1" smtClean="0">
                <a:solidFill>
                  <a:srgbClr val="FFFF00"/>
                </a:solidFill>
              </a:rPr>
              <a:t>Protestant</a:t>
            </a:r>
            <a:r>
              <a:rPr lang="pt-BR" sz="2800" u="sng" dirty="0" smtClean="0">
                <a:solidFill>
                  <a:srgbClr val="FFFF00"/>
                </a:solidFill>
              </a:rPr>
              <a:t> </a:t>
            </a:r>
            <a:r>
              <a:rPr lang="pt-BR" sz="2800" u="sng" dirty="0" err="1" smtClean="0">
                <a:solidFill>
                  <a:srgbClr val="FFFF00"/>
                </a:solidFill>
              </a:rPr>
              <a:t>Historians</a:t>
            </a:r>
            <a:r>
              <a:rPr lang="pt-BR" sz="2800" dirty="0" smtClean="0">
                <a:solidFill>
                  <a:srgbClr val="FFFF00"/>
                </a:solidFill>
              </a:rPr>
              <a:t>, p. 231-234).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/>
          </a:p>
          <a:p>
            <a:pPr marL="0" indent="0">
              <a:lnSpc>
                <a:spcPct val="90000"/>
              </a:lnSpc>
              <a:buNone/>
            </a:pPr>
            <a:endParaRPr lang="pt-BR" sz="1800" dirty="0" smtClean="0"/>
          </a:p>
          <a:p>
            <a:pPr marL="0" indent="0">
              <a:lnSpc>
                <a:spcPct val="90000"/>
              </a:lnSpc>
              <a:buNone/>
            </a:pPr>
            <a:endParaRPr lang="pt-BR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28496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5353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2: O Grande Conflito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pt-BR" sz="1800" dirty="0"/>
          </a:p>
          <a:p>
            <a:pPr>
              <a:lnSpc>
                <a:spcPct val="90000"/>
              </a:lnSpc>
            </a:pPr>
            <a:r>
              <a:rPr lang="pt-BR" sz="2800" dirty="0">
                <a:ln>
                  <a:solidFill>
                    <a:srgbClr val="FFC000"/>
                  </a:solidFill>
                </a:ln>
              </a:rPr>
              <a:t>CRÍTICAS/</a:t>
            </a:r>
            <a:r>
              <a:rPr lang="pt-BR" sz="2800" dirty="0" smtClean="0">
                <a:ln>
                  <a:solidFill>
                    <a:srgbClr val="FFC000"/>
                  </a:solidFill>
                </a:ln>
              </a:rPr>
              <a:t>ACUSAÇÕES </a:t>
            </a:r>
            <a:r>
              <a:rPr lang="pt-BR" sz="2800" dirty="0" smtClean="0">
                <a:ln>
                  <a:solidFill>
                    <a:srgbClr val="FFC000"/>
                  </a:solidFill>
                </a:ln>
              </a:rPr>
              <a:t>:</a:t>
            </a:r>
            <a:r>
              <a:rPr lang="pt-BR" sz="2800" dirty="0" smtClean="0">
                <a:ln>
                  <a:solidFill>
                    <a:srgbClr val="FFC000"/>
                  </a:solidFill>
                </a:ln>
              </a:rPr>
              <a:t/>
            </a:r>
            <a:br>
              <a:rPr lang="pt-BR" sz="2800" dirty="0" smtClean="0">
                <a:ln>
                  <a:solidFill>
                    <a:srgbClr val="FFC000"/>
                  </a:solidFill>
                </a:ln>
              </a:rPr>
            </a:br>
            <a:endParaRPr lang="pt-BR" sz="2800" dirty="0" smtClean="0">
              <a:ln>
                <a:solidFill>
                  <a:srgbClr val="FFC000"/>
                </a:solidFill>
              </a:ln>
            </a:endParaRPr>
          </a:p>
          <a:p>
            <a:pPr>
              <a:lnSpc>
                <a:spcPct val="90000"/>
              </a:lnSpc>
              <a:buNone/>
            </a:pPr>
            <a:r>
              <a:rPr lang="pt-BR" sz="2800" dirty="0" smtClean="0"/>
              <a:t>Outro </a:t>
            </a:r>
            <a:r>
              <a:rPr lang="pt-BR" sz="2800" u="sng" dirty="0" smtClean="0"/>
              <a:t>problema</a:t>
            </a:r>
            <a:r>
              <a:rPr lang="pt-BR" sz="2800" dirty="0" smtClean="0"/>
              <a:t> enfrentado entre os adventistas leigos e pastores foi quanto à ideia de </a:t>
            </a:r>
            <a:r>
              <a:rPr lang="pt-BR" sz="2800" u="sng" dirty="0" smtClean="0"/>
              <a:t>revisar a obra de um profeta</a:t>
            </a:r>
            <a:r>
              <a:rPr lang="pt-BR" sz="2800" dirty="0" smtClean="0"/>
              <a:t>. Isto deveu-se à má compreensão sobre como Deus Se comunica com os homens por meio de Seus profetas. O fato de Ellen White acompanhar as revisões ajudou a esclarecer o assunto.</a:t>
            </a:r>
            <a:endParaRPr lang="pt-BR" sz="2800" dirty="0"/>
          </a:p>
          <a:p>
            <a:pPr marL="0" indent="0">
              <a:lnSpc>
                <a:spcPct val="90000"/>
              </a:lnSpc>
              <a:buNone/>
            </a:pPr>
            <a:endParaRPr lang="pt-BR" sz="1800" dirty="0" smtClean="0"/>
          </a:p>
          <a:p>
            <a:pPr marL="0" indent="0">
              <a:lnSpc>
                <a:spcPct val="90000"/>
              </a:lnSpc>
              <a:buNone/>
            </a:pPr>
            <a:endParaRPr lang="pt-BR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28496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Autofit/>
          </a:bodyPr>
          <a:lstStyle/>
          <a:p>
            <a:r>
              <a:rPr lang="pt-BR" dirty="0" smtClean="0"/>
              <a:t>OBSERVAÇÃO DE UM </a:t>
            </a:r>
            <a:r>
              <a:rPr lang="pt-BR" dirty="0" smtClean="0">
                <a:solidFill>
                  <a:srgbClr val="FFFF00"/>
                </a:solidFill>
              </a:rPr>
              <a:t>PADRÃO:</a:t>
            </a:r>
            <a:endParaRPr lang="pt-BR" dirty="0" smtClean="0"/>
          </a:p>
          <a:p>
            <a:pPr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r>
              <a:rPr lang="pt-BR" sz="2800" dirty="0" smtClean="0">
                <a:solidFill>
                  <a:srgbClr val="FFFF00"/>
                </a:solidFill>
              </a:rPr>
              <a:t>MOTIVAÇÃO</a:t>
            </a:r>
            <a:r>
              <a:rPr lang="pt-BR" sz="2800" dirty="0" smtClean="0"/>
              <a:t> </a:t>
            </a:r>
            <a:r>
              <a:rPr lang="pt-BR" sz="2800" dirty="0" smtClean="0"/>
              <a:t>em consonância com a missão</a:t>
            </a:r>
          </a:p>
          <a:p>
            <a:r>
              <a:rPr lang="pt-BR" sz="2800" dirty="0" smtClean="0"/>
              <a:t>Escrevia sob </a:t>
            </a:r>
            <a:r>
              <a:rPr lang="pt-BR" sz="2800" dirty="0" smtClean="0">
                <a:solidFill>
                  <a:srgbClr val="FFFF00"/>
                </a:solidFill>
              </a:rPr>
              <a:t>DEMANDA</a:t>
            </a:r>
            <a:endParaRPr lang="pt-BR" sz="2800" dirty="0" smtClean="0"/>
          </a:p>
          <a:p>
            <a:r>
              <a:rPr lang="pt-BR" sz="2800" dirty="0"/>
              <a:t> </a:t>
            </a:r>
            <a:r>
              <a:rPr lang="pt-BR" sz="2800" dirty="0" smtClean="0">
                <a:solidFill>
                  <a:srgbClr val="FFFF00"/>
                </a:solidFill>
              </a:rPr>
              <a:t>TEMPO</a:t>
            </a:r>
            <a:r>
              <a:rPr lang="pt-BR" sz="2800" dirty="0" smtClean="0"/>
              <a:t> e </a:t>
            </a:r>
            <a:r>
              <a:rPr lang="pt-BR" sz="2800" dirty="0" smtClean="0">
                <a:solidFill>
                  <a:srgbClr val="FFFF00"/>
                </a:solidFill>
              </a:rPr>
              <a:t>CIRCUNSTÂNCIAS</a:t>
            </a:r>
            <a:r>
              <a:rPr lang="pt-BR" sz="2800" dirty="0" smtClean="0"/>
              <a:t> </a:t>
            </a:r>
            <a:r>
              <a:rPr lang="pt-BR" sz="2800" dirty="0" smtClean="0"/>
              <a:t>levaram ao uso de </a:t>
            </a:r>
            <a:r>
              <a:rPr lang="pt-BR" sz="2800" dirty="0" smtClean="0">
                <a:solidFill>
                  <a:srgbClr val="FFFF00"/>
                </a:solidFill>
              </a:rPr>
              <a:t>RECURSOS</a:t>
            </a:r>
            <a:r>
              <a:rPr lang="pt-BR" sz="2800" dirty="0" smtClean="0"/>
              <a:t> disponíveis.</a:t>
            </a:r>
          </a:p>
          <a:p>
            <a:r>
              <a:rPr lang="pt-BR" sz="2800" dirty="0" smtClean="0"/>
              <a:t>Lançou </a:t>
            </a:r>
            <a:r>
              <a:rPr lang="pt-BR" sz="2800" dirty="0"/>
              <a:t>mão de </a:t>
            </a:r>
            <a:r>
              <a:rPr lang="pt-BR" sz="2800" dirty="0" smtClean="0"/>
              <a:t>uma equipe editorial, com </a:t>
            </a:r>
            <a:r>
              <a:rPr lang="pt-BR" sz="2800" dirty="0" smtClean="0">
                <a:solidFill>
                  <a:srgbClr val="FFFF00"/>
                </a:solidFill>
              </a:rPr>
              <a:t>ASSISTENTES </a:t>
            </a:r>
            <a:r>
              <a:rPr lang="pt-BR" sz="2800" dirty="0">
                <a:solidFill>
                  <a:srgbClr val="FFFF00"/>
                </a:solidFill>
              </a:rPr>
              <a:t>DE </a:t>
            </a:r>
            <a:r>
              <a:rPr lang="pt-BR" sz="2800" dirty="0" smtClean="0">
                <a:solidFill>
                  <a:srgbClr val="FFFF00"/>
                </a:solidFill>
              </a:rPr>
              <a:t>REDAÇÃO.</a:t>
            </a:r>
            <a:endParaRPr lang="pt-BR" sz="2800" dirty="0" smtClean="0">
              <a:solidFill>
                <a:srgbClr val="FFFF00"/>
              </a:solidFill>
            </a:endParaRPr>
          </a:p>
          <a:p>
            <a:r>
              <a:rPr lang="pt-BR" sz="2800" dirty="0" smtClean="0"/>
              <a:t>Estes organizavam </a:t>
            </a:r>
            <a:r>
              <a:rPr lang="pt-BR" sz="2800" dirty="0"/>
              <a:t>todos os </a:t>
            </a:r>
            <a:r>
              <a:rPr lang="pt-BR" sz="2800" dirty="0">
                <a:solidFill>
                  <a:srgbClr val="FFFF00"/>
                </a:solidFill>
              </a:rPr>
              <a:t>MATERIAIS</a:t>
            </a:r>
            <a:r>
              <a:rPr lang="pt-BR" sz="2800" dirty="0"/>
              <a:t> </a:t>
            </a:r>
            <a:r>
              <a:rPr lang="pt-BR" sz="2800" u="sng" dirty="0"/>
              <a:t>produzidos pela profetiza</a:t>
            </a:r>
            <a:r>
              <a:rPr lang="pt-BR" sz="2800" dirty="0"/>
              <a:t> </a:t>
            </a:r>
            <a:r>
              <a:rPr lang="pt-BR" sz="2800" dirty="0" smtClean="0"/>
              <a:t>que </a:t>
            </a:r>
            <a:r>
              <a:rPr lang="pt-BR" sz="2800" dirty="0"/>
              <a:t>eram </a:t>
            </a:r>
            <a:r>
              <a:rPr lang="pt-BR" sz="2800" dirty="0">
                <a:solidFill>
                  <a:srgbClr val="FFFF00"/>
                </a:solidFill>
              </a:rPr>
              <a:t>REUTILIZADOS</a:t>
            </a:r>
            <a:r>
              <a:rPr lang="pt-BR" sz="2800" dirty="0"/>
              <a:t> em novos </a:t>
            </a:r>
            <a:r>
              <a:rPr lang="pt-BR" sz="2800" dirty="0" smtClean="0"/>
              <a:t>formatos.</a:t>
            </a:r>
          </a:p>
          <a:p>
            <a:endParaRPr lang="pt-B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6263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Autofit/>
          </a:bodyPr>
          <a:lstStyle/>
          <a:p>
            <a:r>
              <a:rPr lang="pt-BR" sz="2800" dirty="0" smtClean="0"/>
              <a:t>Sermões </a:t>
            </a:r>
            <a:r>
              <a:rPr lang="pt-BR" sz="2800" dirty="0"/>
              <a:t>tornavam-se artigos; artigos </a:t>
            </a:r>
            <a:r>
              <a:rPr lang="pt-BR" sz="2800" dirty="0">
                <a:solidFill>
                  <a:srgbClr val="FFFF00"/>
                </a:solidFill>
              </a:rPr>
              <a:t>REORGANIZADOS</a:t>
            </a:r>
            <a:r>
              <a:rPr lang="pt-BR" sz="2800" dirty="0"/>
              <a:t> e </a:t>
            </a:r>
            <a:r>
              <a:rPr lang="pt-BR" sz="2800" dirty="0">
                <a:solidFill>
                  <a:srgbClr val="FFFF00"/>
                </a:solidFill>
              </a:rPr>
              <a:t>SUPLEMENTADOS</a:t>
            </a:r>
            <a:r>
              <a:rPr lang="pt-BR" sz="2800" dirty="0"/>
              <a:t> com novos materiais viravam livros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Mesmo </a:t>
            </a:r>
            <a:r>
              <a:rPr lang="pt-BR" sz="2800" dirty="0"/>
              <a:t>os livros </a:t>
            </a:r>
            <a:r>
              <a:rPr lang="pt-BR" sz="2800" dirty="0">
                <a:solidFill>
                  <a:srgbClr val="FFFF00"/>
                </a:solidFill>
              </a:rPr>
              <a:t>PUBLICADOS</a:t>
            </a:r>
            <a:r>
              <a:rPr lang="pt-BR" sz="2800" dirty="0"/>
              <a:t> eram passíveis de </a:t>
            </a:r>
            <a:r>
              <a:rPr lang="pt-BR" sz="2800" dirty="0">
                <a:solidFill>
                  <a:srgbClr val="FFFF00"/>
                </a:solidFill>
              </a:rPr>
              <a:t>REVISÃO</a:t>
            </a:r>
            <a:r>
              <a:rPr lang="pt-BR" sz="2800" dirty="0"/>
              <a:t> e </a:t>
            </a:r>
            <a:r>
              <a:rPr lang="pt-BR" sz="2800" dirty="0">
                <a:solidFill>
                  <a:srgbClr val="FFFF00"/>
                </a:solidFill>
              </a:rPr>
              <a:t>CORREÇÃO</a:t>
            </a:r>
            <a:r>
              <a:rPr lang="pt-BR" sz="2800" dirty="0"/>
              <a:t>. </a:t>
            </a:r>
            <a:endParaRPr lang="pt-BR" sz="2800" dirty="0" smtClean="0"/>
          </a:p>
          <a:p>
            <a:r>
              <a:rPr lang="pt-BR" sz="2800" dirty="0" err="1" smtClean="0"/>
              <a:t>Ew</a:t>
            </a:r>
            <a:r>
              <a:rPr lang="pt-BR" sz="2800" dirty="0" smtClean="0"/>
              <a:t> </a:t>
            </a:r>
            <a:r>
              <a:rPr lang="pt-BR" sz="2800" dirty="0"/>
              <a:t>apreciava a </a:t>
            </a:r>
            <a:r>
              <a:rPr lang="pt-BR" sz="2800" dirty="0">
                <a:solidFill>
                  <a:srgbClr val="FFFF00"/>
                </a:solidFill>
              </a:rPr>
              <a:t>CRÍTICA</a:t>
            </a:r>
            <a:r>
              <a:rPr lang="pt-BR" sz="2800" dirty="0"/>
              <a:t> que contribuísse com o melhoramento do </a:t>
            </a:r>
            <a:r>
              <a:rPr lang="pt-BR" sz="2800" dirty="0" smtClean="0"/>
              <a:t>material</a:t>
            </a:r>
          </a:p>
          <a:p>
            <a:r>
              <a:rPr lang="pt-BR" sz="2800" dirty="0" smtClean="0"/>
              <a:t>Enviava </a:t>
            </a:r>
            <a:r>
              <a:rPr lang="pt-BR" sz="2800" dirty="0"/>
              <a:t>os manuscritos a pessoas </a:t>
            </a:r>
            <a:r>
              <a:rPr lang="pt-BR" sz="2800" dirty="0" smtClean="0"/>
              <a:t>fora </a:t>
            </a:r>
            <a:r>
              <a:rPr lang="pt-BR" sz="2800" dirty="0"/>
              <a:t>do círculo editorial, para fazerem </a:t>
            </a:r>
            <a:r>
              <a:rPr lang="pt-BR" sz="2800" dirty="0" smtClean="0">
                <a:solidFill>
                  <a:srgbClr val="FFFF00"/>
                </a:solidFill>
              </a:rPr>
              <a:t>AVALIAÇÃO</a:t>
            </a:r>
            <a:r>
              <a:rPr lang="pt-BR" sz="2800" dirty="0"/>
              <a:t>, antes da publicação</a:t>
            </a:r>
            <a:r>
              <a:rPr lang="pt-BR" sz="2800" dirty="0" smtClean="0"/>
              <a:t>.</a:t>
            </a:r>
          </a:p>
          <a:p>
            <a:endParaRPr lang="pt-B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6263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Autofit/>
          </a:bodyPr>
          <a:lstStyle/>
          <a:p>
            <a:r>
              <a:rPr lang="pt-BR" sz="2800" dirty="0" smtClean="0"/>
              <a:t>Na revisão de livros, </a:t>
            </a:r>
            <a:r>
              <a:rPr lang="pt-BR" sz="2800" dirty="0">
                <a:solidFill>
                  <a:srgbClr val="FFFF00"/>
                </a:solidFill>
              </a:rPr>
              <a:t>TEXTOS</a:t>
            </a:r>
            <a:r>
              <a:rPr lang="pt-BR" sz="2800" dirty="0"/>
              <a:t> foram </a:t>
            </a:r>
            <a:r>
              <a:rPr lang="pt-BR" sz="2800" dirty="0">
                <a:solidFill>
                  <a:srgbClr val="FFFF00"/>
                </a:solidFill>
              </a:rPr>
              <a:t>SUPRIMIDOS</a:t>
            </a:r>
            <a:r>
              <a:rPr lang="pt-BR" sz="2800" dirty="0"/>
              <a:t> e outros </a:t>
            </a:r>
            <a:r>
              <a:rPr lang="pt-BR" sz="2800" dirty="0">
                <a:solidFill>
                  <a:srgbClr val="FFFF00"/>
                </a:solidFill>
              </a:rPr>
              <a:t>ACRESCENTADOS</a:t>
            </a:r>
            <a:r>
              <a:rPr lang="pt-BR" sz="2800" dirty="0"/>
              <a:t> pela própria autora, de acordo com os objetivos específicos de cada publicação. </a:t>
            </a:r>
          </a:p>
          <a:p>
            <a:r>
              <a:rPr lang="pt-BR" sz="2800" dirty="0" smtClean="0"/>
              <a:t>A profetiza foi </a:t>
            </a:r>
            <a:r>
              <a:rPr lang="pt-BR" sz="2800" dirty="0" smtClean="0">
                <a:solidFill>
                  <a:srgbClr val="FFFF00"/>
                </a:solidFill>
              </a:rPr>
              <a:t>INSPIRADA</a:t>
            </a:r>
            <a:r>
              <a:rPr lang="pt-BR" sz="2800" dirty="0" smtClean="0"/>
              <a:t> pelo Espírito Santo, que influenciava seu </a:t>
            </a:r>
            <a:r>
              <a:rPr lang="pt-BR" sz="2800" dirty="0" smtClean="0">
                <a:solidFill>
                  <a:srgbClr val="FFFF00"/>
                </a:solidFill>
              </a:rPr>
              <a:t>PENSAMENTO</a:t>
            </a:r>
            <a:r>
              <a:rPr lang="pt-BR" sz="2800" dirty="0" smtClean="0"/>
              <a:t> por visões, sonhos ou impressões. </a:t>
            </a:r>
          </a:p>
          <a:p>
            <a:r>
              <a:rPr lang="pt-BR" sz="2800" dirty="0" smtClean="0"/>
              <a:t>Para deixar a </a:t>
            </a:r>
            <a:r>
              <a:rPr lang="pt-BR" sz="2800" dirty="0" smtClean="0">
                <a:solidFill>
                  <a:srgbClr val="FFFF00"/>
                </a:solidFill>
              </a:rPr>
              <a:t>MENSAGEM</a:t>
            </a:r>
            <a:r>
              <a:rPr lang="pt-BR" sz="2800" dirty="0" smtClean="0"/>
              <a:t> mais clara, </a:t>
            </a:r>
            <a:r>
              <a:rPr lang="pt-BR" sz="2800" dirty="0" smtClean="0"/>
              <a:t>EW </a:t>
            </a:r>
            <a:r>
              <a:rPr lang="pt-BR" sz="2800" dirty="0" smtClean="0"/>
              <a:t>leu muitos autores, sendo </a:t>
            </a:r>
            <a:r>
              <a:rPr lang="pt-BR" sz="2800" u="sng" dirty="0" smtClean="0"/>
              <a:t>guiada pelo Espírito </a:t>
            </a:r>
            <a:r>
              <a:rPr lang="pt-BR" sz="2800" dirty="0" smtClean="0"/>
              <a:t>a selecionar as porções que retratavam a verdade.</a:t>
            </a:r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2821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Autofit/>
          </a:bodyPr>
          <a:lstStyle/>
          <a:p>
            <a:r>
              <a:rPr lang="pt-BR" sz="2800" dirty="0" smtClean="0"/>
              <a:t>Não </a:t>
            </a:r>
            <a:r>
              <a:rPr lang="pt-BR" sz="2800" dirty="0" smtClean="0"/>
              <a:t>foi rigorosa em evitar os </a:t>
            </a:r>
            <a:r>
              <a:rPr lang="pt-BR" sz="2800" dirty="0" smtClean="0">
                <a:solidFill>
                  <a:srgbClr val="FFFF00"/>
                </a:solidFill>
              </a:rPr>
              <a:t>EMPRÉSTIMOS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rgbClr val="FFFF00"/>
                </a:solidFill>
              </a:rPr>
              <a:t>LITERÁRIOS</a:t>
            </a:r>
            <a:r>
              <a:rPr lang="pt-BR" sz="2800" dirty="0" smtClean="0"/>
              <a:t>, encontrando alguma </a:t>
            </a:r>
            <a:r>
              <a:rPr lang="pt-BR" sz="2800" dirty="0" smtClean="0">
                <a:solidFill>
                  <a:srgbClr val="FFFF00"/>
                </a:solidFill>
              </a:rPr>
              <a:t>VERDADE</a:t>
            </a:r>
            <a:r>
              <a:rPr lang="pt-BR" sz="2800" dirty="0" smtClean="0"/>
              <a:t> bem escrita e sintetizada, apropriava-se dela, usando em artigos e anotações de diário</a:t>
            </a:r>
          </a:p>
          <a:p>
            <a:r>
              <a:rPr lang="pt-BR" sz="2800" dirty="0" smtClean="0"/>
              <a:t>Um número dessas </a:t>
            </a:r>
            <a:r>
              <a:rPr lang="pt-BR" sz="2800" u="sng" dirty="0" smtClean="0"/>
              <a:t>anotações</a:t>
            </a:r>
            <a:r>
              <a:rPr lang="pt-BR" sz="2800" dirty="0" smtClean="0"/>
              <a:t> tornaram-se textos de livro selecionados pelos compiladores.</a:t>
            </a:r>
          </a:p>
          <a:p>
            <a:r>
              <a:rPr lang="pt-BR" sz="2800" dirty="0" smtClean="0"/>
              <a:t>Preocupação </a:t>
            </a:r>
            <a:r>
              <a:rPr lang="pt-BR" sz="2800" dirty="0" err="1" smtClean="0"/>
              <a:t>secudária</a:t>
            </a:r>
            <a:r>
              <a:rPr lang="pt-BR" sz="2800" dirty="0" smtClean="0"/>
              <a:t> com </a:t>
            </a:r>
            <a:r>
              <a:rPr lang="pt-BR" sz="2800" dirty="0" smtClean="0">
                <a:solidFill>
                  <a:srgbClr val="FFFF00"/>
                </a:solidFill>
              </a:rPr>
              <a:t>AUTORIA;</a:t>
            </a:r>
            <a:r>
              <a:rPr lang="pt-BR" sz="2800" dirty="0" smtClean="0"/>
              <a:t> apenas </a:t>
            </a:r>
            <a:r>
              <a:rPr lang="pt-BR" sz="2800" dirty="0"/>
              <a:t>na medida em que as </a:t>
            </a:r>
            <a:r>
              <a:rPr lang="pt-BR" sz="2800" dirty="0">
                <a:solidFill>
                  <a:srgbClr val="FFFF00"/>
                </a:solidFill>
              </a:rPr>
              <a:t>ACUSAÇÕES</a:t>
            </a:r>
            <a:r>
              <a:rPr lang="pt-BR" sz="2800" dirty="0"/>
              <a:t> de plágio, lançassem descrédito à mensagem divina. </a:t>
            </a:r>
            <a:r>
              <a:rPr lang="pt-BR" sz="2800" dirty="0" smtClean="0"/>
              <a:t>Não </a:t>
            </a:r>
            <a:r>
              <a:rPr lang="pt-BR" sz="2800" dirty="0"/>
              <a:t>esquivou-se de responder todos os questionamentos a esse respeito. </a:t>
            </a:r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2821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1: Caminho a Cristo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23123"/>
          </a:xfrm>
        </p:spPr>
        <p:txBody>
          <a:bodyPr>
            <a:normAutofit/>
          </a:bodyPr>
          <a:lstStyle/>
          <a:p>
            <a:r>
              <a:rPr lang="pt-BR" dirty="0" smtClean="0">
                <a:ln>
                  <a:solidFill>
                    <a:srgbClr val="FFC000"/>
                  </a:solidFill>
                </a:ln>
              </a:rPr>
              <a:t>MATERIAIS REUTILIZADOS:</a:t>
            </a:r>
          </a:p>
          <a:p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pPr>
              <a:buNone/>
            </a:pPr>
            <a:r>
              <a:rPr lang="pt-BR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pt-BR" dirty="0" smtClean="0"/>
              <a:t>O</a:t>
            </a:r>
            <a:r>
              <a:rPr lang="pt-BR" dirty="0" smtClean="0"/>
              <a:t> </a:t>
            </a:r>
            <a:r>
              <a:rPr lang="pt-BR" dirty="0" smtClean="0"/>
              <a:t>livro contém trechos de “Patriarcas e Profetas”, de diversos volumes de </a:t>
            </a:r>
            <a:r>
              <a:rPr lang="pt-BR" dirty="0" smtClean="0"/>
              <a:t>“Testemunhos </a:t>
            </a:r>
            <a:r>
              <a:rPr lang="pt-BR" dirty="0" smtClean="0"/>
              <a:t>para </a:t>
            </a:r>
            <a:r>
              <a:rPr lang="pt-BR" dirty="0" smtClean="0"/>
              <a:t>Igreja”, </a:t>
            </a:r>
            <a:r>
              <a:rPr lang="pt-BR" dirty="0" smtClean="0"/>
              <a:t>e artigos publicados na </a:t>
            </a:r>
            <a:r>
              <a:rPr lang="pt-BR" dirty="0" smtClean="0"/>
              <a:t>“</a:t>
            </a:r>
            <a:r>
              <a:rPr lang="pt-BR" dirty="0" err="1" smtClean="0"/>
              <a:t>Review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smtClean="0"/>
              <a:t>Herald” </a:t>
            </a:r>
            <a:r>
              <a:rPr lang="pt-BR" dirty="0" smtClean="0"/>
              <a:t>e </a:t>
            </a:r>
            <a:r>
              <a:rPr lang="pt-BR" dirty="0" smtClean="0"/>
              <a:t>“</a:t>
            </a:r>
            <a:r>
              <a:rPr lang="pt-BR" dirty="0" err="1" smtClean="0"/>
              <a:t>Signs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smtClean="0"/>
              <a:t>Times”.</a:t>
            </a:r>
            <a:endParaRPr lang="pt-BR" dirty="0" smtClean="0"/>
          </a:p>
          <a:p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8496944" cy="1800200"/>
          </a:xfrm>
        </p:spPr>
        <p:txBody>
          <a:bodyPr>
            <a:noAutofit/>
          </a:bodyPr>
          <a:lstStyle/>
          <a:p>
            <a:r>
              <a:rPr lang="pt-BR" dirty="0" smtClean="0"/>
              <a:t>Acusações atuais de </a:t>
            </a:r>
            <a:r>
              <a:rPr lang="pt-BR" dirty="0" smtClean="0">
                <a:solidFill>
                  <a:srgbClr val="FFFF00"/>
                </a:solidFill>
              </a:rPr>
              <a:t>APROPRIAÇÃO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FF00"/>
                </a:solidFill>
              </a:rPr>
              <a:t>INDEVIDA</a:t>
            </a:r>
            <a:r>
              <a:rPr lang="pt-BR" dirty="0" smtClean="0"/>
              <a:t> têm como objetivo enfraquecer o status de </a:t>
            </a:r>
            <a:r>
              <a:rPr lang="pt-BR" dirty="0" smtClean="0">
                <a:solidFill>
                  <a:srgbClr val="FFFF00"/>
                </a:solidFill>
              </a:rPr>
              <a:t>PALAVRA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FF00"/>
                </a:solidFill>
              </a:rPr>
              <a:t>INSPIRADA.</a:t>
            </a: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3284984"/>
            <a:ext cx="4176464" cy="3014112"/>
          </a:xfrm>
        </p:spPr>
        <p:txBody>
          <a:bodyPr>
            <a:normAutofit fontScale="92500" lnSpcReduction="20000"/>
          </a:bodyPr>
          <a:lstStyle/>
          <a:p>
            <a:endParaRPr lang="pt-BR" sz="2000" dirty="0"/>
          </a:p>
          <a:p>
            <a:r>
              <a:rPr lang="pt-BR" sz="2600" dirty="0" smtClean="0"/>
              <a:t>Estudos comprovam uma </a:t>
            </a:r>
            <a:r>
              <a:rPr lang="pt-BR" sz="2600" dirty="0" smtClean="0">
                <a:solidFill>
                  <a:srgbClr val="FFFF00"/>
                </a:solidFill>
              </a:rPr>
              <a:t>APROPRIAÇÃO LEGÍTIMA E CRIATIVA </a:t>
            </a:r>
            <a:r>
              <a:rPr lang="pt-BR" sz="2600" dirty="0" smtClean="0"/>
              <a:t>de textos de outros autores.</a:t>
            </a:r>
          </a:p>
          <a:p>
            <a:endParaRPr lang="pt-BR" sz="2600" dirty="0" smtClean="0"/>
          </a:p>
          <a:p>
            <a:r>
              <a:rPr lang="pt-BR" sz="2600" dirty="0" smtClean="0"/>
              <a:t>Muitas </a:t>
            </a:r>
            <a:r>
              <a:rPr lang="pt-BR" sz="2600" dirty="0" smtClean="0"/>
              <a:t>vezes </a:t>
            </a:r>
            <a:r>
              <a:rPr lang="pt-BR" sz="2600" dirty="0" smtClean="0"/>
              <a:t>EW fez </a:t>
            </a:r>
            <a:r>
              <a:rPr lang="pt-BR" sz="2600" dirty="0" smtClean="0"/>
              <a:t>recomendação de leitura dessas fontes aos seus próprios leitores</a:t>
            </a:r>
            <a:endParaRPr lang="pt-BR" sz="2600" dirty="0"/>
          </a:p>
        </p:txBody>
      </p:sp>
      <p:pic>
        <p:nvPicPr>
          <p:cNvPr id="4" name="Picture 3" descr="Ellen-Whit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345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8496944" cy="2016224"/>
          </a:xfrm>
        </p:spPr>
        <p:txBody>
          <a:bodyPr>
            <a:noAutofit/>
          </a:bodyPr>
          <a:lstStyle/>
          <a:p>
            <a:r>
              <a:rPr lang="pt-BR" sz="3200" dirty="0" smtClean="0"/>
              <a:t>Apesar de seus escritos terem sido produzidos a partir de demandas e contextos de época, eles contém princípios eternos os quais, em suma, são a </a:t>
            </a:r>
            <a:r>
              <a:rPr lang="pt-BR" sz="3200" dirty="0" smtClean="0">
                <a:solidFill>
                  <a:srgbClr val="FFFF00"/>
                </a:solidFill>
              </a:rPr>
              <a:t>PALAVRA INSPIRADA DE DEUS PARA SEU POVO</a:t>
            </a:r>
            <a:r>
              <a:rPr lang="pt-BR" sz="3200" dirty="0" smtClean="0"/>
              <a:t> até que o Céu e a Terra passem.</a:t>
            </a:r>
          </a:p>
          <a:p>
            <a:endParaRPr lang="pt-BR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3429000"/>
            <a:ext cx="4176464" cy="2870096"/>
          </a:xfrm>
        </p:spPr>
        <p:txBody>
          <a:bodyPr>
            <a:normAutofit/>
          </a:bodyPr>
          <a:lstStyle/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2345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1: Caminho a Cristo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23123"/>
          </a:xfrm>
        </p:spPr>
        <p:txBody>
          <a:bodyPr>
            <a:normAutofit/>
          </a:bodyPr>
          <a:lstStyle/>
          <a:p>
            <a:r>
              <a:rPr lang="pt-BR" dirty="0" smtClean="0">
                <a:ln>
                  <a:solidFill>
                    <a:srgbClr val="FFC000"/>
                  </a:solidFill>
                </a:ln>
              </a:rPr>
              <a:t>MATERIAIS INÉDITOS: </a:t>
            </a:r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pPr>
              <a:buNone/>
            </a:pPr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pPr>
              <a:buNone/>
            </a:pPr>
            <a:r>
              <a:rPr lang="pt-BR" dirty="0" smtClean="0"/>
              <a:t>Tendo </a:t>
            </a:r>
            <a:r>
              <a:rPr lang="pt-BR" dirty="0" smtClean="0"/>
              <a:t>o material que Mariana Davis reuniu e organizou diante de si, </a:t>
            </a:r>
            <a:r>
              <a:rPr lang="pt-BR" dirty="0" smtClean="0"/>
              <a:t>EW observou </a:t>
            </a:r>
            <a:r>
              <a:rPr lang="pt-BR" dirty="0" smtClean="0"/>
              <a:t>a necessidade de compor textos adicionais para completar os pensamentos em cada capítulo, como também compor as transições necessárias entre capítulos.</a:t>
            </a:r>
          </a:p>
          <a:p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1: Caminho a Cristo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23123"/>
          </a:xfrm>
        </p:spPr>
        <p:txBody>
          <a:bodyPr>
            <a:normAutofit/>
          </a:bodyPr>
          <a:lstStyle/>
          <a:p>
            <a:r>
              <a:rPr lang="pt-BR" dirty="0" smtClean="0">
                <a:ln>
                  <a:solidFill>
                    <a:srgbClr val="FFC000"/>
                  </a:solidFill>
                </a:ln>
              </a:rPr>
              <a:t>AVALIAÇÃO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Em </a:t>
            </a:r>
            <a:r>
              <a:rPr lang="pt-BR" dirty="0" smtClean="0"/>
              <a:t>1891 o original foi apresentado a uma convenção de pastores e professores em Michigan.  Aí ficou determinado o título do </a:t>
            </a:r>
            <a:r>
              <a:rPr lang="pt-BR" dirty="0" smtClean="0"/>
              <a:t>livro – “STEPS TO CHRIST”.</a:t>
            </a:r>
            <a:endParaRPr lang="pt-BR" dirty="0" smtClean="0"/>
          </a:p>
          <a:p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1: Caminho a Cristo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2312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n>
                  <a:solidFill>
                    <a:srgbClr val="FFC000"/>
                  </a:solidFill>
                </a:ln>
              </a:rPr>
              <a:t>PUBLICAÇÃO/REVISÃO.</a:t>
            </a:r>
            <a:r>
              <a:rPr lang="pt-BR" dirty="0" smtClean="0"/>
              <a:t>: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Em 1892 </a:t>
            </a:r>
            <a:r>
              <a:rPr lang="pt-BR" dirty="0" smtClean="0"/>
              <a:t>foi publicado pela primeira vez por um editor não </a:t>
            </a:r>
            <a:r>
              <a:rPr lang="pt-BR" dirty="0" smtClean="0"/>
              <a:t>denominacional (</a:t>
            </a:r>
            <a:r>
              <a:rPr lang="pt-BR" dirty="0" err="1" smtClean="0"/>
              <a:t>Revell</a:t>
            </a:r>
            <a:r>
              <a:rPr lang="pt-BR" dirty="0" smtClean="0"/>
              <a:t>) com </a:t>
            </a:r>
            <a:r>
              <a:rPr lang="pt-BR" dirty="0" smtClean="0"/>
              <a:t>o objetivo de ter uma circulação mais ampla em livrarias populares. 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Seis </a:t>
            </a:r>
            <a:r>
              <a:rPr lang="pt-BR" dirty="0" smtClean="0"/>
              <a:t>semanas após </a:t>
            </a:r>
            <a:r>
              <a:rPr lang="pt-BR" dirty="0" smtClean="0"/>
              <a:t>lançado, </a:t>
            </a:r>
            <a:r>
              <a:rPr lang="pt-BR" dirty="0" smtClean="0"/>
              <a:t>o livro estava na 3ª reimpressão. </a:t>
            </a:r>
            <a:r>
              <a:rPr lang="pt-BR" dirty="0" smtClean="0"/>
              <a:t>Essas </a:t>
            </a:r>
            <a:r>
              <a:rPr lang="pt-BR" dirty="0" smtClean="0"/>
              <a:t>edições não continham o atual primeiro capítulo (O </a:t>
            </a:r>
            <a:r>
              <a:rPr lang="pt-BR" dirty="0" smtClean="0"/>
              <a:t>Cuidado de Deus), </a:t>
            </a:r>
            <a:r>
              <a:rPr lang="pt-BR" dirty="0" smtClean="0"/>
              <a:t>este foi composto por </a:t>
            </a:r>
            <a:r>
              <a:rPr lang="pt-BR" dirty="0" smtClean="0"/>
              <a:t>EW </a:t>
            </a:r>
            <a:r>
              <a:rPr lang="pt-BR" dirty="0" smtClean="0"/>
              <a:t>quando o livro já era best-seller.</a:t>
            </a:r>
          </a:p>
          <a:p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1: Caminho a Cristo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23123"/>
          </a:xfrm>
        </p:spPr>
        <p:txBody>
          <a:bodyPr>
            <a:normAutofit/>
          </a:bodyPr>
          <a:lstStyle/>
          <a:p>
            <a:r>
              <a:rPr lang="pt-BR" dirty="0" smtClean="0">
                <a:ln>
                  <a:solidFill>
                    <a:srgbClr val="FFC000"/>
                  </a:solidFill>
                </a:ln>
              </a:rPr>
              <a:t>DIREITOS AUTORAIS</a:t>
            </a:r>
            <a:r>
              <a:rPr lang="pt-BR" dirty="0" smtClean="0">
                <a:ln>
                  <a:solidFill>
                    <a:srgbClr val="FFC000"/>
                  </a:solidFill>
                </a:ln>
              </a:rPr>
              <a:t>:</a:t>
            </a:r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endParaRPr lang="pt-BR" dirty="0" smtClean="0">
              <a:ln>
                <a:solidFill>
                  <a:srgbClr val="FFC000"/>
                </a:solidFill>
              </a:ln>
            </a:endParaRPr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smtClean="0"/>
              <a:t>Em 1896 a </a:t>
            </a:r>
            <a:r>
              <a:rPr lang="pt-BR" dirty="0" err="1" smtClean="0"/>
              <a:t>Review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Herald comprou os direitos autorais de </a:t>
            </a:r>
            <a:r>
              <a:rPr lang="pt-BR" dirty="0" err="1" smtClean="0"/>
              <a:t>Revell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smtClean="0"/>
              <a:t>Em 1908 foram transferidos para </a:t>
            </a:r>
            <a:r>
              <a:rPr lang="pt-BR" dirty="0" smtClean="0"/>
              <a:t>EW </a:t>
            </a:r>
            <a:r>
              <a:rPr lang="pt-BR" dirty="0" smtClean="0"/>
              <a:t>que cedeu para a </a:t>
            </a:r>
            <a:r>
              <a:rPr lang="pt-BR" dirty="0" smtClean="0"/>
              <a:t>AG </a:t>
            </a:r>
            <a:r>
              <a:rPr lang="pt-BR" dirty="0" smtClean="0"/>
              <a:t>os direitos autorais em todas as línguas exceto o Inglês.</a:t>
            </a:r>
          </a:p>
          <a:p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26334</TotalTime>
  <Words>2178</Words>
  <Application>Microsoft Office PowerPoint</Application>
  <PresentationFormat>Apresentação na tela (4:3)</PresentationFormat>
  <Paragraphs>220</Paragraphs>
  <Slides>51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Fundição</vt:lpstr>
      <vt:lpstr>Parte II – Estudo de Caso</vt:lpstr>
      <vt:lpstr>Caso 1: Caminho a Cristo </vt:lpstr>
      <vt:lpstr>Caso 1: Caminho a Cristo </vt:lpstr>
      <vt:lpstr>Caso 1: Caminho a Cristo </vt:lpstr>
      <vt:lpstr>Caso 1: Caminho a Cristo </vt:lpstr>
      <vt:lpstr>Caso 1: Caminho a Cristo </vt:lpstr>
      <vt:lpstr>Caso 1: Caminho a Cristo </vt:lpstr>
      <vt:lpstr>Caso 1: Caminho a Cristo </vt:lpstr>
      <vt:lpstr>Caso 1: Caminho a Cristo </vt:lpstr>
      <vt:lpstr>Slide 10</vt:lpstr>
      <vt:lpstr>Slide 11</vt:lpstr>
      <vt:lpstr>Slide 12</vt:lpstr>
      <vt:lpstr>Caso 1: Caminho a Cristo </vt:lpstr>
      <vt:lpstr>Caso 1: Caminho a Cristo 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Slide 39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Caso 2: O Grande Conflito</vt:lpstr>
      <vt:lpstr>Conclusões</vt:lpstr>
      <vt:lpstr>Conclusões</vt:lpstr>
      <vt:lpstr>Conclusões</vt:lpstr>
      <vt:lpstr>Conclusões</vt:lpstr>
      <vt:lpstr>Conclusões</vt:lpstr>
      <vt:lpstr>Conclusões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os livros de Ellen G White foram escritos</dc:title>
  <dc:creator>Mauro Carnassale</dc:creator>
  <cp:lastModifiedBy>Mauro Carnassale</cp:lastModifiedBy>
  <cp:revision>361</cp:revision>
  <cp:lastPrinted>2012-07-04T17:09:22Z</cp:lastPrinted>
  <dcterms:created xsi:type="dcterms:W3CDTF">2012-05-18T11:57:26Z</dcterms:created>
  <dcterms:modified xsi:type="dcterms:W3CDTF">2012-07-19T21:05:47Z</dcterms:modified>
</cp:coreProperties>
</file>