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89" r:id="rId6"/>
    <p:sldId id="263" r:id="rId7"/>
    <p:sldId id="265" r:id="rId8"/>
    <p:sldId id="266" r:id="rId9"/>
    <p:sldId id="290" r:id="rId10"/>
    <p:sldId id="267" r:id="rId11"/>
    <p:sldId id="286" r:id="rId12"/>
    <p:sldId id="287" r:id="rId13"/>
    <p:sldId id="288" r:id="rId14"/>
    <p:sldId id="305" r:id="rId15"/>
    <p:sldId id="306" r:id="rId16"/>
    <p:sldId id="304" r:id="rId17"/>
    <p:sldId id="303" r:id="rId18"/>
    <p:sldId id="302" r:id="rId19"/>
    <p:sldId id="301" r:id="rId20"/>
    <p:sldId id="300" r:id="rId21"/>
    <p:sldId id="299" r:id="rId22"/>
    <p:sldId id="298" r:id="rId23"/>
    <p:sldId id="292" r:id="rId24"/>
    <p:sldId id="297" r:id="rId25"/>
    <p:sldId id="293" r:id="rId26"/>
    <p:sldId id="296" r:id="rId27"/>
    <p:sldId id="295" r:id="rId28"/>
    <p:sldId id="294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07" autoAdjust="0"/>
    <p:restoredTop sz="94630" autoAdjust="0"/>
  </p:normalViewPr>
  <p:slideViewPr>
    <p:cSldViewPr>
      <p:cViewPr varScale="1">
        <p:scale>
          <a:sx n="69" d="100"/>
          <a:sy n="69" d="100"/>
        </p:scale>
        <p:origin x="-102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87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22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37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0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98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53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47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71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76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01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33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16DB-F45E-43BA-B4EE-BACC69A0C87F}" type="datetimeFigureOut">
              <a:rPr lang="pt-BR" smtClean="0"/>
              <a:t>30/10/2017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8B1E-6343-498B-AA48-C4120A9E24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59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47688"/>
            <a:ext cx="7993063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55943" y="422108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Onde está Jesus? </a:t>
            </a:r>
            <a:endParaRPr lang="pt-BR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6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548680"/>
            <a:ext cx="8064896" cy="568863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Muitos assistem a cultos e são refrigerados e confortados pela Palavra de Deus; </a:t>
            </a:r>
            <a:r>
              <a:rPr lang="pt-BR" sz="3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mas, devido à negligência da meditação, vigilância e orações, perdem a bênção</a:t>
            </a: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, sentindo-se mais vazios do que antes de a receberem. Sentem freqüentemente que Deus os tem tratado duramente. </a:t>
            </a:r>
            <a:r>
              <a:rPr lang="pt-BR" sz="3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Não vêem que a falta está com eles mesmos. Separando-se de Jesus</a:t>
            </a: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, afugentaram a luz da Sua </a:t>
            </a:r>
            <a:r>
              <a:rPr lang="pt-BR" sz="34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esperança. (...)</a:t>
            </a:r>
            <a:r>
              <a:rPr lang="pt-BR" sz="3400" dirty="0" smtClean="0">
                <a:latin typeface="Georgia" pitchFamily="18" charset="0"/>
              </a:rPr>
              <a:t> </a:t>
            </a:r>
            <a:r>
              <a:rPr lang="pt-BR" sz="3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Ao </a:t>
            </a:r>
            <a:r>
              <a:rPr lang="pt-BR" sz="3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comunicarmos uns com os outros, podemos ser, mutuamente, uma bênção</a:t>
            </a: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Se somos de Cristo, nossos mais gratos pensamentos</a:t>
            </a:r>
            <a:r>
              <a:rPr lang="pt-BR" sz="3400" dirty="0">
                <a:latin typeface="Georgia" pitchFamily="18" charset="0"/>
              </a:rPr>
              <a:t> </a:t>
            </a:r>
            <a:r>
              <a:rPr lang="pt-BR" sz="3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serão em torno dEle</a:t>
            </a: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Teremos </a:t>
            </a:r>
            <a:r>
              <a:rPr lang="pt-BR" sz="3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prazer em falar a Seu respeito</a:t>
            </a: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; e ao falarmos uns aos outros em Seu amor, nosso coração será abrandado por influências divinas. </a:t>
            </a:r>
            <a:r>
              <a:rPr lang="pt-BR" sz="3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Contemplando</a:t>
            </a:r>
            <a:r>
              <a:rPr lang="pt-BR" sz="3400" dirty="0">
                <a:latin typeface="Georgia" pitchFamily="18" charset="0"/>
              </a:rPr>
              <a:t> </a:t>
            </a: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a beleza de Seu caráter, </a:t>
            </a:r>
            <a:r>
              <a:rPr lang="pt-BR" sz="3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seremos "transformados</a:t>
            </a:r>
            <a:r>
              <a:rPr lang="pt-BR" sz="34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pt-BR" sz="34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de glória em glória na mesma imagem". II Cor. 3:18</a:t>
            </a:r>
            <a:r>
              <a:rPr lang="pt-BR" sz="34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.”</a:t>
            </a:r>
            <a:endParaRPr lang="pt-BR" sz="3400" dirty="0">
              <a:ln>
                <a:solidFill>
                  <a:schemeClr val="tx1"/>
                </a:solidFill>
              </a:ln>
              <a:latin typeface="Georgia" pitchFamily="18" charset="0"/>
            </a:endParaRPr>
          </a:p>
          <a:p>
            <a:pPr marL="0" indent="0" algn="just">
              <a:buNone/>
            </a:pPr>
            <a:endParaRPr lang="pt-BR" dirty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pt-BR" sz="2600" b="1" i="1" dirty="0">
                <a:latin typeface="Georgia" pitchFamily="18" charset="0"/>
              </a:rPr>
              <a:t>(O Desejado de Todas as Nações, págs. </a:t>
            </a:r>
            <a:r>
              <a:rPr lang="pt-BR" sz="2600" b="1" i="1" dirty="0" smtClean="0">
                <a:latin typeface="Georgia" pitchFamily="18" charset="0"/>
              </a:rPr>
              <a:t>83).</a:t>
            </a:r>
            <a:endParaRPr lang="pt-BR" sz="2600" b="1" i="1" dirty="0">
              <a:latin typeface="Georgia" pitchFamily="18" charset="0"/>
            </a:endParaRPr>
          </a:p>
          <a:p>
            <a:pPr marL="0" indent="0">
              <a:buNone/>
            </a:pPr>
            <a:endParaRPr lang="pt-BR" sz="2600" b="1" i="1" dirty="0"/>
          </a:p>
          <a:p>
            <a:pPr marL="0" indent="0">
              <a:buNone/>
            </a:pPr>
            <a:endParaRPr lang="pt-BR" i="1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11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3"/>
            <a:ext cx="9144000" cy="695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00329" y="764704"/>
            <a:ext cx="7776864" cy="544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“Far-nos-ia bem passar diariamente </a:t>
            </a:r>
            <a:r>
              <a:rPr lang="pt-BR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uma hora a refletir sobre a vida de Jesus</a:t>
            </a:r>
            <a:r>
              <a:rPr lang="pt-BR" sz="24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Deveremos tomá-la ponto por ponto, e deixar que a imaginação se apodere de cada cena, especialmente as finais. Ao meditar assim em Seu grande sacrifício por nós, nossa confiança nEle será mais constante, nosso amor vivificado, e seremos mais profundamente imbuídos de Seu espírito. </a:t>
            </a:r>
            <a:r>
              <a:rPr lang="pt-BR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Se queremos ser salvos afinal, teremos de aprender ao pé da cruz a lição de arrependimento e humilhação</a:t>
            </a:r>
            <a:r>
              <a:rPr lang="pt-BR" sz="24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.”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2400" b="1" i="1" dirty="0">
              <a:latin typeface="Georgia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000" b="1" i="1" dirty="0" smtClean="0">
                <a:latin typeface="Georgia"/>
                <a:ea typeface="Calibri"/>
                <a:cs typeface="Times New Roman"/>
              </a:rPr>
              <a:t>(O Desejado de Todas as Nações, pág. 83).</a:t>
            </a:r>
            <a:endParaRPr lang="pt-BR" sz="2000" b="1" i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35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13962" y="332656"/>
            <a:ext cx="7848872" cy="609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“Pela fé viestes a pertencer a Cristo, pela fé deveis nEle crescer - dando e recebendo.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Deveis dar tudo - vosso coração, vossa vontade, vosso serviço</a:t>
            </a:r>
            <a:r>
              <a:rPr lang="pt-BR" sz="2800" b="1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-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dar-vos, a vós mesmos, a Ele, para Lhe obedecerdes em tudo o que de vós requer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;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 deveis receber tudo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- Cristo, a plenitude de todas as bênçãos, para habitar em vosso coração,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para ser vossa força</a:t>
            </a:r>
            <a:r>
              <a:rPr lang="pt-BR" sz="2800" dirty="0">
                <a:ln>
                  <a:solidFill>
                    <a:srgbClr val="C00000"/>
                  </a:solidFill>
                </a:ln>
                <a:latin typeface="Georgia"/>
                <a:ea typeface="Calibri"/>
                <a:cs typeface="Times New Roman"/>
              </a:rPr>
              <a:t>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vossa justiça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vosso ajudador constante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-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a fim de vos dar poder para obedecerdes</a:t>
            </a:r>
            <a:r>
              <a:rPr lang="pt-BR" sz="28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endParaRPr lang="pt-BR" sz="2400" dirty="0">
              <a:ln>
                <a:solidFill>
                  <a:schemeClr val="tx1"/>
                </a:solidFill>
              </a:ln>
              <a:latin typeface="Georgia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pt-BR" sz="2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(Continua).</a:t>
            </a:r>
            <a:endParaRPr lang="pt-BR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50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3568" y="476672"/>
            <a:ext cx="7704856" cy="6139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Consagrai-vos a Deus pela manhã; fazei disto vossa primeira tarefa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Seja vossa oração: "Toma-me, Senhor, para ser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Teu inteiramente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Aos Teus pés deponho todos os</a:t>
            </a:r>
            <a:r>
              <a:rPr lang="pt-BR" sz="24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meus projetos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Usa-me hoje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em Teu serviço</a:t>
            </a:r>
            <a:r>
              <a:rPr lang="pt-BR" sz="2400" dirty="0">
                <a:ln>
                  <a:solidFill>
                    <a:srgbClr val="C00000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Permanece comigo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e permite que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toda a minha obra se faça em Ti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." Esta é uma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questão diária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Cada manhã consagrai-vos a Deus para esse dia.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Submetei-Lhe todos os vossos planos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para que se executem ou deixem de se executar,</a:t>
            </a:r>
            <a:r>
              <a:rPr lang="pt-BR" sz="24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conforme o indique a Sua providência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r>
              <a:rPr lang="pt-BR" sz="24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Assim</a:t>
            </a:r>
            <a:r>
              <a:rPr lang="pt-BR" sz="2400" dirty="0" smtClean="0">
                <a:latin typeface="Georgia"/>
                <a:ea typeface="Calibri"/>
                <a:cs typeface="Times New Roman"/>
              </a:rPr>
              <a:t>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dia a dia</a:t>
            </a:r>
            <a:r>
              <a:rPr lang="pt-BR" sz="24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podereis entregar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às mãos de Deus a vossa vida</a:t>
            </a:r>
            <a:r>
              <a:rPr lang="pt-BR" sz="2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e assim ela se moldará mais e mais </a:t>
            </a:r>
            <a:r>
              <a:rPr lang="pt-BR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segundo a vida de Cristo</a:t>
            </a:r>
            <a:r>
              <a:rPr lang="pt-BR" sz="24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.”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000" b="1" i="1" dirty="0" smtClean="0">
                <a:latin typeface="Georgia"/>
                <a:ea typeface="Calibri"/>
                <a:cs typeface="Times New Roman"/>
              </a:rPr>
              <a:t>(</a:t>
            </a:r>
            <a:r>
              <a:rPr lang="pt-BR" sz="2000" b="1" i="1" dirty="0">
                <a:latin typeface="Georgia"/>
                <a:ea typeface="Calibri"/>
                <a:cs typeface="Times New Roman"/>
              </a:rPr>
              <a:t>Caminho a Cristo, págs. </a:t>
            </a:r>
            <a:r>
              <a:rPr lang="pt-BR" sz="2000" b="1" i="1" dirty="0" smtClean="0">
                <a:latin typeface="Georgia"/>
                <a:ea typeface="Calibri"/>
                <a:cs typeface="Times New Roman"/>
              </a:rPr>
              <a:t>70).</a:t>
            </a:r>
            <a:endParaRPr lang="pt-BR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26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620713"/>
            <a:ext cx="7596187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79874" y="213808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Maria</a:t>
            </a:r>
          </a:p>
          <a:p>
            <a:pPr algn="ctr"/>
            <a:r>
              <a:rPr lang="pt-BR" sz="6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Madalena</a:t>
            </a:r>
            <a:endParaRPr lang="pt-BR" sz="6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55576" y="404664"/>
            <a:ext cx="756084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“Maria acompanhara João e Pedro ao sepulcro; quando voltaram a Jerusalém, ela permaneceu. Contemplando a tumba vazia,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o coração encheu-se-lhe de dor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Olhando para dentro,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viu os dois anjos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, um à cabeceira, outro aos pés do lugar em que Jesus jazera. "Mulher, por que choras?" perguntaram-lhe. "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Porque levaram o meu Senhor", disse ela, "e não sei onde O puseram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." João 20:13</a:t>
            </a:r>
            <a:r>
              <a:rPr lang="pt-BR" sz="32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</a:t>
            </a:r>
            <a:endParaRPr lang="pt-BR" sz="2800" dirty="0">
              <a:ln>
                <a:solidFill>
                  <a:schemeClr val="tx1"/>
                </a:solidFill>
              </a:ln>
              <a:latin typeface="Georgia" pitchFamily="18" charset="0"/>
            </a:endParaRPr>
          </a:p>
          <a:p>
            <a:pPr algn="just"/>
            <a:r>
              <a:rPr lang="pt-BR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pt-BR" sz="24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eorgia" pitchFamily="18" charset="0"/>
              </a:rPr>
              <a:t>                                                                     </a:t>
            </a:r>
            <a:r>
              <a:rPr lang="pt-BR" sz="24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(</a:t>
            </a:r>
            <a:r>
              <a:rPr lang="pt-BR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Continua).</a:t>
            </a:r>
          </a:p>
        </p:txBody>
      </p:sp>
    </p:spTree>
    <p:extLst>
      <p:ext uri="{BB962C8B-B14F-4D97-AF65-F5344CB8AC3E}">
        <p14:creationId xmlns:p14="http://schemas.microsoft.com/office/powerpoint/2010/main" val="28356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332656"/>
            <a:ext cx="80648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Então ela se voltou para se afastar, mesmo dos anjos</a:t>
            </a:r>
            <a:r>
              <a:rPr lang="pt-BR" sz="32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, pensando em encontrar alguém que lhe dissesse o que fora feito com o corpo de Jesus.</a:t>
            </a:r>
          </a:p>
          <a:p>
            <a:pPr lvl="0" algn="just"/>
            <a:r>
              <a:rPr lang="pt-BR" sz="320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Outra voz a ela se dirigiu</a:t>
            </a:r>
            <a:r>
              <a:rPr lang="pt-BR" sz="320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: "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Mulher, por que choras? Quem buscas?" Através das lágrimas que lhe empanavam os olhos, Maria viu a figura de um homem</a:t>
            </a:r>
            <a:r>
              <a:rPr lang="pt-BR" sz="320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pt-BR" sz="32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e, pensando que fosse o hortelão, disse: "Senhor, se tu O levaste,</a:t>
            </a:r>
            <a:r>
              <a:rPr lang="pt-BR" sz="3200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dize-me onde O puseste, e eu O levarei</a:t>
            </a:r>
            <a:r>
              <a:rPr lang="pt-BR" sz="32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." (...) </a:t>
            </a:r>
            <a:endParaRPr lang="pt-B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Georgia" pitchFamily="18" charset="0"/>
            </a:endParaRPr>
          </a:p>
          <a:p>
            <a:pPr lvl="0" algn="just"/>
            <a:r>
              <a:rPr lang="pt-BR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                                                          </a:t>
            </a:r>
            <a:r>
              <a:rPr lang="pt-BR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                  </a:t>
            </a:r>
            <a:r>
              <a:rPr lang="pt-BR" sz="24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(</a:t>
            </a:r>
            <a:r>
              <a:rPr lang="pt-BR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Continua). </a:t>
            </a:r>
          </a:p>
        </p:txBody>
      </p:sp>
    </p:spTree>
    <p:extLst>
      <p:ext uri="{BB962C8B-B14F-4D97-AF65-F5344CB8AC3E}">
        <p14:creationId xmlns:p14="http://schemas.microsoft.com/office/powerpoint/2010/main" val="27968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45569" y="404664"/>
            <a:ext cx="7632848" cy="615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6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Mas então, </a:t>
            </a:r>
            <a:r>
              <a:rPr lang="pt-BR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em Sua voz familiar</a:t>
            </a:r>
            <a:r>
              <a:rPr lang="pt-BR" sz="36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lhe diz Jesus: "</a:t>
            </a:r>
            <a:r>
              <a:rPr lang="pt-BR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Maria</a:t>
            </a:r>
            <a:r>
              <a:rPr lang="pt-BR" sz="36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!" Agora </a:t>
            </a:r>
            <a:r>
              <a:rPr lang="pt-BR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sabia que não era um estranho que se dirigia a ela</a:t>
            </a:r>
            <a:r>
              <a:rPr lang="pt-BR" sz="3600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36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e, voltando-se, </a:t>
            </a:r>
            <a:r>
              <a:rPr lang="pt-BR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viu diante de si o Cristo vivo</a:t>
            </a:r>
            <a:r>
              <a:rPr lang="pt-BR" sz="36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(...) E Maria pôs-se a caminho para ir ter com os discípulos, com a jubilosa mensagem.” </a:t>
            </a:r>
            <a:endParaRPr lang="pt-BR" sz="3200" b="1" i="1" dirty="0">
              <a:ln>
                <a:solidFill>
                  <a:schemeClr val="tx1"/>
                </a:solidFill>
              </a:ln>
              <a:latin typeface="Georgia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000" b="1" i="1" dirty="0">
                <a:latin typeface="Georgia"/>
                <a:ea typeface="Calibri"/>
                <a:cs typeface="Times New Roman"/>
              </a:rPr>
              <a:t>(O Desejado de Todas as Nações, págs. 789 e 790).</a:t>
            </a:r>
            <a:endParaRPr lang="pt-BR" sz="20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b="1" i="1" dirty="0">
                <a:latin typeface="Georgia"/>
                <a:ea typeface="Calibri"/>
                <a:cs typeface="Times New Roman"/>
              </a:rPr>
              <a:t> </a:t>
            </a:r>
            <a:endParaRPr lang="pt-BR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9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4" cy="5616624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683568" y="2106722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Os Discípulos</a:t>
            </a:r>
            <a:endParaRPr lang="pt-BR" sz="5400" b="1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832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55576" y="856410"/>
            <a:ext cx="7632848" cy="4596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4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“O dia em que todo o Céu vibrava de alegria, era para os discípulos de incerteza, confusão e perplexidade.”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t-BR" sz="4000" b="1" i="1" dirty="0">
              <a:latin typeface="Georgia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i="1" dirty="0">
                <a:latin typeface="Georgia"/>
                <a:ea typeface="Calibri"/>
                <a:cs typeface="Times New Roman"/>
              </a:rPr>
              <a:t>(O Desejado de Todas as Nações, pág. 790).</a:t>
            </a:r>
            <a:endParaRPr lang="pt-BR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35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 descr="C:\Users\Dawerson\Documents\Assuntos Gerais 2016\Assuntos divesos em pastas 2014\Novos Dados IEST 2015\JOSE\Slides - Michelson Borges\JPEG\RevelacoesApocalipse_2\Slide3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1" t="13882"/>
          <a:stretch/>
        </p:blipFill>
        <p:spPr bwMode="auto">
          <a:xfrm>
            <a:off x="2123728" y="476672"/>
            <a:ext cx="5040560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05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291410"/>
            <a:ext cx="8064896" cy="627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“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Repetiam muitas vezes as palavras: "E nós esperávamos que fosse Ele o que remisse Israel." Luc. 24:21</a:t>
            </a:r>
            <a:r>
              <a:rPr lang="pt-BR" sz="3200" dirty="0">
                <a:ln>
                  <a:solidFill>
                    <a:srgbClr val="C00000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Sentindo-se tão sós e tão repassados de dor</a:t>
            </a:r>
            <a:r>
              <a:rPr lang="pt-BR" sz="3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,</a:t>
            </a:r>
            <a:r>
              <a:rPr lang="pt-BR" sz="3200" dirty="0">
                <a:ln>
                  <a:solidFill>
                    <a:srgbClr val="C00000"/>
                  </a:solidFill>
                </a:ln>
                <a:latin typeface="Georgia"/>
                <a:ea typeface="Calibri"/>
                <a:cs typeface="Times New Roman"/>
              </a:rPr>
              <a:t>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lembraram as Suas palavras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: "Se ao madeiro verde fazem isto, que se fará ao seco?" Luc. 23:31. Reuniram-se no cenáculo e</a:t>
            </a:r>
            <a:r>
              <a:rPr lang="pt-BR" sz="32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fecharam bem as portas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sabendo que a sorte de seu amado Mestre poderia a qualquer momento ser a deles mesmos</a:t>
            </a:r>
            <a:r>
              <a:rPr lang="pt-BR" sz="24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               </a:t>
            </a:r>
            <a:r>
              <a:rPr lang="pt-BR" sz="2400" b="1" i="1" dirty="0" smtClean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                                         </a:t>
            </a:r>
            <a:r>
              <a:rPr lang="pt-BR" sz="24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(Continua).                                                                 </a:t>
            </a:r>
            <a:endParaRPr lang="pt-BR" sz="24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86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404664"/>
            <a:ext cx="8064896" cy="630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 todo esse tempo se poderiam estar regozijando 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no conhecimento de um Salvador ressuscitado! No horto, Maria estivera chorando, quando Jesus Se achava mesmo junto dela. Tão cegados tinha os olhos pelas lágrimas, que O não distinguira.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 o coração dos discípulos estava tão cheio de pesar, que não creram na mensagem do anjo, nem nas palavras do próprio Cristo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r>
              <a:rPr lang="pt-BR" sz="3200" b="1" i="1" dirty="0" smtClean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                                                                     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pt-BR" sz="24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(</a:t>
            </a:r>
            <a:r>
              <a:rPr lang="pt-BR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Continua).</a:t>
            </a:r>
            <a:endParaRPr lang="pt-BR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33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609157"/>
            <a:ext cx="8064896" cy="563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Quantos estão a fazer ainda o que fizeram esses discípulos!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Quantos se fazem eco do desalentado lamento de Maria: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"Levaram o Senhor, ... e não sabemos onde O puseram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!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" A quantos se poderiam dirigir as palavras do Senhor: "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Por que choras? Quem buscas?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" João 20:13 e 15. Ele lhes está tão próximo,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mas seus olhos cegados pelo pranto</a:t>
            </a:r>
            <a:r>
              <a:rPr lang="pt-BR" sz="2800" b="1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O não distinguem. Fala-lhes,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mas não compreendem</a:t>
            </a:r>
            <a:r>
              <a:rPr lang="pt-BR" sz="28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</a:t>
            </a:r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 </a:t>
            </a:r>
            <a:r>
              <a:rPr lang="pt-BR" sz="2800" b="1" i="1" dirty="0" smtClean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                                                                 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pt-BR" sz="24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(</a:t>
            </a:r>
            <a:r>
              <a:rPr lang="pt-BR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Continua).</a:t>
            </a:r>
            <a:endParaRPr lang="pt-BR" sz="24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16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9552" y="788061"/>
            <a:ext cx="7992888" cy="5233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Oh! que a pendida cabeça se erguesse</a:t>
            </a:r>
            <a:r>
              <a:rPr lang="pt-BR" sz="2800" dirty="0">
                <a:ln>
                  <a:solidFill>
                    <a:srgbClr val="C00000"/>
                  </a:solidFill>
                </a:ln>
                <a:latin typeface="Georgia"/>
                <a:ea typeface="Calibri"/>
                <a:cs typeface="Times New Roman"/>
              </a:rPr>
              <a:t>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que os olhos se abrissem para vê-Lo</a:t>
            </a:r>
            <a:r>
              <a:rPr lang="pt-BR" sz="2800" dirty="0">
                <a:ln>
                  <a:solidFill>
                    <a:srgbClr val="C00000"/>
                  </a:solidFill>
                </a:ln>
                <a:latin typeface="Georgia"/>
                <a:ea typeface="Calibri"/>
                <a:cs typeface="Times New Roman"/>
              </a:rPr>
              <a:t>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que os ouvidos Lhe escutassem a voz!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(...) </a:t>
            </a:r>
            <a:r>
              <a:rPr lang="pt-BR" sz="2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Não vos lamenteis como os que se acham sem esperança e desamparados</a:t>
            </a:r>
            <a:r>
              <a:rPr lang="pt-BR" sz="2800" dirty="0" smtClean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(...)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Apegai-vos a essa esperança, e ela vos firmará a alma qual âncora segura e provada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Crede, e vereis a glória de Deus.”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sz="2800" b="1" i="1" dirty="0">
              <a:latin typeface="Georgia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i="1" dirty="0">
                <a:latin typeface="Georgia"/>
                <a:ea typeface="Calibri"/>
                <a:cs typeface="Times New Roman"/>
              </a:rPr>
              <a:t>(O Desejado de Todas as Nações, pág. 794).</a:t>
            </a:r>
            <a:endParaRPr lang="pt-BR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4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11560" y="476672"/>
            <a:ext cx="7920880" cy="616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“A vida em Cristo é uma vida de descanso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Pode não haver êxtase de sentimentos, mas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deve existir uma constante, serena confiança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Vossa esperança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não está em vós mesmos;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está em Cristo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Vossa fraqueza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se acha unida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à Sua força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vossa ignorância</a:t>
            </a:r>
            <a:r>
              <a:rPr lang="pt-BR" sz="2800" dirty="0">
                <a:ln>
                  <a:solidFill>
                    <a:srgbClr val="C00000"/>
                  </a:solidFill>
                </a:ln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à Sua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sabedoria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vossa fragilidade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ao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Seu eterno poder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</a:t>
            </a:r>
            <a:r>
              <a:rPr lang="pt-BR" sz="28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Não deveis, pois, olhar para vós mesmos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nem permitir que o pensamento demore no próprio eu,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mas olhai para Cristo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 </a:t>
            </a:r>
            <a:r>
              <a:rPr lang="pt-BR" sz="2800" b="1" i="1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  </a:t>
            </a:r>
            <a:r>
              <a:rPr lang="pt-BR" sz="24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                                                                        (</a:t>
            </a:r>
            <a:r>
              <a:rPr lang="pt-BR" sz="2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/>
                <a:ea typeface="Calibri"/>
                <a:cs typeface="Times New Roman"/>
              </a:rPr>
              <a:t>Continua).</a:t>
            </a:r>
            <a:endParaRPr lang="pt-BR" sz="24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73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3568" y="566016"/>
            <a:ext cx="7704856" cy="5671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Que o pensamento demore em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Seu amor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, na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formosura e perfeição de Seu caráter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.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Cristo em Sua abnegação</a:t>
            </a:r>
            <a:r>
              <a:rPr lang="pt-BR" sz="280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Cristo em Sua humilhação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Cristo em Sua pureza e santidade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,</a:t>
            </a:r>
            <a:r>
              <a:rPr lang="pt-BR" sz="2800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Cristo em Seu incomparável amor</a:t>
            </a:r>
            <a:r>
              <a:rPr lang="pt-BR" sz="2800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- este é o tema para a contemplação da alma.</a:t>
            </a:r>
            <a:r>
              <a:rPr lang="pt-BR" sz="2800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É amando-O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,</a:t>
            </a:r>
            <a:r>
              <a:rPr lang="pt-BR" sz="2800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imitando-O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,</a:t>
            </a:r>
            <a:r>
              <a:rPr lang="pt-BR" sz="2800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confiando inteiramente nEle, que haveis de ser transformados na Sua semelhança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.” </a:t>
            </a:r>
            <a:endParaRPr lang="pt-BR" sz="2800" b="1" i="1" dirty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Georgia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i="1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(Caminho a Cristo, págs. 70 e 71).</a:t>
            </a:r>
            <a:endParaRPr lang="pt-BR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04855" cy="5688631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827584" y="2069788"/>
            <a:ext cx="447540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/>
                <a:ea typeface="Calibri"/>
                <a:cs typeface="Times New Roman"/>
              </a:rPr>
              <a:t>Jesus não quer perder você!</a:t>
            </a:r>
            <a:endParaRPr lang="pt-BR" sz="4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457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3568" y="1110259"/>
            <a:ext cx="7704856" cy="455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40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“</a:t>
            </a:r>
            <a:r>
              <a:rPr lang="pt-BR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Desgarrei-me</a:t>
            </a:r>
            <a:r>
              <a:rPr lang="pt-BR" sz="4000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40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como a ovelha perdida; </a:t>
            </a:r>
            <a:r>
              <a:rPr lang="pt-BR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busca o teu servo</a:t>
            </a:r>
            <a:r>
              <a:rPr lang="pt-BR" sz="40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pois</a:t>
            </a:r>
            <a:r>
              <a:rPr lang="pt-BR" sz="40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não me esqueci</a:t>
            </a:r>
            <a:r>
              <a:rPr lang="pt-BR" sz="4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 </a:t>
            </a:r>
            <a:r>
              <a:rPr lang="pt-BR" sz="40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dos teus mandamentos.”</a:t>
            </a:r>
            <a:r>
              <a:rPr lang="pt-BR" sz="4000" dirty="0">
                <a:latin typeface="Georgia"/>
                <a:ea typeface="Calibri"/>
                <a:cs typeface="Times New Roman"/>
              </a:rPr>
              <a:t>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t-BR" sz="4000" b="1" i="1" dirty="0">
              <a:latin typeface="Georgia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800" b="1" i="1" dirty="0">
                <a:latin typeface="Georgia"/>
                <a:ea typeface="Calibri"/>
                <a:cs typeface="Times New Roman"/>
              </a:rPr>
              <a:t>(Salmos 119: 176).</a:t>
            </a:r>
            <a:endParaRPr lang="pt-BR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04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55576" y="692696"/>
            <a:ext cx="7632848" cy="531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“Ouvi-me, ó casa de Jacó, e todo o restante da casa de Israel; vós a quem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trouxe nos braços desde o ventre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</a:t>
            </a:r>
            <a:r>
              <a:rPr lang="pt-BR" sz="32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 sois levados desde a madre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.</a:t>
            </a:r>
            <a:r>
              <a:rPr lang="pt-BR" sz="3200" dirty="0">
                <a:latin typeface="Georgia"/>
                <a:ea typeface="Calibri"/>
                <a:cs typeface="Times New Roman"/>
              </a:rPr>
              <a:t>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E até à velhice eu serei o mesmo, e ainda até às cãs eu vos carregarei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; eu </a:t>
            </a:r>
            <a:r>
              <a:rPr lang="pt-BR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vos fiz</a:t>
            </a:r>
            <a:r>
              <a:rPr lang="pt-BR" sz="3200" dirty="0">
                <a:ln>
                  <a:solidFill>
                    <a:schemeClr val="tx1"/>
                  </a:solidFill>
                </a:ln>
                <a:latin typeface="Georgia"/>
                <a:ea typeface="Calibri"/>
                <a:cs typeface="Times New Roman"/>
              </a:rPr>
              <a:t>, e eu vos levarei, e eu vos trarei, e vos livrarei.” </a:t>
            </a:r>
            <a:endParaRPr lang="pt-BR" sz="3200" b="1" i="1" dirty="0">
              <a:ln>
                <a:solidFill>
                  <a:schemeClr val="tx1"/>
                </a:solidFill>
              </a:ln>
              <a:latin typeface="Georgia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800" b="1" i="1" dirty="0">
                <a:latin typeface="Georgia"/>
                <a:ea typeface="Calibri"/>
                <a:cs typeface="Times New Roman"/>
              </a:rPr>
              <a:t>(Isaías 46: 3 e 4).</a:t>
            </a:r>
            <a:endParaRPr lang="pt-BR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5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88640"/>
            <a:ext cx="8064896" cy="626469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pt-BR" dirty="0" smtClean="0">
              <a:latin typeface="Georgia" pitchFamily="18" charset="0"/>
            </a:endParaRPr>
          </a:p>
          <a:p>
            <a:pPr marL="0" indent="0" algn="just">
              <a:buNone/>
            </a:pPr>
            <a:r>
              <a:rPr lang="pt-BR" sz="3800" dirty="0" smtClean="0">
                <a:ln>
                  <a:solidFill>
                    <a:sysClr val="windowText" lastClr="000000"/>
                  </a:solidFill>
                </a:ln>
                <a:latin typeface="Georgia" pitchFamily="18" charset="0"/>
              </a:rPr>
              <a:t>“Entretanto</a:t>
            </a:r>
            <a:r>
              <a:rPr lang="pt-BR" sz="3800" dirty="0">
                <a:ln>
                  <a:solidFill>
                    <a:sysClr val="windowText" lastClr="000000"/>
                  </a:solidFill>
                </a:ln>
                <a:latin typeface="Georgia" pitchFamily="18" charset="0"/>
              </a:rPr>
              <a:t>, José e Maria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achavam-se em grande perplexidade e aflição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Na partida de Jerusalém,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haviam perdido de vista a Jesus, e não sabiam que Se demorara atrás</a:t>
            </a:r>
            <a:r>
              <a:rPr lang="pt-BR" sz="38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(...) Havia 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muita confusão quando deixaram a cidade. Pelo caminho,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o prazer 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de viajar com os amigos e conhecidos</a:t>
            </a:r>
            <a:r>
              <a:rPr lang="pt-BR" sz="38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absorveu-lhes a atenção</a:t>
            </a:r>
            <a:r>
              <a:rPr lang="pt-BR" sz="3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e não Lhe perceberam</a:t>
            </a:r>
            <a:r>
              <a:rPr lang="pt-BR" sz="3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a ausência</a:t>
            </a:r>
            <a:r>
              <a:rPr lang="pt-BR" sz="38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até que chegou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a noite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Então, ao pararem para o repouso,</a:t>
            </a:r>
            <a:r>
              <a:rPr lang="pt-BR" sz="3800" dirty="0">
                <a:latin typeface="Georgia" pitchFamily="18" charset="0"/>
              </a:rPr>
              <a:t>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sentiram falta 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das prestimosas mãos de seu filho. </a:t>
            </a:r>
            <a:r>
              <a:rPr lang="pt-BR" sz="38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(...) </a:t>
            </a:r>
            <a:r>
              <a:rPr lang="pt-BR" sz="38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Procuraram-nO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entre os que os acompanhavam, mas em vão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</a:t>
            </a:r>
            <a:r>
              <a:rPr lang="pt-BR" sz="38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(...) Faziam-se</a:t>
            </a:r>
            <a:r>
              <a:rPr lang="pt-BR" sz="3800" dirty="0" smtClean="0">
                <a:latin typeface="Georgia" pitchFamily="18" charset="0"/>
              </a:rPr>
              <a:t>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a si mesmos amargas recriminações</a:t>
            </a:r>
            <a:r>
              <a:rPr lang="pt-BR" sz="38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.”</a:t>
            </a:r>
            <a:r>
              <a:rPr lang="pt-BR" sz="3800" dirty="0" smtClean="0">
                <a:latin typeface="Georgia" pitchFamily="18" charset="0"/>
              </a:rPr>
              <a:t> </a:t>
            </a:r>
          </a:p>
          <a:p>
            <a:pPr marL="0" indent="0" algn="just">
              <a:buNone/>
            </a:pPr>
            <a:endParaRPr lang="pt-BR" sz="3800" dirty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pt-BR" sz="2400" b="1" i="1" dirty="0" smtClean="0">
                <a:latin typeface="Georgia" pitchFamily="18" charset="0"/>
              </a:rPr>
              <a:t>(O Desejado de Todas as Nações, pág. 80).</a:t>
            </a:r>
            <a:endParaRPr lang="pt-BR" sz="2400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264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3100" dirty="0" smtClean="0">
              <a:latin typeface="Georgia" pitchFamily="18" charset="0"/>
            </a:endParaRPr>
          </a:p>
          <a:p>
            <a:pPr marL="0" indent="0" algn="just">
              <a:buNone/>
            </a:pPr>
            <a:r>
              <a:rPr lang="pt-BR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“Voltando a Jerusalém, prosseguiram suas buscas. No dia seguinte, ao misturarem-se com os adoradores no templo, </a:t>
            </a:r>
            <a:r>
              <a:rPr lang="pt-BR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uma voz familiar lhes chamou a atenção. Não a podiam confundir; nenhuma outra era como a Sua</a:t>
            </a:r>
            <a:r>
              <a:rPr lang="pt-BR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, tão séria e grave, não obstante tão melodiosa.</a:t>
            </a:r>
          </a:p>
          <a:p>
            <a:pPr marL="0" indent="0" algn="just">
              <a:buNone/>
            </a:pPr>
            <a:r>
              <a:rPr lang="pt-BR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Na escola dos rabinos, </a:t>
            </a:r>
            <a:r>
              <a:rPr lang="pt-BR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encontraram Jesus. Regozijando-se, embora, não puderam esquecer seu desgosto e ansiedade</a:t>
            </a:r>
            <a:r>
              <a:rPr lang="pt-BR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pt-BR" sz="2400" b="1" i="1" dirty="0" smtClean="0">
                <a:solidFill>
                  <a:srgbClr val="FFFF00"/>
                </a:solidFill>
                <a:latin typeface="Georgia" pitchFamily="18" charset="0"/>
              </a:rPr>
              <a:t>                                                                             </a:t>
            </a:r>
            <a:r>
              <a:rPr lang="pt-BR" sz="2000" b="1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(Continua).</a:t>
            </a:r>
            <a:endParaRPr lang="pt-BR" sz="20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Georgia" pitchFamily="18" charset="0"/>
            </a:endParaRPr>
          </a:p>
          <a:p>
            <a:pPr marL="0" indent="0" algn="just">
              <a:buNone/>
            </a:pPr>
            <a:endParaRPr lang="pt-BR" dirty="0">
              <a:latin typeface="Georgia" pitchFamily="18" charset="0"/>
            </a:endParaRPr>
          </a:p>
          <a:p>
            <a:pPr marL="0" indent="0" algn="just">
              <a:buNone/>
            </a:pPr>
            <a:endParaRPr lang="pt-BR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11560" y="585731"/>
            <a:ext cx="7992888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Tendo-O novamente consigo, disse a mãe,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em palavras que envolviam uma reprovação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: "Filho, por que fizeste assim para conosco? Eis que Teu pai e eu ansiosos Te procurávamos."</a:t>
            </a:r>
          </a:p>
          <a:p>
            <a:pPr lvl="0" algn="just">
              <a:spcBef>
                <a:spcPct val="20000"/>
              </a:spcBef>
            </a:pP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"Por que é que Me procuráveis? Não sabeis que Me convém tratar dos negócios de Meu Pai?" Luc. 2:48 e 49.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E, como parecessem não compreender Suas palavras, apontou para cima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. Havia em Seu rosto uma luz que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os levou a meditar</a:t>
            </a:r>
            <a:r>
              <a:rPr lang="pt-BR" sz="28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.” </a:t>
            </a:r>
            <a:endParaRPr lang="pt-BR" sz="2800" dirty="0" smtClean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Georgia" pitchFamily="18" charset="0"/>
            </a:endParaRPr>
          </a:p>
          <a:p>
            <a:pPr lvl="0" algn="just">
              <a:spcBef>
                <a:spcPct val="20000"/>
              </a:spcBef>
            </a:pPr>
            <a:endParaRPr lang="pt-BR" sz="2800" dirty="0">
              <a:solidFill>
                <a:prstClr val="black"/>
              </a:solidFill>
              <a:latin typeface="Georgia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pt-BR" sz="2800" b="1" i="1" dirty="0">
                <a:solidFill>
                  <a:prstClr val="black"/>
                </a:solidFill>
                <a:latin typeface="Georgia" pitchFamily="18" charset="0"/>
              </a:rPr>
              <a:t>(O Desejado de Todas as Nações, pág. 81).</a:t>
            </a:r>
          </a:p>
        </p:txBody>
      </p:sp>
    </p:spTree>
    <p:extLst>
      <p:ext uri="{BB962C8B-B14F-4D97-AF65-F5344CB8AC3E}">
        <p14:creationId xmlns:p14="http://schemas.microsoft.com/office/powerpoint/2010/main" val="14269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332656"/>
            <a:ext cx="8136904" cy="59766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dirty="0" smtClean="0">
              <a:latin typeface="Georgia" pitchFamily="18" charset="0"/>
            </a:endParaRPr>
          </a:p>
          <a:p>
            <a:pPr marL="0" indent="0" algn="just">
              <a:buNone/>
            </a:pPr>
            <a:r>
              <a:rPr lang="pt-BR" sz="38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“.... Jesus 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estava empenhado na obra para cumprimento da qual viera a este mundo; mas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José e Maria haviam negligenciado a sua</a:t>
            </a:r>
            <a:r>
              <a:rPr lang="pt-BR" sz="3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Grande honra lhes conferira Deus em confiar-lhes Seu Filho. Santos anjos tinham dirigido a José, a fim de proteger a vida de Jesus. </a:t>
            </a:r>
            <a:r>
              <a:rPr lang="pt-BR" sz="3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Mas, por um dia inteiro haviam perdido de vista Aquele a quem não deviam ter esquecido nem por um momento. E, ao ser-lhes aliviada a ansiedade, não se censuraram a si mesmos, mas lançaram sobre Ele a culpa</a:t>
            </a:r>
            <a:r>
              <a:rPr lang="pt-BR" sz="38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.”</a:t>
            </a:r>
            <a:endParaRPr lang="pt-BR" sz="3800" dirty="0">
              <a:ln>
                <a:solidFill>
                  <a:schemeClr val="tx1"/>
                </a:solidFill>
              </a:ln>
              <a:latin typeface="Georgia" pitchFamily="18" charset="0"/>
            </a:endParaRPr>
          </a:p>
          <a:p>
            <a:pPr marL="0" indent="0">
              <a:buNone/>
            </a:pPr>
            <a:endParaRPr lang="pt-BR" dirty="0">
              <a:latin typeface="Georgia" pitchFamily="18" charset="0"/>
            </a:endParaRPr>
          </a:p>
          <a:p>
            <a:pPr marL="0" lvl="0" indent="0" algn="ctr">
              <a:buNone/>
            </a:pPr>
            <a:r>
              <a:rPr lang="pt-BR" sz="2400" b="1" i="1" dirty="0">
                <a:solidFill>
                  <a:prstClr val="black"/>
                </a:solidFill>
                <a:latin typeface="Georgia" pitchFamily="18" charset="0"/>
              </a:rPr>
              <a:t>(O Desejado de Todas as Nações, pág. 81).</a:t>
            </a:r>
          </a:p>
          <a:p>
            <a:pPr marL="0" indent="0" algn="ctr">
              <a:buNone/>
            </a:pPr>
            <a:endParaRPr lang="pt-BR" sz="2400" i="1" dirty="0" smtClean="0">
              <a:latin typeface="Georgia" pitchFamily="18" charset="0"/>
            </a:endParaRPr>
          </a:p>
          <a:p>
            <a:pPr marL="0" indent="0">
              <a:buNone/>
            </a:pPr>
            <a:endParaRPr lang="pt-BR" sz="2400" dirty="0">
              <a:latin typeface="Georgia" pitchFamily="18" charset="0"/>
            </a:endParaRPr>
          </a:p>
          <a:p>
            <a:pPr marL="0" indent="0">
              <a:buNone/>
            </a:pPr>
            <a:endParaRPr lang="pt-BR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2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476672"/>
            <a:ext cx="8064896" cy="583264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dirty="0" smtClean="0">
              <a:latin typeface="Georgia" pitchFamily="18" charset="0"/>
            </a:endParaRPr>
          </a:p>
          <a:p>
            <a:pPr marL="0" indent="0" algn="just">
              <a:buNone/>
            </a:pPr>
            <a:r>
              <a:rPr lang="pt-BR" sz="36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“Ao </a:t>
            </a:r>
            <a:r>
              <a:rPr lang="pt-BR" sz="36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partirem de Jerusalém, as multidões, no entanto, </a:t>
            </a:r>
            <a:r>
              <a:rPr lang="pt-BR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a excitação </a:t>
            </a:r>
            <a:r>
              <a:rPr lang="pt-BR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da viagem e a comunicação social</a:t>
            </a:r>
            <a:r>
              <a:rPr lang="pt-BR" sz="3600" dirty="0">
                <a:ln>
                  <a:solidFill>
                    <a:srgbClr val="C00000"/>
                  </a:solidFill>
                </a:ln>
                <a:latin typeface="Georgia" pitchFamily="18" charset="0"/>
              </a:rPr>
              <a:t> </a:t>
            </a:r>
            <a:r>
              <a:rPr lang="pt-BR" sz="36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absorviam freqüentemente a atenção deles, </a:t>
            </a:r>
            <a:r>
              <a:rPr lang="pt-BR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 era esquecido</a:t>
            </a:r>
            <a:r>
              <a:rPr lang="pt-BR" sz="3600" dirty="0">
                <a:ln>
                  <a:solidFill>
                    <a:srgbClr val="C00000"/>
                  </a:solidFill>
                </a:ln>
                <a:latin typeface="Georgia" pitchFamily="18" charset="0"/>
              </a:rPr>
              <a:t> </a:t>
            </a:r>
            <a:r>
              <a:rPr lang="pt-BR" sz="36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o cerimonial que acabavam de testemunhar. </a:t>
            </a:r>
            <a:r>
              <a:rPr lang="pt-BR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O Salvador não foi atraído para a companhia deles</a:t>
            </a:r>
            <a:r>
              <a:rPr lang="pt-BR" sz="36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.”</a:t>
            </a:r>
            <a:r>
              <a:rPr lang="pt-BR" sz="3600" dirty="0" smtClean="0">
                <a:latin typeface="Georgia" pitchFamily="18" charset="0"/>
              </a:rPr>
              <a:t> </a:t>
            </a:r>
          </a:p>
          <a:p>
            <a:pPr marL="0" indent="0" algn="just">
              <a:buNone/>
            </a:pPr>
            <a:endParaRPr lang="pt-BR" dirty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pt-BR" sz="2400" b="1" i="1" dirty="0">
                <a:latin typeface="Georgia" pitchFamily="18" charset="0"/>
              </a:rPr>
              <a:t>(O Desejado de Todas as Nações, pág. 82).</a:t>
            </a:r>
          </a:p>
          <a:p>
            <a:pPr marL="0" indent="0" algn="just">
              <a:buNone/>
            </a:pPr>
            <a:endParaRPr lang="pt-BR" sz="2400" b="1" i="1" dirty="0">
              <a:latin typeface="Georgia" pitchFamily="18" charset="0"/>
            </a:endParaRPr>
          </a:p>
          <a:p>
            <a:pPr marL="0" indent="0" algn="just">
              <a:buNone/>
            </a:pPr>
            <a:endParaRPr lang="pt-BR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404664"/>
            <a:ext cx="7920880" cy="59766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“Se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José e Maria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houvessem firmado a mente em Deus, mediante meditação e oração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, teriam avaliado a santidade do depósito que lhes era confiado,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 não teriam perdido de vista a Jesus. Pela negligência de um dia perderam o Salvador; </a:t>
            </a:r>
            <a:r>
              <a:rPr lang="pt-BR" sz="2800" dirty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custou-lhes, porém, três dias de ansiosas buscas o tornar a encontrá-Lo. </a:t>
            </a:r>
            <a:r>
              <a:rPr lang="pt-BR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O mesmo quanto a nós; por conversas ociosas, por maledicência ou negligência da oração, podemos perder num dia a presença do Salvador, e talvez leve muitos dias de dolorosa busca o tornar a achá-Lo, e reconquistar a paz que perdemos</a:t>
            </a:r>
            <a:r>
              <a:rPr lang="pt-BR" sz="2800" dirty="0" smtClean="0">
                <a:ln>
                  <a:solidFill>
                    <a:srgbClr val="FFFF00"/>
                  </a:solidFill>
                </a:ln>
                <a:latin typeface="Georgia" pitchFamily="18" charset="0"/>
              </a:rPr>
              <a:t>.                                                </a:t>
            </a:r>
            <a:r>
              <a:rPr lang="pt-BR" sz="2400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(Continua).</a:t>
            </a:r>
            <a:endParaRPr lang="pt-BR" sz="2400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76664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pt-BR" sz="4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Em nossas relações uns com os outros, devemos estar atentos para não perder a Jesus</a:t>
            </a:r>
            <a:r>
              <a:rPr lang="pt-BR" sz="45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, continuando o caminho </a:t>
            </a:r>
            <a:r>
              <a:rPr lang="pt-BR" sz="4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sem nos advertir </a:t>
            </a:r>
            <a:r>
              <a:rPr lang="pt-BR" sz="45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de que Ele não Se acha conosco. </a:t>
            </a:r>
            <a:r>
              <a:rPr lang="pt-BR" sz="4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Quando nos absorvemos em coisas mundanas, de maneira que não temos um pensamento para Aquele em quem se concentra nossa esperança de vida eterna, separamo-nos de Jesus e dos anjos celestiais</a:t>
            </a:r>
            <a:r>
              <a:rPr lang="pt-BR" sz="45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. Esses santos seres não podem permanecer onde a presença do Salvador não é desejada, e Sua ausência não é sentida. </a:t>
            </a:r>
            <a:r>
              <a:rPr lang="pt-BR" sz="4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</a:rPr>
              <a:t>Eis porque tantas vezes se faz sentir o desânimo entre os professos seguidores de Cristo</a:t>
            </a:r>
            <a:r>
              <a:rPr lang="pt-BR" sz="4500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.</a:t>
            </a:r>
          </a:p>
          <a:p>
            <a:pPr marL="0" lvl="0" indent="0">
              <a:buNone/>
            </a:pPr>
            <a:endParaRPr lang="pt-BR" sz="2400" dirty="0">
              <a:solidFill>
                <a:prstClr val="black"/>
              </a:solidFill>
            </a:endParaRPr>
          </a:p>
          <a:p>
            <a:pPr marL="0" lvl="0" indent="0" algn="r">
              <a:buNone/>
            </a:pPr>
            <a:r>
              <a:rPr lang="pt-BR" sz="3400" b="1" i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(Continua).</a:t>
            </a:r>
          </a:p>
          <a:p>
            <a:pPr marL="0" indent="0">
              <a:buNone/>
            </a:pPr>
            <a:endParaRPr lang="pt-BR" sz="2000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8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397</TotalTime>
  <Words>2043</Words>
  <Application>Microsoft Office PowerPoint</Application>
  <PresentationFormat>Apresentação na tela (4:3)</PresentationFormat>
  <Paragraphs>69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Dawerson</dc:creator>
  <cp:lastModifiedBy>Dawerson</cp:lastModifiedBy>
  <cp:revision>62</cp:revision>
  <dcterms:created xsi:type="dcterms:W3CDTF">2016-04-01T20:30:58Z</dcterms:created>
  <dcterms:modified xsi:type="dcterms:W3CDTF">2017-10-30T20:44:34Z</dcterms:modified>
</cp:coreProperties>
</file>