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4" r:id="rId15"/>
    <p:sldId id="275" r:id="rId16"/>
    <p:sldId id="276" r:id="rId17"/>
    <p:sldId id="277" r:id="rId18"/>
    <p:sldId id="270" r:id="rId19"/>
    <p:sldId id="272" r:id="rId20"/>
    <p:sldId id="271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660"/>
  </p:normalViewPr>
  <p:slideViewPr>
    <p:cSldViewPr>
      <p:cViewPr varScale="1">
        <p:scale>
          <a:sx n="70" d="100"/>
          <a:sy n="70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83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5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850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003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251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522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643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46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34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7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3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05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21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0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02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11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3EB7-89F3-4C66-8DA2-D75871541F02}" type="datetimeFigureOut">
              <a:rPr lang="pt-BR" smtClean="0"/>
              <a:pPr/>
              <a:t>23/04/2016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2FFF7E-1579-47D1-A00E-F10833CD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49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A TRINDADE BÍBLICA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7400" y="2612504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rgbClr val="C00000"/>
                </a:solidFill>
              </a:rPr>
              <a:t>ANÁLISE </a:t>
            </a:r>
            <a:r>
              <a:rPr lang="pt-BR" sz="2000" dirty="0" smtClean="0">
                <a:solidFill>
                  <a:srgbClr val="C00000"/>
                </a:solidFill>
              </a:rPr>
              <a:t>DE TEXTOS BÍBLICÓS</a:t>
            </a:r>
            <a:endParaRPr lang="pt-B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8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Espírito Santo no Antigo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Depois disto, </a:t>
            </a:r>
            <a:r>
              <a:rPr lang="pt-BR" dirty="0">
                <a:solidFill>
                  <a:srgbClr val="C00000"/>
                </a:solidFill>
              </a:rPr>
              <a:t>ouvi a voz do </a:t>
            </a:r>
            <a:r>
              <a:rPr lang="pt-BR" dirty="0" smtClean="0">
                <a:solidFill>
                  <a:srgbClr val="C00000"/>
                </a:solidFill>
              </a:rPr>
              <a:t>Senhor, </a:t>
            </a:r>
            <a:r>
              <a:rPr lang="pt-BR" dirty="0">
                <a:solidFill>
                  <a:srgbClr val="C00000"/>
                </a:solidFill>
              </a:rPr>
              <a:t>que dizia</a:t>
            </a:r>
            <a:r>
              <a:rPr lang="pt-BR" dirty="0"/>
              <a:t>: A quem enviarei, e quem há de ir </a:t>
            </a:r>
            <a:r>
              <a:rPr lang="pt-BR" dirty="0">
                <a:solidFill>
                  <a:srgbClr val="C00000"/>
                </a:solidFill>
              </a:rPr>
              <a:t>por nós</a:t>
            </a:r>
            <a:r>
              <a:rPr lang="pt-BR" dirty="0"/>
              <a:t>? Disse eu: eis-me aqui, envia-me a mim. Então, disse ele: Vai e dize a este povo: Ouvi, ouvi e não entendais; vede, vede, mas não percebais. </a:t>
            </a:r>
            <a:r>
              <a:rPr lang="pt-BR" dirty="0" err="1" smtClean="0"/>
              <a:t>Is</a:t>
            </a:r>
            <a:r>
              <a:rPr lang="pt-BR" dirty="0" smtClean="0"/>
              <a:t>. 6:8-9</a:t>
            </a:r>
          </a:p>
          <a:p>
            <a:r>
              <a:rPr lang="pt-BR" dirty="0"/>
              <a:t>E, havendo discordância entre eles, despediram-se, dizendo Paulo estas palavras: </a:t>
            </a:r>
            <a:r>
              <a:rPr lang="pt-BR" dirty="0">
                <a:solidFill>
                  <a:srgbClr val="C00000"/>
                </a:solidFill>
              </a:rPr>
              <a:t>Bem falou o Espírito Santo</a:t>
            </a:r>
            <a:r>
              <a:rPr lang="pt-BR" dirty="0"/>
              <a:t> a vossos pais, </a:t>
            </a:r>
            <a:r>
              <a:rPr lang="pt-BR" dirty="0">
                <a:solidFill>
                  <a:srgbClr val="C00000"/>
                </a:solidFill>
              </a:rPr>
              <a:t>por intermédio do profeta Isaías</a:t>
            </a:r>
            <a:r>
              <a:rPr lang="pt-BR" dirty="0"/>
              <a:t>, quando disse: Vai a este povo e dize-lhe: De ouvido, ouvireis e não entendereis; vendo, vereis e não percebereis. </a:t>
            </a:r>
            <a:r>
              <a:rPr lang="pt-BR" dirty="0" smtClean="0"/>
              <a:t>Atos 28:26</a:t>
            </a:r>
          </a:p>
          <a:p>
            <a:endParaRPr lang="pt-BR" dirty="0"/>
          </a:p>
          <a:p>
            <a:r>
              <a:rPr lang="pt-BR" dirty="0" smtClean="0"/>
              <a:t>O Espírito Santo é Adonai, o Senhor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1959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Espírito Santo no Antigo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Porque </a:t>
            </a:r>
            <a:r>
              <a:rPr lang="pt-BR" dirty="0"/>
              <a:t>esta é a aliança que firmarei com a casa de Israel, depois daqueles dias, diz o </a:t>
            </a:r>
            <a:r>
              <a:rPr lang="pt-BR" dirty="0">
                <a:solidFill>
                  <a:srgbClr val="C00000"/>
                </a:solidFill>
              </a:rPr>
              <a:t>SENHOR</a:t>
            </a:r>
            <a:r>
              <a:rPr lang="pt-BR" dirty="0"/>
              <a:t>: Na mente, lhes imprimirei as minhas leis, também no coração </a:t>
            </a:r>
            <a:r>
              <a:rPr lang="pt-BR" dirty="0" err="1"/>
              <a:t>lhas</a:t>
            </a:r>
            <a:r>
              <a:rPr lang="pt-BR" dirty="0"/>
              <a:t> </a:t>
            </a:r>
            <a:r>
              <a:rPr lang="pt-BR" dirty="0" smtClean="0"/>
              <a:t>inscreverei; </a:t>
            </a:r>
            <a:r>
              <a:rPr lang="pt-BR" dirty="0" smtClean="0">
                <a:solidFill>
                  <a:srgbClr val="C00000"/>
                </a:solidFill>
              </a:rPr>
              <a:t>eu </a:t>
            </a:r>
            <a:r>
              <a:rPr lang="pt-BR" dirty="0">
                <a:solidFill>
                  <a:srgbClr val="C00000"/>
                </a:solidFill>
              </a:rPr>
              <a:t>serei o seu Deus</a:t>
            </a:r>
            <a:r>
              <a:rPr lang="pt-BR" dirty="0"/>
              <a:t>, e eles serão o meu povo</a:t>
            </a:r>
            <a:r>
              <a:rPr lang="pt-BR" dirty="0" smtClean="0"/>
              <a:t>. Jr. 31:33 </a:t>
            </a:r>
          </a:p>
          <a:p>
            <a:r>
              <a:rPr lang="pt-BR" dirty="0" smtClean="0"/>
              <a:t>E </a:t>
            </a:r>
            <a:r>
              <a:rPr lang="pt-BR" dirty="0"/>
              <a:t>disto nos dá testemunho também o </a:t>
            </a:r>
            <a:r>
              <a:rPr lang="pt-BR" dirty="0">
                <a:solidFill>
                  <a:srgbClr val="C00000"/>
                </a:solidFill>
              </a:rPr>
              <a:t>Espírito Santo</a:t>
            </a:r>
            <a:r>
              <a:rPr lang="pt-BR" dirty="0"/>
              <a:t>; porquanto, </a:t>
            </a:r>
            <a:r>
              <a:rPr lang="pt-BR" dirty="0">
                <a:solidFill>
                  <a:srgbClr val="C00000"/>
                </a:solidFill>
              </a:rPr>
              <a:t>após ter dito</a:t>
            </a:r>
            <a:r>
              <a:rPr lang="pt-BR" dirty="0"/>
              <a:t>: Esta é a aliança que farei com eles, depois daqueles dias, diz o </a:t>
            </a:r>
            <a:r>
              <a:rPr lang="pt-BR" dirty="0">
                <a:solidFill>
                  <a:srgbClr val="C00000"/>
                </a:solidFill>
              </a:rPr>
              <a:t>Senhor</a:t>
            </a:r>
            <a:r>
              <a:rPr lang="pt-BR" dirty="0"/>
              <a:t>: Porei no seu coração as minhas leis e sobre a sua mente as </a:t>
            </a:r>
            <a:r>
              <a:rPr lang="pt-BR" dirty="0" smtClean="0"/>
              <a:t>inscreverei. </a:t>
            </a:r>
            <a:r>
              <a:rPr lang="pt-BR" dirty="0" err="1" smtClean="0"/>
              <a:t>Hb</a:t>
            </a:r>
            <a:r>
              <a:rPr lang="pt-BR" dirty="0" smtClean="0"/>
              <a:t>. 10:15-16</a:t>
            </a:r>
            <a:endParaRPr lang="pt-BR" dirty="0"/>
          </a:p>
          <a:p>
            <a:r>
              <a:rPr lang="pt-BR" dirty="0" smtClean="0"/>
              <a:t>O Espírito Santo é YHWH, o nosso Deus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22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Até aqui temos: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 Pai é Deus e Senhor</a:t>
            </a:r>
          </a:p>
          <a:p>
            <a:r>
              <a:rPr lang="pt-BR" sz="2400" dirty="0" smtClean="0"/>
              <a:t>Jesus é Deus e Senhor</a:t>
            </a:r>
          </a:p>
          <a:p>
            <a:r>
              <a:rPr lang="pt-BR" sz="2400" dirty="0" smtClean="0"/>
              <a:t>O Espírito Santo é Deus e Senhor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25627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Deus é Eterno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Pai é Eterno</a:t>
            </a:r>
          </a:p>
          <a:p>
            <a:pPr marL="742950" lvl="2" indent="-342900"/>
            <a:r>
              <a:rPr lang="pt-BR" dirty="0"/>
              <a:t>Portanto, </a:t>
            </a:r>
            <a:r>
              <a:rPr lang="pt-BR" i="1" dirty="0"/>
              <a:t>ao Rei eterno</a:t>
            </a:r>
            <a:r>
              <a:rPr lang="pt-BR" dirty="0"/>
              <a:t>, </a:t>
            </a:r>
            <a:r>
              <a:rPr lang="pt-BR" i="1" dirty="0"/>
              <a:t>imortal, invisível</a:t>
            </a:r>
            <a:r>
              <a:rPr lang="pt-BR" dirty="0"/>
              <a:t>, </a:t>
            </a:r>
            <a:r>
              <a:rPr lang="pt-BR" i="1" dirty="0"/>
              <a:t>Deus único</a:t>
            </a:r>
            <a:r>
              <a:rPr lang="pt-BR" dirty="0"/>
              <a:t>, sejam honra e glória pelos séculos dos séculos. Amém! 1 </a:t>
            </a:r>
            <a:r>
              <a:rPr lang="pt-BR" dirty="0" err="1"/>
              <a:t>Tm</a:t>
            </a:r>
            <a:r>
              <a:rPr lang="pt-BR" dirty="0"/>
              <a:t>. 1:17</a:t>
            </a:r>
          </a:p>
          <a:p>
            <a:r>
              <a:rPr lang="pt-BR" dirty="0" smtClean="0"/>
              <a:t>O Filho é Eterno</a:t>
            </a:r>
          </a:p>
          <a:p>
            <a:pPr lvl="1"/>
            <a:r>
              <a:rPr lang="pt-BR" dirty="0"/>
              <a:t>E tu, Belém-</a:t>
            </a:r>
            <a:r>
              <a:rPr lang="pt-BR" dirty="0" err="1"/>
              <a:t>Efrata</a:t>
            </a:r>
            <a:r>
              <a:rPr lang="pt-BR" dirty="0"/>
              <a:t>, pequena demais para figurar como grupo de milhares de Judá, de ti me sairá o que há de reinar em Israel, e cujas origens são desde os tempos antigos, desde os dias da eternidade</a:t>
            </a:r>
            <a:r>
              <a:rPr lang="pt-BR" dirty="0" smtClean="0"/>
              <a:t>. </a:t>
            </a:r>
            <a:r>
              <a:rPr lang="pt-BR" dirty="0" err="1" smtClean="0"/>
              <a:t>Mq</a:t>
            </a:r>
            <a:r>
              <a:rPr lang="pt-BR" dirty="0" smtClean="0"/>
              <a:t>. 5:2</a:t>
            </a:r>
            <a:endParaRPr lang="pt-BR" dirty="0"/>
          </a:p>
          <a:p>
            <a:r>
              <a:rPr lang="pt-BR" dirty="0" smtClean="0"/>
              <a:t>O Espírito Santo é Eterno</a:t>
            </a:r>
          </a:p>
          <a:p>
            <a:pPr lvl="1"/>
            <a:r>
              <a:rPr lang="pt-BR" dirty="0" smtClean="0"/>
              <a:t>Quanto </a:t>
            </a:r>
            <a:r>
              <a:rPr lang="pt-BR" dirty="0"/>
              <a:t>mais o sangue de Cristo, que mediante o </a:t>
            </a:r>
            <a:r>
              <a:rPr lang="pt-BR" dirty="0">
                <a:solidFill>
                  <a:srgbClr val="C00000"/>
                </a:solidFill>
              </a:rPr>
              <a:t>Espírito eterno </a:t>
            </a:r>
            <a:r>
              <a:rPr lang="pt-BR" dirty="0"/>
              <a:t>se ofereceu de forma imaculada a </a:t>
            </a:r>
            <a:r>
              <a:rPr lang="pt-BR" dirty="0" smtClean="0"/>
              <a:t>Deus. </a:t>
            </a:r>
            <a:r>
              <a:rPr lang="pt-BR" dirty="0" err="1" smtClean="0"/>
              <a:t>Hb</a:t>
            </a:r>
            <a:r>
              <a:rPr lang="pt-BR" dirty="0" smtClean="0"/>
              <a:t>. 9:14</a:t>
            </a:r>
          </a:p>
        </p:txBody>
      </p:sp>
    </p:spTree>
    <p:extLst>
      <p:ext uri="{BB962C8B-B14F-4D97-AF65-F5344CB8AC3E}">
        <p14:creationId xmlns:p14="http://schemas.microsoft.com/office/powerpoint/2010/main" val="2682365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Deus é Criador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dirty="0" smtClean="0"/>
              <a:t>O Pai é Criador</a:t>
            </a:r>
          </a:p>
          <a:p>
            <a:pPr lvl="1" algn="just"/>
            <a:r>
              <a:rPr lang="pt-BR" sz="1800" dirty="0"/>
              <a:t>No princípio, criou Deus os céus e a terra</a:t>
            </a:r>
            <a:r>
              <a:rPr lang="pt-BR" sz="1800" dirty="0" smtClean="0"/>
              <a:t>. Gn. 1:1</a:t>
            </a:r>
            <a:endParaRPr lang="pt-BR" sz="1800" dirty="0"/>
          </a:p>
          <a:p>
            <a:pPr algn="just"/>
            <a:r>
              <a:rPr lang="pt-BR" sz="2000" dirty="0" smtClean="0"/>
              <a:t>Cristo é Criador</a:t>
            </a:r>
          </a:p>
          <a:p>
            <a:pPr lvl="1" algn="just"/>
            <a:r>
              <a:rPr lang="pt-BR" sz="1800" dirty="0"/>
              <a:t>Todas as coisas foram feitas por intermédio dele, e, sem ele, nada do que foi feito se </a:t>
            </a:r>
            <a:r>
              <a:rPr lang="pt-BR" sz="1800" dirty="0" smtClean="0"/>
              <a:t>fez. </a:t>
            </a:r>
            <a:r>
              <a:rPr lang="pt-BR" sz="1800" dirty="0" err="1" smtClean="0"/>
              <a:t>Jo</a:t>
            </a:r>
            <a:r>
              <a:rPr lang="pt-BR" sz="1800" dirty="0" smtClean="0"/>
              <a:t>. 1:3</a:t>
            </a:r>
            <a:endParaRPr lang="pt-BR" sz="1800" dirty="0"/>
          </a:p>
          <a:p>
            <a:pPr algn="just"/>
            <a:r>
              <a:rPr lang="pt-BR" sz="2000" dirty="0" smtClean="0"/>
              <a:t>O Espirito é Criador</a:t>
            </a:r>
          </a:p>
          <a:p>
            <a:pPr lvl="1" algn="just"/>
            <a:r>
              <a:rPr lang="pt-BR" sz="1800" dirty="0"/>
              <a:t>O Espírito de Deus me fez, e o sopro do Todo-Poderoso me dá vida. </a:t>
            </a:r>
            <a:r>
              <a:rPr lang="pt-BR" sz="1800" dirty="0" smtClean="0"/>
              <a:t> Jó 33:4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7226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Deus é Onisciente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Pai</a:t>
            </a:r>
          </a:p>
          <a:p>
            <a:pPr lvl="1"/>
            <a:r>
              <a:rPr lang="pt-BR" dirty="0"/>
              <a:t>Grande é o Senhor nosso e mui poderoso; o seu entendimento não se pode medir</a:t>
            </a:r>
            <a:r>
              <a:rPr lang="pt-BR" dirty="0" smtClean="0"/>
              <a:t>. </a:t>
            </a:r>
            <a:r>
              <a:rPr lang="pt-BR" dirty="0" err="1" smtClean="0"/>
              <a:t>Sl</a:t>
            </a:r>
            <a:r>
              <a:rPr lang="pt-BR" dirty="0" smtClean="0"/>
              <a:t>. 147:5</a:t>
            </a:r>
          </a:p>
          <a:p>
            <a:r>
              <a:rPr lang="pt-BR" dirty="0" smtClean="0"/>
              <a:t>O Filho</a:t>
            </a:r>
          </a:p>
          <a:p>
            <a:pPr lvl="1"/>
            <a:r>
              <a:rPr lang="pt-BR" dirty="0"/>
              <a:t>Perguntou-lhe Natanael: Donde me conheces? Respondeu-lhe Jesus: Antes de Filipe te chamar, eu te vi, quando estavas debaixo da figueira</a:t>
            </a:r>
            <a:r>
              <a:rPr lang="pt-BR" dirty="0" smtClean="0"/>
              <a:t>. </a:t>
            </a:r>
            <a:r>
              <a:rPr lang="pt-BR" dirty="0" err="1" smtClean="0"/>
              <a:t>Jo</a:t>
            </a:r>
            <a:r>
              <a:rPr lang="pt-BR" dirty="0" smtClean="0"/>
              <a:t>. 1:48</a:t>
            </a:r>
          </a:p>
          <a:p>
            <a:r>
              <a:rPr lang="pt-BR" dirty="0" smtClean="0"/>
              <a:t>O Espírito</a:t>
            </a:r>
          </a:p>
          <a:p>
            <a:pPr lvl="1"/>
            <a:r>
              <a:rPr lang="pt-BR" dirty="0"/>
              <a:t>Mas Deus </a:t>
            </a:r>
            <a:r>
              <a:rPr lang="pt-BR" dirty="0" err="1"/>
              <a:t>no-lo</a:t>
            </a:r>
            <a:r>
              <a:rPr lang="pt-BR" dirty="0"/>
              <a:t> revelou pelo Espírito; porque o Espírito a todas as coisas perscruta, até mesmo as profundezas de Deus</a:t>
            </a:r>
            <a:r>
              <a:rPr lang="pt-BR" dirty="0" smtClean="0"/>
              <a:t>. 1 </a:t>
            </a:r>
            <a:r>
              <a:rPr lang="pt-BR" dirty="0" err="1" smtClean="0"/>
              <a:t>Co</a:t>
            </a:r>
            <a:r>
              <a:rPr lang="pt-BR" dirty="0" smtClean="0"/>
              <a:t>. 2:10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5548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Deus é Onipotente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Pai</a:t>
            </a:r>
          </a:p>
          <a:p>
            <a:pPr lvl="1"/>
            <a:r>
              <a:rPr lang="pt-BR" dirty="0" smtClean="0"/>
              <a:t>Bem </a:t>
            </a:r>
            <a:r>
              <a:rPr lang="pt-BR" dirty="0"/>
              <a:t>sei eu que tudo podes, e que nenhum dos teus propósitos pode ser impedido</a:t>
            </a:r>
            <a:r>
              <a:rPr lang="pt-BR" dirty="0" smtClean="0"/>
              <a:t>. Jó 42:2</a:t>
            </a:r>
          </a:p>
          <a:p>
            <a:r>
              <a:rPr lang="pt-BR" dirty="0" smtClean="0"/>
              <a:t>O Filho</a:t>
            </a:r>
          </a:p>
          <a:p>
            <a:pPr lvl="1"/>
            <a:r>
              <a:rPr lang="pt-BR" dirty="0"/>
              <a:t>Ele, que é o resplendor da glória e a expressão exata do seu Ser, sustentando todas as coisas pela palavra do seu poder, depois de ter feito a purificação dos pecados, assentou-se à direita da Majestade, nas </a:t>
            </a:r>
            <a:r>
              <a:rPr lang="pt-BR" dirty="0" smtClean="0"/>
              <a:t>alturas</a:t>
            </a:r>
            <a:r>
              <a:rPr lang="pt-BR" dirty="0"/>
              <a:t>.</a:t>
            </a:r>
            <a:r>
              <a:rPr lang="pt-BR" dirty="0" smtClean="0"/>
              <a:t> </a:t>
            </a:r>
            <a:r>
              <a:rPr lang="pt-BR" dirty="0" err="1" smtClean="0"/>
              <a:t>Hb</a:t>
            </a:r>
            <a:r>
              <a:rPr lang="pt-BR" dirty="0" smtClean="0"/>
              <a:t>. 1:3</a:t>
            </a:r>
          </a:p>
          <a:p>
            <a:r>
              <a:rPr lang="pt-BR" dirty="0" smtClean="0"/>
              <a:t>O Espírito</a:t>
            </a:r>
          </a:p>
          <a:p>
            <a:pPr lvl="1"/>
            <a:r>
              <a:rPr lang="pt-BR" dirty="0" smtClean="0"/>
              <a:t>Mas </a:t>
            </a:r>
            <a:r>
              <a:rPr lang="pt-BR" dirty="0"/>
              <a:t>recebereis </a:t>
            </a:r>
            <a:r>
              <a:rPr lang="pt-BR" i="1" dirty="0"/>
              <a:t>poder</a:t>
            </a:r>
            <a:r>
              <a:rPr lang="pt-BR" dirty="0"/>
              <a:t>, ao descer sobre vós o </a:t>
            </a:r>
            <a:r>
              <a:rPr lang="pt-BR" i="1" dirty="0"/>
              <a:t>Espírito</a:t>
            </a:r>
            <a:r>
              <a:rPr lang="pt-BR" dirty="0"/>
              <a:t> Santo, e sereis minhas testemunhas tanto em Jerusalém como em toda a </a:t>
            </a:r>
            <a:r>
              <a:rPr lang="pt-BR" dirty="0" smtClean="0"/>
              <a:t>Judéia... At. 1:8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973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Deus é a Verdade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Pai</a:t>
            </a:r>
          </a:p>
          <a:p>
            <a:pPr lvl="1"/>
            <a:r>
              <a:rPr lang="pt-BR" dirty="0"/>
              <a:t>Mas o </a:t>
            </a:r>
            <a:r>
              <a:rPr lang="pt-BR" i="1" dirty="0"/>
              <a:t>SENHOR Deus é a verdade</a:t>
            </a:r>
            <a:r>
              <a:rPr lang="pt-BR" dirty="0"/>
              <a:t>; ele mesmo é o Deus vivo e o Rei eterno; ao seu furor treme a terra, e as nações não podem suportar a sua indignação</a:t>
            </a:r>
            <a:r>
              <a:rPr lang="pt-BR" dirty="0" smtClean="0"/>
              <a:t>. Jr. 10:10</a:t>
            </a:r>
          </a:p>
          <a:p>
            <a:r>
              <a:rPr lang="pt-BR" dirty="0" smtClean="0"/>
              <a:t>O Filho</a:t>
            </a:r>
          </a:p>
          <a:p>
            <a:pPr lvl="1"/>
            <a:r>
              <a:rPr lang="pt-BR" dirty="0"/>
              <a:t>Disse-lhe </a:t>
            </a:r>
            <a:r>
              <a:rPr lang="pt-BR" i="1" dirty="0"/>
              <a:t>Jesus</a:t>
            </a:r>
            <a:r>
              <a:rPr lang="pt-BR" dirty="0"/>
              <a:t>: </a:t>
            </a:r>
            <a:r>
              <a:rPr lang="pt-BR" i="1" dirty="0"/>
              <a:t>Eu sou</a:t>
            </a:r>
            <a:r>
              <a:rPr lang="pt-BR" dirty="0"/>
              <a:t> o caminho, e </a:t>
            </a:r>
            <a:r>
              <a:rPr lang="pt-BR" i="1" dirty="0"/>
              <a:t>a verdade</a:t>
            </a:r>
            <a:r>
              <a:rPr lang="pt-BR" dirty="0"/>
              <a:t> e a vida; ninguém vem ao Pai, senão por mim</a:t>
            </a:r>
            <a:r>
              <a:rPr lang="pt-BR" dirty="0" smtClean="0"/>
              <a:t>. </a:t>
            </a:r>
            <a:r>
              <a:rPr lang="pt-BR" dirty="0" err="1" smtClean="0"/>
              <a:t>Jo</a:t>
            </a:r>
            <a:r>
              <a:rPr lang="pt-BR" dirty="0" smtClean="0"/>
              <a:t>. 14:6</a:t>
            </a:r>
          </a:p>
          <a:p>
            <a:r>
              <a:rPr lang="pt-BR" dirty="0" smtClean="0"/>
              <a:t>O Espírito</a:t>
            </a:r>
          </a:p>
          <a:p>
            <a:pPr lvl="1"/>
            <a:r>
              <a:rPr lang="pt-BR" dirty="0"/>
              <a:t>...E o Espírito é o que testifica, porque o Espírito é a verdade</a:t>
            </a:r>
            <a:r>
              <a:rPr lang="pt-BR" dirty="0" smtClean="0"/>
              <a:t>. 1 </a:t>
            </a:r>
            <a:r>
              <a:rPr lang="pt-BR" dirty="0" err="1" smtClean="0"/>
              <a:t>Jo</a:t>
            </a:r>
            <a:r>
              <a:rPr lang="pt-BR" dirty="0" smtClean="0"/>
              <a:t>. 5:6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172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que apresentam os três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Ide, portanto, fazei discípulos de todas as nações, batizando-os </a:t>
            </a:r>
            <a:r>
              <a:rPr lang="pt-BR" dirty="0">
                <a:solidFill>
                  <a:srgbClr val="C00000"/>
                </a:solidFill>
              </a:rPr>
              <a:t>em nome </a:t>
            </a:r>
            <a:r>
              <a:rPr lang="pt-BR" dirty="0"/>
              <a:t>do Pai, e do Filho, e do Espírito Santo; </a:t>
            </a:r>
            <a:r>
              <a:rPr lang="pt-BR" dirty="0" err="1" smtClean="0"/>
              <a:t>Mt</a:t>
            </a:r>
            <a:r>
              <a:rPr lang="pt-BR" dirty="0" smtClean="0"/>
              <a:t>. 28:19</a:t>
            </a:r>
          </a:p>
          <a:p>
            <a:pPr algn="just"/>
            <a:r>
              <a:rPr lang="pt-BR" dirty="0"/>
              <a:t>há somente um corpo e </a:t>
            </a:r>
            <a:r>
              <a:rPr lang="pt-BR" dirty="0">
                <a:solidFill>
                  <a:srgbClr val="C00000"/>
                </a:solidFill>
              </a:rPr>
              <a:t>um Espírito</a:t>
            </a:r>
            <a:r>
              <a:rPr lang="pt-BR" dirty="0"/>
              <a:t>, como também fostes chamados numa só esperança da vossa vocação; há </a:t>
            </a:r>
            <a:r>
              <a:rPr lang="pt-BR" dirty="0">
                <a:solidFill>
                  <a:srgbClr val="C00000"/>
                </a:solidFill>
              </a:rPr>
              <a:t>um só Senhor</a:t>
            </a:r>
            <a:r>
              <a:rPr lang="pt-BR" dirty="0"/>
              <a:t>, uma só fé, um só batismo; </a:t>
            </a:r>
            <a:r>
              <a:rPr lang="pt-BR" dirty="0">
                <a:solidFill>
                  <a:srgbClr val="C00000"/>
                </a:solidFill>
              </a:rPr>
              <a:t>um só Deus e Pai </a:t>
            </a:r>
            <a:r>
              <a:rPr lang="pt-BR" dirty="0"/>
              <a:t>de todos, o qual é sobre todos, age por meio de todos e está em todos</a:t>
            </a:r>
            <a:r>
              <a:rPr lang="pt-BR" dirty="0" smtClean="0"/>
              <a:t>. </a:t>
            </a:r>
            <a:r>
              <a:rPr lang="pt-BR" dirty="0" err="1" smtClean="0"/>
              <a:t>Ef</a:t>
            </a:r>
            <a:r>
              <a:rPr lang="pt-BR" dirty="0" smtClean="0"/>
              <a:t>. 4:4-6</a:t>
            </a:r>
          </a:p>
          <a:p>
            <a:pPr algn="just"/>
            <a:r>
              <a:rPr lang="pt-BR" dirty="0" smtClean="0"/>
              <a:t>Batizado </a:t>
            </a:r>
            <a:r>
              <a:rPr lang="pt-BR" dirty="0">
                <a:solidFill>
                  <a:srgbClr val="C00000"/>
                </a:solidFill>
              </a:rPr>
              <a:t>Jesus</a:t>
            </a:r>
            <a:r>
              <a:rPr lang="pt-BR" dirty="0"/>
              <a:t>, saiu logo da água, e eis que se Lhe abriram os Céus, e viu </a:t>
            </a:r>
            <a:r>
              <a:rPr lang="pt-BR" dirty="0">
                <a:solidFill>
                  <a:srgbClr val="C00000"/>
                </a:solidFill>
              </a:rPr>
              <a:t>o Espírito </a:t>
            </a:r>
            <a:r>
              <a:rPr lang="pt-BR" dirty="0"/>
              <a:t>de Deus descendo como pomba, vindo sobre Ele. E eis uma </a:t>
            </a:r>
            <a:r>
              <a:rPr lang="pt-BR" dirty="0">
                <a:solidFill>
                  <a:srgbClr val="C00000"/>
                </a:solidFill>
              </a:rPr>
              <a:t>voz dos Céus </a:t>
            </a:r>
            <a:r>
              <a:rPr lang="pt-BR" dirty="0"/>
              <a:t>que dizia: Este é o Meu Filho amado, em quem Me </a:t>
            </a:r>
            <a:r>
              <a:rPr lang="pt-BR" dirty="0" smtClean="0"/>
              <a:t>comprazo. </a:t>
            </a:r>
            <a:r>
              <a:rPr lang="pt-BR" dirty="0" err="1" smtClean="0"/>
              <a:t>Mt</a:t>
            </a:r>
            <a:r>
              <a:rPr lang="pt-BR" dirty="0"/>
              <a:t>. </a:t>
            </a:r>
            <a:r>
              <a:rPr lang="pt-BR" dirty="0" smtClean="0"/>
              <a:t>3:16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954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Ora</a:t>
            </a:r>
            <a:r>
              <a:rPr lang="pt-BR" dirty="0"/>
              <a:t>, os dons são diversos, mas o </a:t>
            </a:r>
            <a:r>
              <a:rPr lang="pt-BR" dirty="0">
                <a:solidFill>
                  <a:srgbClr val="C00000"/>
                </a:solidFill>
              </a:rPr>
              <a:t>Espírito</a:t>
            </a:r>
            <a:r>
              <a:rPr lang="pt-BR" dirty="0"/>
              <a:t> é o mesmo. E também há diversidade nos serviços, mas o </a:t>
            </a:r>
            <a:r>
              <a:rPr lang="pt-BR" dirty="0">
                <a:solidFill>
                  <a:srgbClr val="C00000"/>
                </a:solidFill>
              </a:rPr>
              <a:t>Senhor</a:t>
            </a:r>
            <a:r>
              <a:rPr lang="pt-BR" dirty="0"/>
              <a:t> é o mesmo. E há diversidade nas realizações, mas o mesmo </a:t>
            </a:r>
            <a:r>
              <a:rPr lang="pt-BR" dirty="0">
                <a:solidFill>
                  <a:srgbClr val="C00000"/>
                </a:solidFill>
              </a:rPr>
              <a:t>Deus</a:t>
            </a:r>
            <a:r>
              <a:rPr lang="pt-BR" dirty="0"/>
              <a:t> é quem opera tudo em todos</a:t>
            </a:r>
            <a:r>
              <a:rPr lang="pt-BR" dirty="0" smtClean="0"/>
              <a:t>. 1 </a:t>
            </a:r>
            <a:r>
              <a:rPr lang="pt-BR" dirty="0" err="1" smtClean="0"/>
              <a:t>Co</a:t>
            </a:r>
            <a:r>
              <a:rPr lang="pt-BR" dirty="0" smtClean="0"/>
              <a:t>. 12:4-6</a:t>
            </a:r>
          </a:p>
          <a:p>
            <a:pPr algn="just"/>
            <a:r>
              <a:rPr lang="pt-BR" dirty="0"/>
              <a:t>A graça do Senhor Jesus Cristo, e o amor de Deus, e a comunhão do Espírito Santo sejam com todos vós. </a:t>
            </a:r>
            <a:r>
              <a:rPr lang="pt-BR" dirty="0" smtClean="0"/>
              <a:t>2 </a:t>
            </a:r>
            <a:r>
              <a:rPr lang="pt-BR" dirty="0" err="1" smtClean="0"/>
              <a:t>Co</a:t>
            </a:r>
            <a:r>
              <a:rPr lang="pt-BR" dirty="0" smtClean="0"/>
              <a:t>. 13:13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736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Gênesis 1:1-2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C00000"/>
                </a:solidFill>
              </a:rPr>
              <a:t>No princípio</a:t>
            </a:r>
            <a:r>
              <a:rPr lang="pt-BR" sz="2400" dirty="0"/>
              <a:t>, criou </a:t>
            </a:r>
            <a:r>
              <a:rPr lang="pt-BR" sz="2400" dirty="0">
                <a:solidFill>
                  <a:srgbClr val="C00000"/>
                </a:solidFill>
              </a:rPr>
              <a:t>Deus</a:t>
            </a:r>
            <a:r>
              <a:rPr lang="pt-BR" sz="2400" dirty="0"/>
              <a:t> os céus e a terra. A terra, porém, estava sem forma e vazia; havia trevas sobre a face do abismo, e o </a:t>
            </a:r>
            <a:r>
              <a:rPr lang="pt-BR" sz="2400" dirty="0">
                <a:solidFill>
                  <a:srgbClr val="C00000"/>
                </a:solidFill>
              </a:rPr>
              <a:t>Espírito de Deus </a:t>
            </a:r>
            <a:r>
              <a:rPr lang="pt-BR" sz="2400" dirty="0"/>
              <a:t>pairava por sobre as águas. 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83497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pensamento oriental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No pensamento ocidental, os termos “Pai” e “Filho” contêm a </a:t>
            </a:r>
            <a:r>
              <a:rPr lang="pt-BR" sz="2000" dirty="0" err="1"/>
              <a:t>idéia</a:t>
            </a:r>
            <a:r>
              <a:rPr lang="pt-BR" sz="2000" dirty="0"/>
              <a:t> de origem, dependência e subordinação. Na mente oriental ou semítica, entretanto, eles enfatizam igualdade de natureza. Assim, quando as Escrituras falam de “Filho” de Deus, estão afirmando a divindade de Cristo</a:t>
            </a:r>
            <a:r>
              <a:rPr lang="pt-B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5789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Divindade de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No princípio era o Verbo, e o Verbo estava com Deus, e o Verbo era Deus</a:t>
            </a:r>
            <a:r>
              <a:rPr lang="pt-BR" dirty="0" smtClean="0"/>
              <a:t>. </a:t>
            </a:r>
            <a:r>
              <a:rPr lang="pt-BR" dirty="0" err="1" smtClean="0"/>
              <a:t>Jo</a:t>
            </a:r>
            <a:r>
              <a:rPr lang="pt-BR" dirty="0" smtClean="0"/>
              <a:t>. 1:1</a:t>
            </a:r>
          </a:p>
          <a:p>
            <a:pPr algn="just"/>
            <a:r>
              <a:rPr lang="pt-BR" dirty="0"/>
              <a:t>Respondeu-Lhe Tomé: Senhor meu e Deus meu</a:t>
            </a:r>
            <a:r>
              <a:rPr lang="pt-BR" dirty="0" smtClean="0"/>
              <a:t>. </a:t>
            </a:r>
            <a:r>
              <a:rPr lang="pt-BR" dirty="0" err="1" smtClean="0"/>
              <a:t>Jo</a:t>
            </a:r>
            <a:r>
              <a:rPr lang="pt-BR" dirty="0" smtClean="0"/>
              <a:t>. 20:28</a:t>
            </a:r>
          </a:p>
          <a:p>
            <a:pPr algn="just"/>
            <a:r>
              <a:rPr lang="pt-BR" dirty="0"/>
              <a:t>Tende em vós o mesmo sentimento que houve também em Cristo Jesus, pois Ele, subsistindo em forma </a:t>
            </a:r>
            <a:r>
              <a:rPr lang="pt-BR" dirty="0" smtClean="0"/>
              <a:t>de </a:t>
            </a:r>
            <a:r>
              <a:rPr lang="pt-BR" dirty="0"/>
              <a:t>Deus não julgou como usurpação </a:t>
            </a:r>
            <a:r>
              <a:rPr lang="pt-BR" dirty="0" smtClean="0"/>
              <a:t>o </a:t>
            </a:r>
            <a:r>
              <a:rPr lang="pt-BR" dirty="0"/>
              <a:t>ser igual a Deus</a:t>
            </a:r>
            <a:r>
              <a:rPr lang="pt-BR" dirty="0" smtClean="0"/>
              <a:t>;... Fl. 2:5-7</a:t>
            </a:r>
          </a:p>
          <a:p>
            <a:pPr algn="just"/>
            <a:r>
              <a:rPr lang="pt-BR" dirty="0"/>
              <a:t>Porque um menino nos nasceu, um filho se nos deu; o governo está sobre os seus ombros; e o seu nome será: Maravilhoso Conselheiro, Deus Forte, Pai da Eternidade, Príncipe da Paz; </a:t>
            </a:r>
            <a:r>
              <a:rPr lang="pt-BR" dirty="0" err="1" smtClean="0"/>
              <a:t>Is</a:t>
            </a:r>
            <a:r>
              <a:rPr lang="pt-BR" dirty="0" smtClean="0"/>
              <a:t>. 9:6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6412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Divindade de Cristo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Eis que a virgem conceberá e dará à luz um filho, e ele será chamado pelo nome de Emanuel (que quer dizer: Deus conosco</a:t>
            </a:r>
            <a:r>
              <a:rPr lang="pt-BR" dirty="0" smtClean="0"/>
              <a:t>). </a:t>
            </a:r>
            <a:r>
              <a:rPr lang="pt-BR" dirty="0" err="1" smtClean="0"/>
              <a:t>Mt</a:t>
            </a:r>
            <a:r>
              <a:rPr lang="pt-BR" dirty="0" smtClean="0"/>
              <a:t> 1:23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Deles </a:t>
            </a:r>
            <a:r>
              <a:rPr lang="pt-BR" dirty="0"/>
              <a:t>são os patriarcas, e também deles descende o Cristo, segundo a carne, o qual é sobre todos, Deus bendito para todo o sempre. Amém</a:t>
            </a:r>
            <a:r>
              <a:rPr lang="pt-BR" dirty="0" smtClean="0"/>
              <a:t>! </a:t>
            </a:r>
            <a:r>
              <a:rPr lang="pt-BR" dirty="0" err="1" smtClean="0"/>
              <a:t>Rm</a:t>
            </a:r>
            <a:r>
              <a:rPr lang="pt-BR" dirty="0" smtClean="0"/>
              <a:t>. 9:5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Simão Pedro, servo e apóstolo de Jesus Cristo, aos que conosco obtiveram fé igualmente preciosa na justiça do nosso Deus e Salvador Jesus </a:t>
            </a:r>
            <a:r>
              <a:rPr lang="pt-BR" dirty="0" smtClean="0"/>
              <a:t>Cristo. 2 Pe. 1:1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3515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 Espírito Santo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Possui intelecto e conhecimento: I Cor. 2:10-11</a:t>
            </a:r>
          </a:p>
          <a:p>
            <a:r>
              <a:rPr lang="pt-BR" dirty="0"/>
              <a:t>Possui uma mente: Rom. 8:27</a:t>
            </a:r>
          </a:p>
          <a:p>
            <a:r>
              <a:rPr lang="pt-BR" dirty="0"/>
              <a:t>Possui emoções: </a:t>
            </a:r>
            <a:r>
              <a:rPr lang="pt-BR" dirty="0" err="1"/>
              <a:t>Efé</a:t>
            </a:r>
            <a:r>
              <a:rPr lang="pt-BR" dirty="0"/>
              <a:t>. 4:30</a:t>
            </a:r>
          </a:p>
          <a:p>
            <a:r>
              <a:rPr lang="pt-BR" dirty="0"/>
              <a:t>Possui vontade própria: Atos 16:6,9</a:t>
            </a:r>
          </a:p>
          <a:p>
            <a:r>
              <a:rPr lang="pt-BR" dirty="0"/>
              <a:t>Testifica: João 15:26; Rom. 8:16</a:t>
            </a:r>
          </a:p>
          <a:p>
            <a:r>
              <a:rPr lang="pt-BR" dirty="0"/>
              <a:t>Ele é o Ajudador: João 14:16; Rom. 8:26</a:t>
            </a:r>
          </a:p>
          <a:p>
            <a:r>
              <a:rPr lang="pt-BR" dirty="0"/>
              <a:t>Ele ensina: João 14:26</a:t>
            </a:r>
          </a:p>
          <a:p>
            <a:r>
              <a:rPr lang="pt-BR" dirty="0"/>
              <a:t>Ele nos guia à verdade: João 16:13</a:t>
            </a:r>
          </a:p>
          <a:p>
            <a:r>
              <a:rPr lang="pt-BR" dirty="0"/>
              <a:t>Convence e converte: João 16:8</a:t>
            </a:r>
          </a:p>
          <a:p>
            <a:r>
              <a:rPr lang="pt-BR" dirty="0"/>
              <a:t>Regenera: </a:t>
            </a:r>
            <a:r>
              <a:rPr lang="pt-BR" dirty="0" err="1"/>
              <a:t>Eze</a:t>
            </a:r>
            <a:r>
              <a:rPr lang="pt-BR" dirty="0"/>
              <a:t>. 36:25-27; Tito 3:5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1775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do Espírito Santo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Intercede: Rom. 8:26-27</a:t>
            </a:r>
          </a:p>
          <a:p>
            <a:r>
              <a:rPr lang="pt-BR" dirty="0"/>
              <a:t>Ordena e envia: Atos 13:2; 8:29</a:t>
            </a:r>
          </a:p>
          <a:p>
            <a:r>
              <a:rPr lang="pt-BR" dirty="0"/>
              <a:t>Ele proíbe: Atos 16:6-7</a:t>
            </a:r>
          </a:p>
          <a:p>
            <a:r>
              <a:rPr lang="pt-BR" dirty="0"/>
              <a:t>Ele pode ser obedecido: Atos 10:19-20</a:t>
            </a:r>
          </a:p>
          <a:p>
            <a:r>
              <a:rPr lang="pt-BR" dirty="0"/>
              <a:t>Pode ser entristecido: </a:t>
            </a:r>
            <a:r>
              <a:rPr lang="pt-BR" dirty="0" err="1"/>
              <a:t>Efé</a:t>
            </a:r>
            <a:r>
              <a:rPr lang="pt-BR" dirty="0"/>
              <a:t>. 4:30; Isa. 63:10</a:t>
            </a:r>
          </a:p>
          <a:p>
            <a:r>
              <a:rPr lang="pt-BR" dirty="0"/>
              <a:t>16. Pode ser resistido: Atos 7:51</a:t>
            </a:r>
          </a:p>
          <a:p>
            <a:r>
              <a:rPr lang="pt-BR" dirty="0"/>
              <a:t>17. Pode ser blasfemado: Lev. 24:10-16; Mar. 3:29</a:t>
            </a:r>
          </a:p>
          <a:p>
            <a:r>
              <a:rPr lang="pt-BR" dirty="0"/>
              <a:t>18. Tem corpo (costas, mãos): </a:t>
            </a:r>
            <a:r>
              <a:rPr lang="pt-BR" dirty="0" err="1"/>
              <a:t>Eze</a:t>
            </a:r>
            <a:r>
              <a:rPr lang="pt-BR" dirty="0"/>
              <a:t>. </a:t>
            </a:r>
            <a:r>
              <a:rPr lang="pt-BR" dirty="0" smtClean="0"/>
              <a:t>8:2-3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3695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Há um só Deus: Pai, Filho e Espírito Santo, uma unidade de três Pessoas </a:t>
            </a:r>
            <a:r>
              <a:rPr lang="pt-BR" dirty="0" err="1"/>
              <a:t>coeternas</a:t>
            </a:r>
            <a:r>
              <a:rPr lang="pt-BR" dirty="0"/>
              <a:t>. Deus é imortal, onipotente, onisciente, acima de tudo e sempre presente. Ele é infinito e está além da compreensão humana, mas é conhecido por meio de Sua </a:t>
            </a:r>
            <a:r>
              <a:rPr lang="pt-BR" dirty="0" err="1"/>
              <a:t>auto-revelação</a:t>
            </a:r>
            <a:r>
              <a:rPr lang="pt-BR" dirty="0"/>
              <a:t>. Para sempre é digno de culto, adoração e serviço por parte de toda a criação.</a:t>
            </a:r>
          </a:p>
          <a:p>
            <a:pPr algn="just"/>
            <a:r>
              <a:rPr lang="pt-BR" dirty="0" err="1"/>
              <a:t>Deut</a:t>
            </a:r>
            <a:r>
              <a:rPr lang="pt-BR" dirty="0"/>
              <a:t>. 6:4; Mat. 28:19; II Cor. 13:14; </a:t>
            </a:r>
            <a:r>
              <a:rPr lang="pt-BR" dirty="0" err="1"/>
              <a:t>Efés</a:t>
            </a:r>
            <a:r>
              <a:rPr lang="pt-BR" dirty="0"/>
              <a:t>. 4:4-6; I Pedro 1:2; I Tim. 1:17; </a:t>
            </a:r>
            <a:r>
              <a:rPr lang="pt-BR" dirty="0" err="1"/>
              <a:t>Apoc</a:t>
            </a:r>
            <a:r>
              <a:rPr lang="pt-BR" dirty="0"/>
              <a:t>. 14:7</a:t>
            </a:r>
          </a:p>
          <a:p>
            <a:pPr algn="just"/>
            <a:r>
              <a:rPr lang="pt-BR" dirty="0"/>
              <a:t>Fonte: http://www.adventistas.org/pt/institucional/crencas</a:t>
            </a:r>
            <a:r>
              <a:rPr lang="pt-BR" dirty="0" smtClean="0"/>
              <a:t>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240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 “No Princípio”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400" dirty="0" smtClean="0"/>
              <a:t>בְּרֵאשִׁית </a:t>
            </a:r>
            <a:r>
              <a:rPr lang="pt-BR" sz="2400" dirty="0" smtClean="0"/>
              <a:t> - BERESHIT</a:t>
            </a:r>
          </a:p>
          <a:p>
            <a:r>
              <a:rPr lang="pt-BR" dirty="0" smtClean="0"/>
              <a:t>BE – Em, por meio de, para, do</a:t>
            </a:r>
          </a:p>
          <a:p>
            <a:r>
              <a:rPr lang="pt-BR" dirty="0" smtClean="0"/>
              <a:t>RESHIT – Vem do verbo ROSH, que quer dizer “cabeça”, “princípio”, “origem”</a:t>
            </a:r>
          </a:p>
          <a:p>
            <a:endParaRPr lang="pt-BR" dirty="0"/>
          </a:p>
          <a:p>
            <a:r>
              <a:rPr lang="pt-BR" dirty="0" smtClean="0"/>
              <a:t>Poderia ser traduzido:</a:t>
            </a:r>
          </a:p>
          <a:p>
            <a:pPr lvl="1"/>
            <a:r>
              <a:rPr lang="pt-BR" dirty="0" smtClean="0"/>
              <a:t>Por meio do Princípio (ou cabeça)</a:t>
            </a:r>
          </a:p>
          <a:p>
            <a:pPr lvl="1"/>
            <a:r>
              <a:rPr lang="pt-BR" dirty="0" smtClean="0"/>
              <a:t>No Princípio</a:t>
            </a:r>
          </a:p>
          <a:p>
            <a:pPr lvl="1"/>
            <a:r>
              <a:rPr lang="pt-BR" dirty="0" smtClean="0"/>
              <a:t>Para o princípio</a:t>
            </a:r>
          </a:p>
          <a:p>
            <a:pPr lvl="1"/>
            <a:r>
              <a:rPr lang="pt-BR" dirty="0" smtClean="0"/>
              <a:t>Do princípio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798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é o “Cabeça” ou “Princípio”?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Este é a </a:t>
            </a:r>
            <a:r>
              <a:rPr lang="pt-BR" sz="2000" dirty="0">
                <a:solidFill>
                  <a:srgbClr val="C00000"/>
                </a:solidFill>
              </a:rPr>
              <a:t>imagem do Deus invisível</a:t>
            </a:r>
            <a:r>
              <a:rPr lang="pt-BR" sz="2000" dirty="0"/>
              <a:t>, o primogênito de toda a criação; pois, </a:t>
            </a:r>
            <a:r>
              <a:rPr lang="pt-BR" sz="2000" dirty="0">
                <a:solidFill>
                  <a:srgbClr val="C00000"/>
                </a:solidFill>
              </a:rPr>
              <a:t>nele</a:t>
            </a:r>
            <a:r>
              <a:rPr lang="pt-BR" sz="2000" dirty="0"/>
              <a:t>, foram criadas todas as coisas, nos céus e sobre a terra, as visíveis e as invisíveis, sejam tronos, sejam soberanias, quer principados, quer potestades. Tudo foi criado </a:t>
            </a:r>
            <a:r>
              <a:rPr lang="pt-BR" sz="2000" dirty="0">
                <a:solidFill>
                  <a:srgbClr val="C00000"/>
                </a:solidFill>
              </a:rPr>
              <a:t>por meio dele</a:t>
            </a:r>
            <a:r>
              <a:rPr lang="pt-BR" sz="2000" dirty="0"/>
              <a:t> e </a:t>
            </a:r>
            <a:r>
              <a:rPr lang="pt-BR" sz="2000" dirty="0">
                <a:solidFill>
                  <a:srgbClr val="C00000"/>
                </a:solidFill>
              </a:rPr>
              <a:t>para ele</a:t>
            </a:r>
            <a:r>
              <a:rPr lang="pt-BR" sz="2000" dirty="0"/>
              <a:t>. Ele é antes de todas as coisas. </a:t>
            </a:r>
            <a:r>
              <a:rPr lang="pt-BR" sz="2000" dirty="0">
                <a:solidFill>
                  <a:srgbClr val="C00000"/>
                </a:solidFill>
              </a:rPr>
              <a:t>Nele</a:t>
            </a:r>
            <a:r>
              <a:rPr lang="pt-BR" sz="2000" dirty="0"/>
              <a:t>, tudo subsiste. Ele é a </a:t>
            </a:r>
            <a:r>
              <a:rPr lang="pt-BR" sz="2000" dirty="0">
                <a:solidFill>
                  <a:srgbClr val="C00000"/>
                </a:solidFill>
              </a:rPr>
              <a:t>cabeça</a:t>
            </a:r>
            <a:r>
              <a:rPr lang="pt-BR" sz="2000" dirty="0"/>
              <a:t> do corpo, da igreja. Ele é o </a:t>
            </a:r>
            <a:r>
              <a:rPr lang="pt-BR" sz="2000" dirty="0" smtClean="0">
                <a:solidFill>
                  <a:srgbClr val="C00000"/>
                </a:solidFill>
              </a:rPr>
              <a:t>princípio</a:t>
            </a:r>
            <a:r>
              <a:rPr lang="pt-BR" sz="2000" dirty="0" smtClean="0"/>
              <a:t>... Colossenses 1:15-18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9457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é o “Cabeça” ou “Princípio”?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>
                <a:solidFill>
                  <a:srgbClr val="C00000"/>
                </a:solidFill>
              </a:rPr>
              <a:t>No princípio </a:t>
            </a:r>
            <a:r>
              <a:rPr lang="pt-BR" sz="2000" dirty="0"/>
              <a:t>era o </a:t>
            </a:r>
            <a:r>
              <a:rPr lang="pt-BR" sz="2000" dirty="0">
                <a:solidFill>
                  <a:srgbClr val="C00000"/>
                </a:solidFill>
              </a:rPr>
              <a:t>Verbo</a:t>
            </a:r>
            <a:r>
              <a:rPr lang="pt-BR" sz="2000" dirty="0"/>
              <a:t>, e o Verbo estava com Deus, e o </a:t>
            </a:r>
            <a:r>
              <a:rPr lang="pt-BR" sz="2000" dirty="0">
                <a:solidFill>
                  <a:srgbClr val="C00000"/>
                </a:solidFill>
              </a:rPr>
              <a:t>Verbo era Deus</a:t>
            </a:r>
            <a:r>
              <a:rPr lang="pt-BR" sz="2000" dirty="0"/>
              <a:t>. Ele estava no princípio com Deus. Todas as coisas foram feitas </a:t>
            </a:r>
            <a:r>
              <a:rPr lang="pt-BR" sz="2000" dirty="0">
                <a:solidFill>
                  <a:srgbClr val="C00000"/>
                </a:solidFill>
              </a:rPr>
              <a:t>por intermédio dele</a:t>
            </a:r>
            <a:r>
              <a:rPr lang="pt-BR" sz="2000" dirty="0"/>
              <a:t>, e, sem ele, nada do que foi feito se fez</a:t>
            </a:r>
            <a:r>
              <a:rPr lang="pt-BR" sz="2000" dirty="0" smtClean="0"/>
              <a:t>. João 1:1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8079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Gênesis 1:1-2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>
                <a:solidFill>
                  <a:srgbClr val="C00000"/>
                </a:solidFill>
              </a:rPr>
              <a:t>No princípio</a:t>
            </a:r>
            <a:r>
              <a:rPr lang="pt-BR" sz="2400" dirty="0"/>
              <a:t>, criou </a:t>
            </a:r>
            <a:r>
              <a:rPr lang="pt-BR" sz="2400" dirty="0">
                <a:solidFill>
                  <a:srgbClr val="C00000"/>
                </a:solidFill>
              </a:rPr>
              <a:t>Deus</a:t>
            </a:r>
            <a:r>
              <a:rPr lang="pt-BR" sz="2400" dirty="0"/>
              <a:t> os céus e a terra. A terra, porém, estava sem forma e vazia; havia trevas sobre a face do abismo, e o </a:t>
            </a:r>
            <a:r>
              <a:rPr lang="pt-BR" sz="2400" dirty="0">
                <a:solidFill>
                  <a:srgbClr val="C00000"/>
                </a:solidFill>
              </a:rPr>
              <a:t>Espírito de Deus </a:t>
            </a:r>
            <a:r>
              <a:rPr lang="pt-BR" sz="2400" dirty="0"/>
              <a:t>pairava por sobre as águas.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Princípio = Cristo</a:t>
            </a:r>
          </a:p>
          <a:p>
            <a:r>
              <a:rPr lang="pt-BR" sz="2400" dirty="0" smtClean="0"/>
              <a:t>Deus = Pai</a:t>
            </a:r>
          </a:p>
          <a:p>
            <a:r>
              <a:rPr lang="pt-BR" sz="2400" dirty="0" smtClean="0"/>
              <a:t>Espírito = Espírito Santo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57138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Pluralidade na Divindade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Também disse Deus: </a:t>
            </a:r>
            <a:r>
              <a:rPr lang="pt-BR" sz="2000" dirty="0">
                <a:solidFill>
                  <a:srgbClr val="C00000"/>
                </a:solidFill>
              </a:rPr>
              <a:t>Façamos</a:t>
            </a:r>
            <a:r>
              <a:rPr lang="pt-BR" sz="2000" dirty="0"/>
              <a:t> o homem à nossa imagem, conforme a nossa </a:t>
            </a:r>
            <a:r>
              <a:rPr lang="pt-BR" sz="2000" dirty="0" smtClean="0"/>
              <a:t>semelhança;... Gn. 1:26</a:t>
            </a:r>
          </a:p>
          <a:p>
            <a:pPr algn="just"/>
            <a:r>
              <a:rPr lang="pt-BR" sz="2000" dirty="0"/>
              <a:t>Então, disse o SENHOR Deus: Eis que o homem se tornou como </a:t>
            </a:r>
            <a:r>
              <a:rPr lang="pt-BR" sz="2000" dirty="0">
                <a:solidFill>
                  <a:srgbClr val="C00000"/>
                </a:solidFill>
              </a:rPr>
              <a:t>um de nós</a:t>
            </a:r>
            <a:r>
              <a:rPr lang="pt-BR" sz="2000" dirty="0"/>
              <a:t>, conhecedor do bem e do mal</a:t>
            </a:r>
            <a:r>
              <a:rPr lang="pt-BR" sz="2000" dirty="0" smtClean="0"/>
              <a:t>;... Gn. 3:22</a:t>
            </a:r>
          </a:p>
          <a:p>
            <a:pPr algn="just"/>
            <a:r>
              <a:rPr lang="pt-BR" sz="2000" dirty="0"/>
              <a:t>Vinde, </a:t>
            </a:r>
            <a:r>
              <a:rPr lang="pt-BR" sz="2000" dirty="0">
                <a:solidFill>
                  <a:srgbClr val="C00000"/>
                </a:solidFill>
              </a:rPr>
              <a:t>desçamos</a:t>
            </a:r>
            <a:r>
              <a:rPr lang="pt-BR" sz="2000" dirty="0"/>
              <a:t> e </a:t>
            </a:r>
            <a:r>
              <a:rPr lang="pt-BR" sz="2000" dirty="0">
                <a:solidFill>
                  <a:srgbClr val="C00000"/>
                </a:solidFill>
              </a:rPr>
              <a:t>confundamos</a:t>
            </a:r>
            <a:r>
              <a:rPr lang="pt-BR" sz="2000" dirty="0"/>
              <a:t> ali a sua linguagem, para que um não entenda a linguagem de outro. </a:t>
            </a:r>
            <a:r>
              <a:rPr lang="pt-BR" sz="2000" dirty="0" smtClean="0"/>
              <a:t>Gn. 11:7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28306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Anjo do Senhor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Apareceu-lhe </a:t>
            </a:r>
            <a:r>
              <a:rPr lang="pt-BR" dirty="0">
                <a:solidFill>
                  <a:srgbClr val="C00000"/>
                </a:solidFill>
              </a:rPr>
              <a:t>o Anjo do SENHOR </a:t>
            </a:r>
            <a:r>
              <a:rPr lang="pt-BR" dirty="0"/>
              <a:t>numa chama de fogo, no meio de uma sarça; Moisés olhou, e eis que a sarça ardia no fogo e a sarça não se consumia. </a:t>
            </a:r>
            <a:r>
              <a:rPr lang="pt-BR" dirty="0" err="1" smtClean="0"/>
              <a:t>Êx</a:t>
            </a:r>
            <a:r>
              <a:rPr lang="pt-BR" dirty="0" smtClean="0"/>
              <a:t>. 3:2</a:t>
            </a:r>
          </a:p>
          <a:p>
            <a:r>
              <a:rPr lang="pt-BR" dirty="0"/>
              <a:t>Disse mais: </a:t>
            </a:r>
            <a:r>
              <a:rPr lang="pt-BR" dirty="0">
                <a:solidFill>
                  <a:srgbClr val="C00000"/>
                </a:solidFill>
              </a:rPr>
              <a:t>Eu sou o Deus de teu pai</a:t>
            </a:r>
            <a:r>
              <a:rPr lang="pt-BR" dirty="0"/>
              <a:t>, o Deus de Abraão, o Deus de Isaque e o Deus de Jacó. Moisés escondeu o rosto, porque </a:t>
            </a:r>
            <a:r>
              <a:rPr lang="pt-BR" dirty="0">
                <a:solidFill>
                  <a:srgbClr val="C00000"/>
                </a:solidFill>
              </a:rPr>
              <a:t>temeu olhar para Deus</a:t>
            </a:r>
            <a:r>
              <a:rPr lang="pt-BR" dirty="0"/>
              <a:t>. Disse ainda o </a:t>
            </a:r>
            <a:r>
              <a:rPr lang="pt-BR" dirty="0" smtClean="0">
                <a:solidFill>
                  <a:srgbClr val="C00000"/>
                </a:solidFill>
              </a:rPr>
              <a:t>SENHOR [YHWH]</a:t>
            </a:r>
            <a:r>
              <a:rPr lang="pt-BR" dirty="0" smtClean="0"/>
              <a:t>: </a:t>
            </a:r>
            <a:r>
              <a:rPr lang="pt-BR" dirty="0"/>
              <a:t>Certamente, vi a aflição do meu povo, que está no Egito, e ouvi o seu clamor por causa dos seus exatores. Conheço-lhe o sofrimento;  </a:t>
            </a:r>
            <a:r>
              <a:rPr lang="pt-BR" dirty="0" err="1" smtClean="0"/>
              <a:t>Êx</a:t>
            </a:r>
            <a:r>
              <a:rPr lang="pt-BR" dirty="0" smtClean="0"/>
              <a:t>. 3:6-7</a:t>
            </a:r>
          </a:p>
          <a:p>
            <a:r>
              <a:rPr lang="pt-BR" dirty="0"/>
              <a:t>Qual é o seu nome? Que lhes direi? Disse Deus a Moisés: </a:t>
            </a:r>
            <a:r>
              <a:rPr lang="pt-BR" dirty="0">
                <a:solidFill>
                  <a:srgbClr val="C00000"/>
                </a:solidFill>
              </a:rPr>
              <a:t>EU SOU </a:t>
            </a:r>
            <a:r>
              <a:rPr lang="pt-BR" dirty="0"/>
              <a:t>O QUE SOU. Disse mais: Assim dirás aos filhos de Israel: EU SOU me enviou a vós outros</a:t>
            </a:r>
            <a:r>
              <a:rPr lang="pt-BR" dirty="0" smtClean="0"/>
              <a:t>. </a:t>
            </a:r>
            <a:r>
              <a:rPr lang="pt-BR" dirty="0" err="1" smtClean="0"/>
              <a:t>Êx</a:t>
            </a:r>
            <a:r>
              <a:rPr lang="pt-BR" dirty="0" smtClean="0"/>
              <a:t>. 3:14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56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Jesus é o Anjo do Senhor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Respondeu-lhes Jesus: Em verdade, em verdade eu vos digo: antes que Abraão existisse, </a:t>
            </a:r>
            <a:r>
              <a:rPr lang="pt-BR" sz="2000" dirty="0">
                <a:solidFill>
                  <a:srgbClr val="C00000"/>
                </a:solidFill>
              </a:rPr>
              <a:t>EU SOU</a:t>
            </a:r>
            <a:r>
              <a:rPr lang="pt-BR" sz="2000" dirty="0"/>
              <a:t>. Então, pegaram em pedras para atirarem nele; mas Jesus se ocultou e saiu do templo</a:t>
            </a:r>
            <a:r>
              <a:rPr lang="pt-BR" sz="2000" dirty="0" smtClean="0"/>
              <a:t>. João 8:58-59</a:t>
            </a:r>
          </a:p>
          <a:p>
            <a:endParaRPr lang="pt-BR" sz="2000" dirty="0"/>
          </a:p>
          <a:p>
            <a:r>
              <a:rPr lang="pt-BR" sz="2000" dirty="0" smtClean="0"/>
              <a:t>Mais referências:</a:t>
            </a:r>
          </a:p>
          <a:p>
            <a:pPr lvl="1"/>
            <a:r>
              <a:rPr lang="pt-BR" dirty="0"/>
              <a:t>(Gên. 16:7-13; Núm. 22:31-38; </a:t>
            </a:r>
            <a:r>
              <a:rPr lang="pt-BR" dirty="0" err="1"/>
              <a:t>Juí</a:t>
            </a:r>
            <a:r>
              <a:rPr lang="pt-BR" dirty="0"/>
              <a:t>. 2:1-4; 6:22)</a:t>
            </a:r>
          </a:p>
        </p:txBody>
      </p:sp>
    </p:spTree>
    <p:extLst>
      <p:ext uri="{BB962C8B-B14F-4D97-AF65-F5344CB8AC3E}">
        <p14:creationId xmlns:p14="http://schemas.microsoft.com/office/powerpoint/2010/main" val="51279553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880</TotalTime>
  <Words>2112</Words>
  <Application>Microsoft Office PowerPoint</Application>
  <PresentationFormat>Apresentação na tela (4:3)</PresentationFormat>
  <Paragraphs>128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Gisha</vt:lpstr>
      <vt:lpstr>Wingdings 3</vt:lpstr>
      <vt:lpstr>Cacho</vt:lpstr>
      <vt:lpstr>A TRINDADE BÍBLICA</vt:lpstr>
      <vt:lpstr>Gênesis 1:1-2</vt:lpstr>
      <vt:lpstr>Termo “No Princípio”</vt:lpstr>
      <vt:lpstr>Quem é o “Cabeça” ou “Princípio”?</vt:lpstr>
      <vt:lpstr>Quem é o “Cabeça” ou “Princípio”?</vt:lpstr>
      <vt:lpstr>Gênesis 1:1-2</vt:lpstr>
      <vt:lpstr>Pluralidade na Divindade</vt:lpstr>
      <vt:lpstr>O Anjo do Senhor</vt:lpstr>
      <vt:lpstr>Jesus é o Anjo do Senhor</vt:lpstr>
      <vt:lpstr>O Espírito Santo no Antigo Testamento</vt:lpstr>
      <vt:lpstr>O Espírito Santo no Antigo Testamento</vt:lpstr>
      <vt:lpstr>Até aqui temos:</vt:lpstr>
      <vt:lpstr>Deus é Eterno</vt:lpstr>
      <vt:lpstr>Deus é Criador</vt:lpstr>
      <vt:lpstr>Deus é Onisciente</vt:lpstr>
      <vt:lpstr>Deus é Onipotente</vt:lpstr>
      <vt:lpstr>Deus é a Verdade</vt:lpstr>
      <vt:lpstr>Textos que apresentam os três</vt:lpstr>
      <vt:lpstr>Apresentação do PowerPoint</vt:lpstr>
      <vt:lpstr>O pensamento oriental</vt:lpstr>
      <vt:lpstr>Divindade de Cristo</vt:lpstr>
      <vt:lpstr>Divindade de Cristo</vt:lpstr>
      <vt:lpstr>Características do Espírito Santo</vt:lpstr>
      <vt:lpstr>Características do Espírito Santo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Lucas</dc:creator>
  <cp:lastModifiedBy>Lucas Pereira</cp:lastModifiedBy>
  <cp:revision>100</cp:revision>
  <dcterms:created xsi:type="dcterms:W3CDTF">2014-09-24T11:52:20Z</dcterms:created>
  <dcterms:modified xsi:type="dcterms:W3CDTF">2016-04-23T17:22:29Z</dcterms:modified>
</cp:coreProperties>
</file>