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2" r:id="rId2"/>
    <p:sldId id="257" r:id="rId3"/>
    <p:sldId id="279" r:id="rId4"/>
    <p:sldId id="280" r:id="rId5"/>
    <p:sldId id="281" r:id="rId6"/>
    <p:sldId id="259" r:id="rId7"/>
    <p:sldId id="263" r:id="rId8"/>
    <p:sldId id="264" r:id="rId9"/>
    <p:sldId id="285" r:id="rId10"/>
    <p:sldId id="289" r:id="rId11"/>
    <p:sldId id="290" r:id="rId12"/>
    <p:sldId id="282" r:id="rId13"/>
    <p:sldId id="291" r:id="rId14"/>
    <p:sldId id="274" r:id="rId15"/>
    <p:sldId id="266" r:id="rId16"/>
    <p:sldId id="265" r:id="rId17"/>
    <p:sldId id="267" r:id="rId18"/>
    <p:sldId id="268" r:id="rId19"/>
    <p:sldId id="270" r:id="rId20"/>
    <p:sldId id="276" r:id="rId21"/>
    <p:sldId id="284" r:id="rId22"/>
    <p:sldId id="288" r:id="rId23"/>
    <p:sldId id="28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727" autoAdjust="0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9A76C-F985-4451-8FDD-C8AD6DEA7FDB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55A4-1834-4A40-AC23-C371EB4B3D0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0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55A4-1834-4A40-AC23-C371EB4B3D0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904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55A4-1834-4A40-AC23-C371EB4B3D0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7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OUVIR A VOZ DE DEUS, BUSCA-LO EM ORAÇÃO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55A4-1834-4A40-AC23-C371EB4B3D05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768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55A4-1834-4A40-AC23-C371EB4B3D05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69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Graça</a:t>
            </a:r>
            <a:r>
              <a:rPr lang="en-US" dirty="0" smtClean="0"/>
              <a:t> de Cristo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umbrais</a:t>
            </a:r>
            <a:r>
              <a:rPr lang="en-US" baseline="0" dirty="0" smtClean="0"/>
              <a:t> da porta.  Jesus no </a:t>
            </a:r>
            <a:r>
              <a:rPr lang="en-US" baseline="0" dirty="0" err="1" smtClean="0"/>
              <a:t>pináculo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templo</a:t>
            </a:r>
            <a:r>
              <a:rPr lang="en-US" baseline="0" dirty="0" smtClean="0"/>
              <a:t>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855A4-1834-4A40-AC23-C371EB4B3D05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7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C0FD-1111-4471-8C19-9FAD0AF7DC18}" type="datetimeFigureOut">
              <a:rPr lang="pt-BR" smtClean="0"/>
              <a:pPr/>
              <a:t>16/04/2015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2591-13F3-4B01-BF75-BD18CA61B1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io.com.br/reclamar/" TargetMode="External"/><Relationship Id="rId2" Type="http://schemas.openxmlformats.org/officeDocument/2006/relationships/hyperlink" Target="http://www.dicio.com.br/assumi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icio.com.br/perfilhar/" TargetMode="External"/><Relationship Id="rId5" Type="http://schemas.openxmlformats.org/officeDocument/2006/relationships/hyperlink" Target="http://www.dicio.com.br/adotar/" TargetMode="External"/><Relationship Id="rId4" Type="http://schemas.openxmlformats.org/officeDocument/2006/relationships/hyperlink" Target="http://www.dicio.com.br/reivindicar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328882" y="2132856"/>
            <a:ext cx="95891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innerShdw blurRad="114300">
                    <a:prstClr val="black"/>
                  </a:innerShdw>
                </a:effectLst>
              </a:rPr>
              <a:t> SAI DELA POVO MEU!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764704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Depois </a:t>
            </a:r>
            <a:r>
              <a:rPr lang="pt-BR" sz="3600" b="1" dirty="0"/>
              <a:t>que os romanos, sob </a:t>
            </a:r>
            <a:r>
              <a:rPr lang="pt-BR" sz="3600" b="1" dirty="0" err="1"/>
              <a:t>Céstio</a:t>
            </a:r>
            <a:r>
              <a:rPr lang="pt-BR" sz="3600" b="1" dirty="0"/>
              <a:t>, cercaram a cidade, inesperadamente abandonaram o cerco quando tudo parecia favorável a um ataque imediato. Os sitiados, perdendo a esperança de poder resistir, estavam a ponto de se entregar, quando o general romano retirou suas forças </a:t>
            </a:r>
            <a:r>
              <a:rPr lang="pt-BR" sz="3600" b="1" dirty="0">
                <a:solidFill>
                  <a:srgbClr val="FF0000"/>
                </a:solidFill>
              </a:rPr>
              <a:t>sem a mínima razão aparente</a:t>
            </a:r>
            <a:r>
              <a:rPr lang="pt-BR" sz="3600" dirty="0"/>
              <a:t>. </a:t>
            </a:r>
            <a:r>
              <a:rPr lang="pt-BR" sz="2800" dirty="0" smtClean="0"/>
              <a:t>(GC 30)    Ano 66 ½ dC</a:t>
            </a:r>
          </a:p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0" y="49411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7773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340768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Terríveis foram as calamidades que caíram sobre Jerusalém quando o cerco foi reassumido por Tito</a:t>
            </a:r>
            <a:r>
              <a:rPr lang="pt-BR" sz="3600" dirty="0"/>
              <a:t>. </a:t>
            </a:r>
            <a:r>
              <a:rPr lang="pt-BR" sz="3600" b="1" dirty="0"/>
              <a:t>A cidade foi assaltada na ocasião da Páscoa, quando milhões de judeus estavam reunidos dentro de seus muros </a:t>
            </a:r>
            <a:r>
              <a:rPr lang="pt-BR" sz="2800" dirty="0" smtClean="0"/>
              <a:t>(GC 31)   Ano 70 dC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8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683568" y="134076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Nenhum cristão pereceu na destruição de Jerusalém</a:t>
            </a:r>
            <a:r>
              <a:rPr lang="pt-BR" sz="3600" dirty="0" smtClean="0"/>
              <a:t>. </a:t>
            </a:r>
            <a:r>
              <a:rPr lang="pt-BR" sz="2800" dirty="0"/>
              <a:t>(GC 30)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 smtClean="0"/>
          </a:p>
          <a:p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591895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</a:rPr>
              <a:t>ARROGAR-SE</a:t>
            </a:r>
          </a:p>
          <a:p>
            <a:endParaRPr lang="pt-BR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Ter </a:t>
            </a:r>
            <a:r>
              <a:rPr lang="pt-BR" sz="3600" dirty="0"/>
              <a:t>como próprio; apropriar-se de</a:t>
            </a:r>
            <a:r>
              <a:rPr lang="pt-BR" sz="36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/>
              <a:t>Atribuir a si, ter como seu: arroga-se o direito de dizer </a:t>
            </a:r>
            <a:r>
              <a:rPr lang="pt-BR" sz="3600" dirty="0" smtClean="0"/>
              <a:t>tolices.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Conceder-se </a:t>
            </a:r>
            <a:r>
              <a:rPr lang="pt-BR" sz="3600" dirty="0"/>
              <a:t>a regalia, o poder ou a capacidade de.</a:t>
            </a:r>
          </a:p>
          <a:p>
            <a:endParaRPr lang="pt-BR" sz="2800" dirty="0" smtClean="0"/>
          </a:p>
          <a:p>
            <a:r>
              <a:rPr lang="pt-BR" sz="2800" dirty="0" smtClean="0"/>
              <a:t>Sinônimo </a:t>
            </a:r>
            <a:r>
              <a:rPr lang="pt-BR" sz="2800" dirty="0"/>
              <a:t>de arrogar: </a:t>
            </a:r>
            <a:r>
              <a:rPr lang="pt-BR" sz="2800" u="sng" dirty="0">
                <a:hlinkClick r:id="rId2"/>
              </a:rPr>
              <a:t>assumir</a:t>
            </a:r>
            <a:r>
              <a:rPr lang="pt-BR" sz="2800" dirty="0"/>
              <a:t>, </a:t>
            </a:r>
            <a:r>
              <a:rPr lang="pt-BR" sz="2800" u="sng" dirty="0">
                <a:hlinkClick r:id="rId3"/>
              </a:rPr>
              <a:t>reclamar</a:t>
            </a:r>
            <a:r>
              <a:rPr lang="pt-BR" sz="2800" dirty="0"/>
              <a:t>, </a:t>
            </a:r>
            <a:r>
              <a:rPr lang="pt-BR" sz="2800" u="sng" dirty="0">
                <a:hlinkClick r:id="rId4"/>
              </a:rPr>
              <a:t>reivindicar</a:t>
            </a:r>
            <a:r>
              <a:rPr lang="pt-BR" sz="2800" dirty="0"/>
              <a:t>, </a:t>
            </a:r>
            <a:r>
              <a:rPr lang="pt-BR" sz="2800" u="sng" dirty="0">
                <a:hlinkClick r:id="rId5"/>
              </a:rPr>
              <a:t>adotar</a:t>
            </a:r>
            <a:r>
              <a:rPr lang="pt-BR" sz="2800" dirty="0"/>
              <a:t> e </a:t>
            </a:r>
            <a:r>
              <a:rPr lang="pt-BR" sz="2800" u="sng" dirty="0">
                <a:hlinkClick r:id="rId6"/>
              </a:rPr>
              <a:t>perfilhar</a:t>
            </a:r>
            <a:r>
              <a:rPr lang="pt-B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559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1340768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Tahoma" pitchFamily="34" charset="0"/>
                <a:cs typeface="Tahoma" pitchFamily="34" charset="0"/>
              </a:rPr>
              <a:t>Como o cerco de Jerusalém pelos exércitos romanos era o sinal de fuga para os cristãos judeus, assim o </a:t>
            </a:r>
            <a:r>
              <a:rPr lang="pt-BR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arrogar-se</a:t>
            </a:r>
            <a:r>
              <a:rPr lang="pt-BR" sz="3200" b="1" dirty="0" smtClean="0">
                <a:latin typeface="Tahoma" pitchFamily="34" charset="0"/>
                <a:cs typeface="Tahoma" pitchFamily="34" charset="0"/>
              </a:rPr>
              <a:t> nossa nação (USA) o poder para decretar obrigatório o dia de repouso papal </a:t>
            </a:r>
            <a:r>
              <a:rPr lang="pt-BR" sz="32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será</a:t>
            </a:r>
            <a:r>
              <a:rPr lang="pt-BR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200" b="1" dirty="0" smtClean="0">
                <a:latin typeface="Tahoma" pitchFamily="34" charset="0"/>
                <a:cs typeface="Tahoma" pitchFamily="34" charset="0"/>
              </a:rPr>
              <a:t>uma advertência para nós.</a:t>
            </a:r>
          </a:p>
          <a:p>
            <a:pPr algn="just"/>
            <a:r>
              <a:rPr lang="pt-BR" sz="2800" b="1" dirty="0" smtClean="0">
                <a:latin typeface="Tahoma" pitchFamily="34" charset="0"/>
                <a:cs typeface="Tahoma" pitchFamily="34" charset="0"/>
              </a:rPr>
              <a:t>(5T, 464)    </a:t>
            </a:r>
            <a:r>
              <a:rPr lang="pt-BR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1885</a:t>
            </a:r>
            <a:endParaRPr lang="pt-BR" sz="2800" b="1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pt-BR" dirty="0" smtClean="0"/>
              <a:t>  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802447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cs typeface="Tahoma" pitchFamily="34" charset="0"/>
              </a:rPr>
              <a:t>No dia 21 de Maio de 1888, o senador </a:t>
            </a:r>
            <a:r>
              <a:rPr lang="pt-BR" sz="3200" b="1" dirty="0" err="1" smtClean="0">
                <a:cs typeface="Tahoma" pitchFamily="34" charset="0"/>
              </a:rPr>
              <a:t>H.W.</a:t>
            </a:r>
            <a:r>
              <a:rPr lang="pt-BR" sz="3200" b="1" dirty="0" smtClean="0">
                <a:cs typeface="Tahoma" pitchFamily="34" charset="0"/>
              </a:rPr>
              <a:t> Blair (New Hampshire) propôs legislação (projeto de lei S-2983) para fazer do domingo o dia de descanso do Senhor nos EUA.</a:t>
            </a:r>
            <a:endParaRPr lang="pt-BR" sz="4400" b="1" dirty="0">
              <a:cs typeface="Tahom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7544" y="3284984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Em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13 de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Dezembro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de 1888</a:t>
            </a:r>
            <a:r>
              <a:rPr lang="pt-BR" sz="3200" dirty="0" smtClean="0"/>
              <a:t> </a:t>
            </a:r>
            <a:r>
              <a:rPr lang="pt-BR" sz="3200" b="1" dirty="0">
                <a:solidFill>
                  <a:srgbClr val="0000FF"/>
                </a:solidFill>
                <a:ea typeface="Calibri" pitchFamily="34" charset="0"/>
                <a:cs typeface="Times-Roman"/>
              </a:rPr>
              <a:t>o Pr. </a:t>
            </a:r>
            <a:r>
              <a:rPr lang="en-US" sz="3200" b="1" dirty="0">
                <a:solidFill>
                  <a:srgbClr val="0000FF"/>
                </a:solidFill>
                <a:ea typeface="Calibri" pitchFamily="34" charset="0"/>
                <a:cs typeface="Times-Roman"/>
              </a:rPr>
              <a:t>Alonzo 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T. Jones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vai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perante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o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senado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americano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defender o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direito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de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liberdade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religiosa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garantida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pela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constituição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americana</a:t>
            </a:r>
            <a:r>
              <a:rPr lang="en-US" sz="3200" b="1" dirty="0" smtClean="0">
                <a:solidFill>
                  <a:srgbClr val="0000FF"/>
                </a:solidFill>
                <a:ea typeface="Calibri" pitchFamily="34" charset="0"/>
                <a:cs typeface="Times-Roman"/>
              </a:rPr>
              <a:t>.</a:t>
            </a:r>
            <a:endParaRPr lang="pt-BR" sz="3200" dirty="0" smtClean="0"/>
          </a:p>
          <a:p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3" y="548680"/>
            <a:ext cx="813690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cs typeface="Tahoma" pitchFamily="34" charset="0"/>
              </a:rPr>
              <a:t>O mundo protestante criou um sábado idólatra no lugar em que devia estar o sábado do Senhor, e está andando nas pisadas do </a:t>
            </a:r>
            <a:r>
              <a:rPr lang="pt-BR" sz="3200" dirty="0" err="1" smtClean="0">
                <a:cs typeface="Tahoma" pitchFamily="34" charset="0"/>
              </a:rPr>
              <a:t>Papismo</a:t>
            </a:r>
            <a:r>
              <a:rPr lang="pt-BR" sz="3200" dirty="0" smtClean="0">
                <a:cs typeface="Tahoma" pitchFamily="34" charset="0"/>
              </a:rPr>
              <a:t>. </a:t>
            </a:r>
            <a:r>
              <a:rPr lang="pt-BR" sz="3200" dirty="0" smtClean="0">
                <a:solidFill>
                  <a:srgbClr val="FF0000"/>
                </a:solidFill>
                <a:cs typeface="Tahoma" pitchFamily="34" charset="0"/>
              </a:rPr>
              <a:t>Por essa razão</a:t>
            </a:r>
            <a:r>
              <a:rPr lang="pt-BR" sz="3200" dirty="0" smtClean="0">
                <a:cs typeface="Tahoma" pitchFamily="34" charset="0"/>
              </a:rPr>
              <a:t>, vejo a necessidade de o povo de Deus se mudar das cidades para campos retirados [lugares], onde possam </a:t>
            </a:r>
            <a:r>
              <a:rPr lang="pt-BR" sz="3200" dirty="0" smtClean="0">
                <a:solidFill>
                  <a:srgbClr val="FF0000"/>
                </a:solidFill>
                <a:cs typeface="Tahoma" pitchFamily="34" charset="0"/>
              </a:rPr>
              <a:t>cultivar a terra e produzir sua própria provisão</a:t>
            </a:r>
            <a:r>
              <a:rPr lang="pt-BR" sz="3200" dirty="0" smtClean="0">
                <a:cs typeface="Tahoma" pitchFamily="34" charset="0"/>
              </a:rPr>
              <a:t>. Assim poderão criar os filhos com hábitos simples e saudáveis. Vejo a necessidade de se </a:t>
            </a:r>
            <a:r>
              <a:rPr lang="pt-BR" sz="3200" b="1" dirty="0" smtClean="0">
                <a:solidFill>
                  <a:srgbClr val="FF0000"/>
                </a:solidFill>
                <a:cs typeface="Tahoma" pitchFamily="34" charset="0"/>
              </a:rPr>
              <a:t>apressarem</a:t>
            </a:r>
            <a:r>
              <a:rPr lang="pt-BR" sz="3200" dirty="0" smtClean="0">
                <a:cs typeface="Tahoma" pitchFamily="34" charset="0"/>
              </a:rPr>
              <a:t> para terem todas as coisas prontas para a crise. </a:t>
            </a:r>
            <a:r>
              <a:rPr lang="pt-BR" sz="3200" b="1" dirty="0" smtClean="0">
                <a:cs typeface="Tahoma" pitchFamily="34" charset="0"/>
              </a:rPr>
              <a:t>Carta 90, </a:t>
            </a:r>
            <a:r>
              <a:rPr lang="pt-BR" sz="3200" b="1" dirty="0" smtClean="0">
                <a:solidFill>
                  <a:srgbClr val="FF0000"/>
                </a:solidFill>
                <a:cs typeface="Tahoma" pitchFamily="34" charset="0"/>
              </a:rPr>
              <a:t>1897</a:t>
            </a:r>
            <a:r>
              <a:rPr lang="pt-BR" sz="2800" b="1" dirty="0" smtClean="0">
                <a:cs typeface="Tahoma" pitchFamily="34" charset="0"/>
              </a:rPr>
              <a:t>.  (VC, 31)</a:t>
            </a:r>
          </a:p>
          <a:p>
            <a:pPr algn="just"/>
            <a:endParaRPr lang="pt-BR" sz="36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908720"/>
            <a:ext cx="835292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cs typeface="Tahoma" pitchFamily="34" charset="0"/>
              </a:rPr>
              <a:t>É chegado o tempo em que, </a:t>
            </a:r>
            <a:r>
              <a:rPr lang="pt-BR" sz="3200" dirty="0" smtClean="0">
                <a:solidFill>
                  <a:srgbClr val="FF0000"/>
                </a:solidFill>
                <a:cs typeface="Tahoma" pitchFamily="34" charset="0"/>
              </a:rPr>
              <a:t>conforme Deus abra o caminho</a:t>
            </a:r>
            <a:r>
              <a:rPr lang="pt-BR" sz="3200" dirty="0" smtClean="0">
                <a:cs typeface="Tahoma" pitchFamily="34" charset="0"/>
              </a:rPr>
              <a:t>, devem as famílias mudar-se para </a:t>
            </a:r>
            <a:r>
              <a:rPr lang="pt-BR" sz="3200" b="1" dirty="0" smtClean="0">
                <a:solidFill>
                  <a:srgbClr val="FF0000"/>
                </a:solidFill>
                <a:cs typeface="Tahoma" pitchFamily="34" charset="0"/>
              </a:rPr>
              <a:t>fora das cidades</a:t>
            </a:r>
            <a:r>
              <a:rPr lang="pt-BR" sz="3200" dirty="0" smtClean="0">
                <a:cs typeface="Tahoma" pitchFamily="34" charset="0"/>
              </a:rPr>
              <a:t>. Os filhos devem ser levados para o campo. Devem os pais procurar um lugar apropriado quanto seus recursos o permitam. Embora a casa possa ser pequena, haja contudo terra suficiente para que possa ser cultivada. Manuscritos 50, </a:t>
            </a:r>
            <a:r>
              <a:rPr lang="pt-BR" sz="3200" b="1" dirty="0" smtClean="0">
                <a:solidFill>
                  <a:srgbClr val="FF0000"/>
                </a:solidFill>
                <a:cs typeface="Tahoma" pitchFamily="34" charset="0"/>
              </a:rPr>
              <a:t>1903 </a:t>
            </a:r>
            <a:r>
              <a:rPr lang="en-US" sz="2800" dirty="0" smtClean="0">
                <a:cs typeface="Tahoma" pitchFamily="34" charset="0"/>
              </a:rPr>
              <a:t>(VC 36).</a:t>
            </a:r>
            <a:endParaRPr lang="pt-BR" sz="2800" dirty="0" smtClean="0">
              <a:cs typeface="Tahoma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59" y="1556792"/>
            <a:ext cx="799288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Tahoma" pitchFamily="34" charset="0"/>
                <a:cs typeface="Tahoma" pitchFamily="34" charset="0"/>
              </a:rPr>
              <a:t>Minha mensagem é: </a:t>
            </a:r>
            <a:r>
              <a:rPr lang="pt-BR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Tirai vossas famílias das cidades</a:t>
            </a:r>
            <a:r>
              <a:rPr lang="pt-BR" sz="3200" b="1" dirty="0" smtClean="0">
                <a:solidFill>
                  <a:srgbClr val="FF0000"/>
                </a:solidFill>
              </a:rPr>
              <a:t>.  </a:t>
            </a:r>
            <a:r>
              <a:rPr lang="pt-BR" sz="3200" dirty="0" smtClean="0"/>
              <a:t>Quer os homens ouçam quer não, a mensagem deve ser dada.</a:t>
            </a:r>
          </a:p>
          <a:p>
            <a:r>
              <a:rPr lang="pt-BR" sz="3200" b="1" dirty="0" smtClean="0"/>
              <a:t>Carta 182</a:t>
            </a:r>
            <a:r>
              <a:rPr lang="pt-BR" sz="3200" dirty="0" smtClean="0"/>
              <a:t>, </a:t>
            </a:r>
            <a:r>
              <a:rPr lang="pt-BR" sz="3200" b="1" dirty="0" smtClean="0">
                <a:solidFill>
                  <a:srgbClr val="FF0000"/>
                </a:solidFill>
              </a:rPr>
              <a:t>1902</a:t>
            </a:r>
            <a:r>
              <a:rPr lang="pt-BR" sz="3200" dirty="0" smtClean="0"/>
              <a:t>  </a:t>
            </a:r>
            <a:r>
              <a:rPr lang="pt-BR" sz="2800" dirty="0" smtClean="0"/>
              <a:t>(VC, 44)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124744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Os anjos da misericórdia apressaram Ló, sua esposa e filhas tomando-os pela mão. Houvesse Ló se apressado como o Senhor desejava que fizesse, e sua esposa não se teria transformado numa estátua de sal. Ló tinha espírito demasiadamente vagaroso. </a:t>
            </a:r>
            <a:r>
              <a:rPr lang="pt-BR" sz="3200" b="1" dirty="0" smtClean="0">
                <a:solidFill>
                  <a:srgbClr val="FF0000"/>
                </a:solidFill>
              </a:rPr>
              <a:t>Não nos assemelhemos a ele</a:t>
            </a:r>
            <a:r>
              <a:rPr lang="pt-BR" sz="3200" b="1" dirty="0" smtClean="0"/>
              <a:t>...</a:t>
            </a:r>
          </a:p>
          <a:p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628800"/>
            <a:ext cx="8352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cs typeface="Tahoma" pitchFamily="34" charset="0"/>
              </a:rPr>
              <a:t>Ouvi outra voz do céu dizer: </a:t>
            </a:r>
            <a:r>
              <a:rPr lang="pt-BR" sz="5400" b="1" dirty="0" smtClean="0">
                <a:cs typeface="Tahoma" pitchFamily="34" charset="0"/>
              </a:rPr>
              <a:t>Sai dela, povo meu, </a:t>
            </a:r>
            <a:r>
              <a:rPr lang="pt-BR" sz="3600" b="1" dirty="0" smtClean="0">
                <a:cs typeface="Tahoma" pitchFamily="34" charset="0"/>
              </a:rPr>
              <a:t>para que não sejas participante dos seus pecados, e para que não incorras nas suas pragas.  </a:t>
            </a:r>
            <a:r>
              <a:rPr lang="pt-BR" b="1" dirty="0" smtClean="0">
                <a:cs typeface="Tahoma" pitchFamily="34" charset="0"/>
              </a:rPr>
              <a:t>    </a:t>
            </a:r>
            <a:r>
              <a:rPr lang="pt-BR" b="1" dirty="0" smtClean="0"/>
              <a:t>    </a:t>
            </a:r>
            <a:r>
              <a:rPr lang="pt-BR" sz="2800" b="1" dirty="0" smtClean="0"/>
              <a:t>(</a:t>
            </a:r>
            <a:r>
              <a:rPr lang="pt-BR" sz="2800" b="1" i="1" dirty="0" smtClean="0"/>
              <a:t>Apoc. 18:4)</a:t>
            </a:r>
            <a:endParaRPr lang="pt-BR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A </a:t>
            </a:r>
            <a:r>
              <a:rPr lang="pt-BR" sz="3200" b="1" dirty="0" smtClean="0">
                <a:solidFill>
                  <a:srgbClr val="FF0000"/>
                </a:solidFill>
              </a:rPr>
              <a:t>mesma voz que advertiu a Ló </a:t>
            </a:r>
            <a:r>
              <a:rPr lang="pt-BR" sz="3200" b="1" dirty="0" smtClean="0"/>
              <a:t>de que devia abandonar Sodoma, ordena-nos: “Saí do meio deles, e apartai-vos,... e não toqueis nada imundo.”</a:t>
            </a:r>
          </a:p>
          <a:p>
            <a:r>
              <a:rPr lang="pt-BR" sz="3200" b="1" dirty="0"/>
              <a:t>Os que obedecem a esta advertência encontrarão um refúgio. </a:t>
            </a:r>
            <a:r>
              <a:rPr lang="pt-BR" sz="3200" b="1" dirty="0">
                <a:solidFill>
                  <a:srgbClr val="FF0000"/>
                </a:solidFill>
              </a:rPr>
              <a:t>Esteja cada homem bem desperto por si mesmo e procure salvar sua família</a:t>
            </a:r>
            <a:r>
              <a:rPr lang="pt-BR" sz="3200" b="1" dirty="0"/>
              <a:t>. Cinja-se para o trabalho. </a:t>
            </a:r>
            <a:r>
              <a:rPr lang="pt-BR" sz="3200" b="1" dirty="0">
                <a:solidFill>
                  <a:srgbClr val="FF0000"/>
                </a:solidFill>
              </a:rPr>
              <a:t>Deus revelará ponto por </a:t>
            </a:r>
            <a:r>
              <a:rPr lang="pt-BR" sz="3200" b="1" dirty="0" smtClean="0">
                <a:solidFill>
                  <a:srgbClr val="FF0000"/>
                </a:solidFill>
              </a:rPr>
              <a:t>ponto</a:t>
            </a:r>
            <a:r>
              <a:rPr lang="pt-BR" sz="3200" b="1" dirty="0"/>
              <a:t> </a:t>
            </a:r>
            <a:r>
              <a:rPr lang="pt-BR" sz="3200" b="1" dirty="0" smtClean="0"/>
              <a:t>qual </a:t>
            </a:r>
            <a:r>
              <a:rPr lang="pt-BR" sz="3200" b="1" dirty="0"/>
              <a:t>deve ser a próxima coisa a fazer</a:t>
            </a:r>
            <a:r>
              <a:rPr lang="pt-BR" sz="3200" dirty="0"/>
              <a:t>. </a:t>
            </a:r>
            <a:r>
              <a:rPr lang="pt-BR" sz="3200" b="1" dirty="0"/>
              <a:t>Review and Herald, 11 de dez </a:t>
            </a:r>
            <a:r>
              <a:rPr lang="pt-BR" sz="3200" b="1" dirty="0" smtClean="0">
                <a:solidFill>
                  <a:srgbClr val="FF0000"/>
                </a:solidFill>
              </a:rPr>
              <a:t>1900</a:t>
            </a:r>
            <a:r>
              <a:rPr lang="pt-BR" sz="3200" dirty="0" smtClean="0">
                <a:solidFill>
                  <a:srgbClr val="FF0000"/>
                </a:solidFill>
              </a:rPr>
              <a:t>.</a:t>
            </a:r>
            <a:r>
              <a:rPr lang="pt-BR" sz="2000" dirty="0" smtClean="0"/>
              <a:t>  </a:t>
            </a:r>
            <a:r>
              <a:rPr lang="pt-BR" sz="2800" dirty="0"/>
              <a:t>(VC, 11</a:t>
            </a:r>
            <a:r>
              <a:rPr lang="pt-BR" sz="2800" dirty="0" smtClean="0"/>
              <a:t>)</a:t>
            </a:r>
            <a:endParaRPr lang="pt-BR" sz="2800" dirty="0"/>
          </a:p>
          <a:p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628800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“</a:t>
            </a:r>
            <a:r>
              <a:rPr lang="pt-BR" sz="3200" b="1" dirty="0"/>
              <a:t>Não vos separastes do mundo, como Deus </a:t>
            </a:r>
            <a:r>
              <a:rPr lang="pt-BR" sz="3200" b="1" dirty="0">
                <a:solidFill>
                  <a:srgbClr val="FF0000"/>
                </a:solidFill>
              </a:rPr>
              <a:t>requer</a:t>
            </a:r>
            <a:r>
              <a:rPr lang="pt-BR" sz="3200" b="1" dirty="0"/>
              <a:t> que Seu povo se </a:t>
            </a:r>
            <a:r>
              <a:rPr lang="pt-BR" sz="3200" b="1" dirty="0" smtClean="0"/>
              <a:t>separe</a:t>
            </a:r>
            <a:r>
              <a:rPr lang="pt-BR" sz="3200" dirty="0" smtClean="0"/>
              <a:t> </a:t>
            </a:r>
            <a:r>
              <a:rPr lang="pt-BR" sz="3200" dirty="0"/>
              <a:t>...” </a:t>
            </a:r>
            <a:endParaRPr lang="pt-BR" sz="3200" dirty="0" smtClean="0"/>
          </a:p>
          <a:p>
            <a:r>
              <a:rPr lang="pt-BR" sz="2800" dirty="0" smtClean="0"/>
              <a:t>(MM 1980, EDCD, 298 )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5648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556792"/>
            <a:ext cx="8064896" cy="354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/>
              <a:t>A </a:t>
            </a:r>
            <a:r>
              <a:rPr lang="pt-BR" sz="3200" b="1" dirty="0"/>
              <a:t>obediência exige sacrifício e implica uma cruz; e este é o </a:t>
            </a:r>
            <a:r>
              <a:rPr lang="pt-BR" sz="3200" b="1" dirty="0">
                <a:solidFill>
                  <a:srgbClr val="FF0000"/>
                </a:solidFill>
              </a:rPr>
              <a:t>motivo</a:t>
            </a:r>
            <a:r>
              <a:rPr lang="pt-BR" sz="3200" b="1" dirty="0"/>
              <a:t> por que tantos dentre os professos seguidores de Cristo se recusam a receber a luz do Céu e, como aconteceu com os judeus de outrora, não conhecem o tempo de Sua visitação</a:t>
            </a:r>
            <a:r>
              <a:rPr lang="pt-BR" sz="3200" dirty="0"/>
              <a:t> (Luc. 19:44</a:t>
            </a:r>
            <a:r>
              <a:rPr lang="pt-BR" sz="3200" dirty="0" smtClean="0"/>
              <a:t>) </a:t>
            </a:r>
            <a:r>
              <a:rPr lang="pt-BR" sz="2800" dirty="0" smtClean="0"/>
              <a:t>(GC 316)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8700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268760"/>
            <a:ext cx="7776864" cy="398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“Como os israelitas conservaram os filhos dentro de casa durante o tempo em que os juízos de Deus estavam na terra do Egito, assim </a:t>
            </a:r>
            <a:r>
              <a:rPr lang="pt-BR" sz="3200" b="1" dirty="0"/>
              <a:t>devemos nós, nesse tempo de perigo, conservar nossos filhos separados e diferentes do </a:t>
            </a:r>
            <a:r>
              <a:rPr lang="pt-BR" sz="3200" b="1" dirty="0" smtClean="0"/>
              <a:t>mundo</a:t>
            </a:r>
            <a:r>
              <a:rPr lang="pt-BR" sz="3200" dirty="0" smtClean="0"/>
              <a:t>” </a:t>
            </a:r>
            <a:r>
              <a:rPr lang="pt-BR" sz="2800" dirty="0" smtClean="0"/>
              <a:t>(OC, 304).</a:t>
            </a:r>
          </a:p>
          <a:p>
            <a:endParaRPr lang="pt-BR" sz="2800" dirty="0"/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2079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05273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3600" dirty="0" smtClean="0"/>
              <a:t>Há </a:t>
            </a:r>
            <a:r>
              <a:rPr lang="pt-BR" sz="3600" b="1" dirty="0" smtClean="0">
                <a:solidFill>
                  <a:srgbClr val="FF0000"/>
                </a:solidFill>
              </a:rPr>
              <a:t>condições</a:t>
            </a:r>
            <a:r>
              <a:rPr lang="pt-BR" sz="3600" dirty="0" smtClean="0"/>
              <a:t> a cumprir, se quisermos ser abençoados e honrados por Deus. </a:t>
            </a:r>
            <a:r>
              <a:rPr lang="pt-BR" sz="3600" b="1" dirty="0" smtClean="0">
                <a:solidFill>
                  <a:srgbClr val="FF0000"/>
                </a:solidFill>
              </a:rPr>
              <a:t>Devemos separar-nos do mundo</a:t>
            </a:r>
            <a:r>
              <a:rPr lang="pt-BR" sz="3600" b="1" dirty="0" smtClean="0"/>
              <a:t>,</a:t>
            </a:r>
            <a:r>
              <a:rPr lang="pt-BR" sz="3600" dirty="0" smtClean="0"/>
              <a:t> e recusar </a:t>
            </a:r>
            <a:r>
              <a:rPr lang="pt-BR" sz="3600" b="1" dirty="0" smtClean="0">
                <a:solidFill>
                  <a:srgbClr val="FF0000"/>
                </a:solidFill>
              </a:rPr>
              <a:t>tocar</a:t>
            </a:r>
            <a:r>
              <a:rPr lang="pt-BR" sz="3600" dirty="0" smtClean="0"/>
              <a:t> as coisas que possam separar de Deus nossas afeições. ... Deveis separar-vos de </a:t>
            </a:r>
            <a:r>
              <a:rPr lang="pt-BR" sz="3600" b="1" dirty="0" smtClean="0">
                <a:solidFill>
                  <a:srgbClr val="FF0000"/>
                </a:solidFill>
              </a:rPr>
              <a:t>tudo</a:t>
            </a:r>
            <a:r>
              <a:rPr lang="pt-BR" sz="3600" dirty="0" smtClean="0"/>
              <a:t> que seja terreno. Sois exortados a não tocar em </a:t>
            </a:r>
            <a:r>
              <a:rPr lang="pt-BR" sz="3600" b="1" dirty="0" smtClean="0">
                <a:solidFill>
                  <a:srgbClr val="FF0000"/>
                </a:solidFill>
              </a:rPr>
              <a:t>nada</a:t>
            </a:r>
            <a:r>
              <a:rPr lang="pt-BR" sz="3600" dirty="0" smtClean="0"/>
              <a:t> imundo, pois tocando-as vós mesmos vos tornareis impuros...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548680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É-vos impossível unir-vos aos corruptos e todavia permanecerdes puros</a:t>
            </a:r>
            <a:r>
              <a:rPr lang="pt-BR" sz="4000" b="1" dirty="0" smtClean="0"/>
              <a:t>.</a:t>
            </a:r>
            <a:r>
              <a:rPr lang="pt-B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3600" dirty="0" smtClean="0"/>
              <a:t>“Que sociedade tem a justiça com a injustiça? E que comunhão tem a luz com as trevas? E que concórdia há entre Cristo e Belial?” (</a:t>
            </a:r>
            <a:r>
              <a:rPr lang="pt-BR" sz="2800" dirty="0" smtClean="0"/>
              <a:t>2 Cor. 6:14, 15)</a:t>
            </a:r>
            <a:r>
              <a:rPr lang="pt-BR" sz="3600" dirty="0" smtClean="0"/>
              <a:t>.</a:t>
            </a:r>
          </a:p>
          <a:p>
            <a:r>
              <a:rPr lang="pt-BR" sz="3600" dirty="0" smtClean="0"/>
              <a:t>Deus e Cristo e o exército celestial querem que o homem saiba que, se se unir com os corruptos, tornar-se-á corrupto...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76672"/>
            <a:ext cx="87484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Se</a:t>
            </a:r>
            <a:r>
              <a:rPr lang="pt-BR" sz="3600" dirty="0" smtClean="0">
                <a:solidFill>
                  <a:srgbClr val="FF0000"/>
                </a:solidFill>
              </a:rPr>
              <a:t> </a:t>
            </a:r>
            <a:r>
              <a:rPr lang="pt-BR" sz="3600" dirty="0" smtClean="0"/>
              <a:t>nossa experiência se basear em Deus, </a:t>
            </a:r>
            <a:r>
              <a:rPr lang="pt-BR" sz="3600" b="1" dirty="0" smtClean="0">
                <a:solidFill>
                  <a:srgbClr val="FF0000"/>
                </a:solidFill>
              </a:rPr>
              <a:t>se</a:t>
            </a:r>
            <a:r>
              <a:rPr lang="pt-BR" sz="3600" dirty="0" smtClean="0"/>
              <a:t> diariamente provarmos o poder do mundo por vir e tivermos a comunhão do Espírito; </a:t>
            </a:r>
            <a:r>
              <a:rPr lang="pt-BR" sz="3600" b="1" dirty="0" smtClean="0">
                <a:solidFill>
                  <a:srgbClr val="FF0000"/>
                </a:solidFill>
              </a:rPr>
              <a:t>se</a:t>
            </a:r>
            <a:r>
              <a:rPr lang="pt-BR" sz="3600" dirty="0" smtClean="0"/>
              <a:t> diariamente nos apegarmos mais firmemente à vida superior, </a:t>
            </a:r>
            <a:r>
              <a:rPr lang="pt-BR" sz="3600" b="1" dirty="0" smtClean="0">
                <a:solidFill>
                  <a:srgbClr val="FF0000"/>
                </a:solidFill>
              </a:rPr>
              <a:t>então</a:t>
            </a:r>
            <a:r>
              <a:rPr lang="pt-BR" sz="3600" dirty="0" smtClean="0"/>
              <a:t> princípios santos e enobrecedores serão entretecidos conosco, </a:t>
            </a:r>
            <a:r>
              <a:rPr lang="pt-BR" sz="3600" b="1" dirty="0" smtClean="0">
                <a:solidFill>
                  <a:srgbClr val="FF0000"/>
                </a:solidFill>
              </a:rPr>
              <a:t>e ser-nos-á tão natural buscar a pureza, e santidade e </a:t>
            </a:r>
            <a:r>
              <a:rPr lang="pt-BR" sz="3600" b="1" u="sng" dirty="0" smtClean="0">
                <a:solidFill>
                  <a:srgbClr val="FF0000"/>
                </a:solidFill>
              </a:rPr>
              <a:t>separação do mundo</a:t>
            </a:r>
            <a:r>
              <a:rPr lang="pt-BR" sz="3600" b="1" dirty="0" smtClean="0"/>
              <a:t>, </a:t>
            </a:r>
            <a:r>
              <a:rPr lang="pt-BR" sz="3600" dirty="0" smtClean="0"/>
              <a:t>como é para os anjos da glória executar a missão de amor que lhes é designada. </a:t>
            </a:r>
            <a:r>
              <a:rPr lang="pt-BR" sz="2800" dirty="0" smtClean="0"/>
              <a:t>(MM 1968, NLC, 169)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579358"/>
            <a:ext cx="828092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cs typeface="Tahoma" pitchFamily="34" charset="0"/>
              </a:rPr>
              <a:t>Houve uma saída, uma decidida separação dos ímpios, uma escapada para salvar a vida. Assim foi nos dias de </a:t>
            </a:r>
            <a:r>
              <a:rPr lang="pt-BR" sz="3600" b="1" dirty="0" smtClean="0">
                <a:solidFill>
                  <a:srgbClr val="FF0000"/>
                </a:solidFill>
                <a:cs typeface="Tahoma" pitchFamily="34" charset="0"/>
              </a:rPr>
              <a:t>Noé</a:t>
            </a:r>
            <a:r>
              <a:rPr lang="pt-BR" sz="3600" b="1" dirty="0" smtClean="0">
                <a:cs typeface="Tahoma" pitchFamily="34" charset="0"/>
              </a:rPr>
              <a:t>; assim nos dias de </a:t>
            </a:r>
            <a:r>
              <a:rPr lang="pt-BR" sz="3600" b="1" dirty="0" smtClean="0">
                <a:solidFill>
                  <a:srgbClr val="FF0000"/>
                </a:solidFill>
                <a:cs typeface="Tahoma" pitchFamily="34" charset="0"/>
              </a:rPr>
              <a:t>Ló</a:t>
            </a:r>
            <a:r>
              <a:rPr lang="pt-BR" sz="3600" b="1" dirty="0" smtClean="0">
                <a:cs typeface="Tahoma" pitchFamily="34" charset="0"/>
              </a:rPr>
              <a:t>; assim aconteceu com os </a:t>
            </a:r>
            <a:r>
              <a:rPr lang="pt-BR" sz="3600" b="1" dirty="0" smtClean="0">
                <a:solidFill>
                  <a:srgbClr val="FF0000"/>
                </a:solidFill>
                <a:cs typeface="Tahoma" pitchFamily="34" charset="0"/>
              </a:rPr>
              <a:t>discípulos</a:t>
            </a:r>
            <a:r>
              <a:rPr lang="pt-BR" sz="3600" b="1" dirty="0" smtClean="0">
                <a:cs typeface="Tahoma" pitchFamily="34" charset="0"/>
              </a:rPr>
              <a:t> antes da destruição de Jerusalém; </a:t>
            </a:r>
            <a:r>
              <a:rPr lang="pt-BR" sz="3600" b="1" dirty="0">
                <a:cs typeface="Tahoma" pitchFamily="34" charset="0"/>
              </a:rPr>
              <a:t>e assim será nos </a:t>
            </a:r>
            <a:r>
              <a:rPr lang="pt-BR" sz="3600" b="1" dirty="0">
                <a:solidFill>
                  <a:srgbClr val="FF0000"/>
                </a:solidFill>
                <a:cs typeface="Tahoma" pitchFamily="34" charset="0"/>
              </a:rPr>
              <a:t>últimos dias</a:t>
            </a:r>
            <a:r>
              <a:rPr lang="pt-BR" sz="3600" b="1" dirty="0">
                <a:cs typeface="Tahoma" pitchFamily="34" charset="0"/>
              </a:rPr>
              <a:t>. </a:t>
            </a:r>
            <a:r>
              <a:rPr lang="pt-BR" sz="3600" b="1" u="sng" dirty="0">
                <a:cs typeface="Tahoma" pitchFamily="34" charset="0"/>
              </a:rPr>
              <a:t>De novo se ouve</a:t>
            </a:r>
            <a:r>
              <a:rPr lang="pt-BR" sz="3600" b="1" dirty="0">
                <a:cs typeface="Tahoma" pitchFamily="34" charset="0"/>
              </a:rPr>
              <a:t> a voz de Deus em uma mensagem de advertência, </a:t>
            </a:r>
            <a:r>
              <a:rPr lang="pt-BR" sz="3600" b="1" u="sng" dirty="0">
                <a:cs typeface="Tahoma" pitchFamily="34" charset="0"/>
              </a:rPr>
              <a:t>mandando</a:t>
            </a:r>
            <a:r>
              <a:rPr lang="pt-BR" sz="3600" b="1" dirty="0">
                <a:cs typeface="Tahoma" pitchFamily="34" charset="0"/>
              </a:rPr>
              <a:t> Seu povo separar-se da iniquidade que prevalece. </a:t>
            </a:r>
          </a:p>
          <a:p>
            <a:pPr algn="just"/>
            <a:r>
              <a:rPr lang="pt-BR" sz="2800" b="1" dirty="0">
                <a:cs typeface="Tahoma" pitchFamily="34" charset="0"/>
              </a:rPr>
              <a:t>(PP, 166)   </a:t>
            </a:r>
            <a:r>
              <a:rPr lang="pt-BR" sz="2800" b="1" dirty="0">
                <a:solidFill>
                  <a:srgbClr val="FF0000"/>
                </a:solidFill>
                <a:cs typeface="Tahoma" pitchFamily="34" charset="0"/>
              </a:rPr>
              <a:t>1890</a:t>
            </a:r>
            <a:endParaRPr lang="pt-BR" sz="2800" dirty="0">
              <a:solidFill>
                <a:srgbClr val="FF0000"/>
              </a:solidFill>
            </a:endParaRPr>
          </a:p>
          <a:p>
            <a:pPr algn="just"/>
            <a:endParaRPr lang="pt-BR" sz="3600" b="1" dirty="0" smtClean="0">
              <a:latin typeface="Tahoma" pitchFamily="34" charset="0"/>
              <a:cs typeface="Tahoma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196752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cs typeface="Tahoma" pitchFamily="34" charset="0"/>
              </a:rPr>
              <a:t>Sinais </a:t>
            </a:r>
            <a:r>
              <a:rPr lang="pt-BR" sz="3600" b="1" dirty="0" smtClean="0">
                <a:solidFill>
                  <a:srgbClr val="FF0000"/>
                </a:solidFill>
                <a:cs typeface="Tahoma" pitchFamily="34" charset="0"/>
              </a:rPr>
              <a:t>inequívocos</a:t>
            </a:r>
            <a:r>
              <a:rPr lang="pt-BR" sz="3600" b="1" dirty="0" smtClean="0">
                <a:cs typeface="Tahoma" pitchFamily="34" charset="0"/>
              </a:rPr>
              <a:t> precederiam a terrível culminação. A hora temida viria </a:t>
            </a:r>
            <a:r>
              <a:rPr lang="pt-BR" sz="3600" b="1" dirty="0" smtClean="0">
                <a:solidFill>
                  <a:srgbClr val="FF0000"/>
                </a:solidFill>
                <a:cs typeface="Tahoma" pitchFamily="34" charset="0"/>
              </a:rPr>
              <a:t>súbita</a:t>
            </a:r>
            <a:r>
              <a:rPr lang="pt-BR" sz="3600" b="1" dirty="0" smtClean="0">
                <a:cs typeface="Tahoma" pitchFamily="34" charset="0"/>
              </a:rPr>
              <a:t> e </a:t>
            </a:r>
            <a:r>
              <a:rPr lang="pt-BR" sz="3600" b="1" dirty="0" smtClean="0">
                <a:solidFill>
                  <a:srgbClr val="FF0000"/>
                </a:solidFill>
                <a:cs typeface="Tahoma" pitchFamily="34" charset="0"/>
              </a:rPr>
              <a:t>celeremente</a:t>
            </a:r>
            <a:r>
              <a:rPr lang="pt-BR" sz="3600" b="1" dirty="0" smtClean="0">
                <a:cs typeface="Tahoma" pitchFamily="34" charset="0"/>
              </a:rPr>
              <a:t>. E o Salvador advertiu a Seus seguidores: "Quando pois virdes que a abominação da desolação, de que falou o profeta Daniel, está no lugar santo (quem lê, entenda), ...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7" y="1268760"/>
            <a:ext cx="79208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 smtClean="0">
                <a:cs typeface="Tahoma" pitchFamily="34" charset="0"/>
              </a:rPr>
              <a:t>...então os que estiverem na Judéia fujam para os montes." Mat. 24:15 e 16; Luc. 21:20. Quando os símbolos idolátricos dos romanos fossem erguidos em terra santa, a qual ia um pouco além dos muros da cidade, então os </a:t>
            </a:r>
            <a:r>
              <a:rPr lang="pt-BR" sz="3600" b="1" dirty="0" smtClean="0">
                <a:solidFill>
                  <a:srgbClr val="FF0000"/>
                </a:solidFill>
                <a:cs typeface="Tahoma" pitchFamily="34" charset="0"/>
              </a:rPr>
              <a:t>seguidores de Cristo deveriam achar segurança na fuga</a:t>
            </a:r>
            <a:r>
              <a:rPr lang="pt-BR" sz="3600" dirty="0" smtClean="0">
                <a:latin typeface="Tahoma" pitchFamily="34" charset="0"/>
                <a:cs typeface="Tahoma" pitchFamily="34" charset="0"/>
              </a:rPr>
              <a:t>.  </a:t>
            </a:r>
            <a:r>
              <a:rPr lang="pt-BR" sz="2800" dirty="0" smtClean="0">
                <a:latin typeface="Tahoma" pitchFamily="34" charset="0"/>
                <a:cs typeface="Tahoma" pitchFamily="34" charset="0"/>
              </a:rPr>
              <a:t>(GC, 26)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01288" y="2420888"/>
            <a:ext cx="72581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innerShdw blurRad="114300">
                    <a:prstClr val="black"/>
                  </a:innerShdw>
                </a:effectLst>
              </a:rPr>
              <a:t>OS DOIS CERCOS</a:t>
            </a:r>
          </a:p>
        </p:txBody>
      </p:sp>
    </p:spTree>
    <p:extLst>
      <p:ext uri="{BB962C8B-B14F-4D97-AF65-F5344CB8AC3E}">
        <p14:creationId xmlns:p14="http://schemas.microsoft.com/office/powerpoint/2010/main" val="42614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1209</Words>
  <Application>Microsoft Office PowerPoint</Application>
  <PresentationFormat>Apresentação na tela (4:3)</PresentationFormat>
  <Paragraphs>45</Paragraphs>
  <Slides>23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Tahoma</vt:lpstr>
      <vt:lpstr>Times-Roman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matz groschel</dc:creator>
  <cp:lastModifiedBy>Mauro</cp:lastModifiedBy>
  <cp:revision>102</cp:revision>
  <dcterms:created xsi:type="dcterms:W3CDTF">2013-01-05T03:59:11Z</dcterms:created>
  <dcterms:modified xsi:type="dcterms:W3CDTF">2015-04-16T16:35:03Z</dcterms:modified>
</cp:coreProperties>
</file>