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6" r:id="rId2"/>
    <p:sldId id="267" r:id="rId3"/>
    <p:sldId id="273" r:id="rId4"/>
    <p:sldId id="269" r:id="rId5"/>
    <p:sldId id="270" r:id="rId6"/>
    <p:sldId id="274" r:id="rId7"/>
    <p:sldId id="271" r:id="rId8"/>
    <p:sldId id="272" r:id="rId9"/>
    <p:sldId id="275" r:id="rId10"/>
    <p:sldId id="276" r:id="rId11"/>
    <p:sldId id="277" r:id="rId12"/>
    <p:sldId id="278" r:id="rId13"/>
    <p:sldId id="279" r:id="rId14"/>
    <p:sldId id="280" r:id="rId15"/>
    <p:sldId id="281" r:id="rId16"/>
    <p:sldId id="282" r:id="rId17"/>
    <p:sldId id="283" r:id="rId18"/>
    <p:sldId id="284" r:id="rId19"/>
    <p:sldId id="285" r:id="rId20"/>
    <p:sldId id="348"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9"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10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8E36636D-D922-432D-A958-524484B5923D}" type="datetimeFigureOut">
              <a:rPr lang="en-US" dirty="0"/>
              <a:pPr/>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11/19/2019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39800" y="3060700"/>
            <a:ext cx="10642600" cy="1938992"/>
          </a:xfrm>
          <a:prstGeom prst="rect">
            <a:avLst/>
          </a:prstGeom>
        </p:spPr>
        <p:txBody>
          <a:bodyPr wrap="square">
            <a:spAutoFit/>
          </a:bodyPr>
          <a:lstStyle/>
          <a:p>
            <a:pPr algn="ctr">
              <a:defRPr/>
            </a:pPr>
            <a:r>
              <a:rPr lang="pt-BR" sz="6000" b="1" dirty="0">
                <a:effectLst>
                  <a:outerShdw blurRad="38100" dist="38100" dir="2700000" algn="tl">
                    <a:srgbClr val="000000">
                      <a:alpha val="43137"/>
                    </a:srgbClr>
                  </a:outerShdw>
                </a:effectLst>
                <a:latin typeface="Arial Rounded MT Bold" panose="020F0704030504030204" pitchFamily="34" charset="0"/>
              </a:rPr>
              <a:t>O PLANO DE DEUS PARA A EDUCAÇÃO CRISTÃ</a:t>
            </a:r>
          </a:p>
        </p:txBody>
      </p:sp>
      <p:pic>
        <p:nvPicPr>
          <p:cNvPr id="1026" name="Picture 2" descr="Resultado de imagem para CONGRESSO MV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2"/>
            <a:ext cx="66675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66800" y="1633835"/>
            <a:ext cx="9969500" cy="3046988"/>
          </a:xfrm>
          <a:prstGeom prst="rect">
            <a:avLst/>
          </a:prstGeom>
        </p:spPr>
        <p:txBody>
          <a:bodyPr wrap="square">
            <a:spAutoFit/>
          </a:bodyPr>
          <a:lstStyle/>
          <a:p>
            <a:pPr algn="ctr"/>
            <a:r>
              <a:rPr lang="pt-BR" sz="4800" b="1" dirty="0">
                <a:effectLst>
                  <a:outerShdw blurRad="38100" dist="38100" dir="2700000" algn="tl">
                    <a:srgbClr val="000000">
                      <a:alpha val="43137"/>
                    </a:srgbClr>
                  </a:outerShdw>
                </a:effectLst>
                <a:latin typeface="Arial Rounded MT Bold" panose="020F0704030504030204" pitchFamily="34" charset="0"/>
              </a:rPr>
              <a:t>Eles não se deram conta de que </a:t>
            </a: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rPr>
              <a:t>o caráter e a experiência cristã </a:t>
            </a:r>
            <a:r>
              <a:rPr lang="pt-BR" sz="4800" b="1" dirty="0">
                <a:effectLst>
                  <a:outerShdw blurRad="38100" dist="38100" dir="2700000" algn="tl">
                    <a:srgbClr val="000000">
                      <a:alpha val="43137"/>
                    </a:srgbClr>
                  </a:outerShdw>
                </a:effectLst>
                <a:latin typeface="Arial Rounded MT Bold" panose="020F0704030504030204" pitchFamily="34" charset="0"/>
              </a:rPr>
              <a:t>desses pequenos dependiam da natureza do alimento recebido.</a:t>
            </a:r>
          </a:p>
        </p:txBody>
      </p:sp>
    </p:spTree>
    <p:extLst>
      <p:ext uri="{BB962C8B-B14F-4D97-AF65-F5344CB8AC3E}">
        <p14:creationId xmlns:p14="http://schemas.microsoft.com/office/powerpoint/2010/main" val="242717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lutero e melancton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20" y="328339"/>
            <a:ext cx="4232471" cy="238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Resultado de imagem para lutero e melancton 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516" y="328338"/>
            <a:ext cx="3987283" cy="238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tângulo 5"/>
          <p:cNvSpPr/>
          <p:nvPr/>
        </p:nvSpPr>
        <p:spPr>
          <a:xfrm>
            <a:off x="1168400" y="2790107"/>
            <a:ext cx="9893300" cy="3385542"/>
          </a:xfrm>
          <a:prstGeom prst="rect">
            <a:avLst/>
          </a:prstGeom>
        </p:spPr>
        <p:txBody>
          <a:bodyPr wrap="square">
            <a:spAutoFit/>
          </a:bodyPr>
          <a:lstStyle/>
          <a:p>
            <a:pPr algn="ctr">
              <a:lnSpc>
                <a:spcPct val="107000"/>
              </a:lnSpc>
              <a:spcAft>
                <a:spcPts val="800"/>
              </a:spcAft>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Lutero e Melanchthon, grandes reformadores do século XVI, entenderam claramente que era </a:t>
            </a:r>
            <a:r>
              <a:rPr lang="pt-BR" sz="4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IMPOSSÍVEL</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ter uma reforma religiosa permanente sem a educação cristã.</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56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m para lutero e melancton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29390"/>
            <a:ext cx="4699000" cy="2805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469900" y="3508514"/>
            <a:ext cx="11557000" cy="3785652"/>
          </a:xfrm>
          <a:prstGeom prst="rect">
            <a:avLst/>
          </a:prstGeom>
        </p:spPr>
        <p:txBody>
          <a:bodyPr wrap="square">
            <a:spAutoFit/>
          </a:bodyPr>
          <a:lstStyle/>
          <a:p>
            <a:pPr algn="ctr"/>
            <a:r>
              <a:rPr lang="pt-BR" sz="4800" b="1" dirty="0">
                <a:effectLst>
                  <a:outerShdw blurRad="38100" dist="38100" dir="2700000" algn="tl">
                    <a:srgbClr val="000000">
                      <a:alpha val="43137"/>
                    </a:srgbClr>
                  </a:outerShdw>
                </a:effectLst>
                <a:latin typeface="Arial Rounded MT Bold" panose="020F0704030504030204" pitchFamily="34" charset="0"/>
              </a:rPr>
              <a:t>“A causa da verdadeira educação é a causa de Deus”.</a:t>
            </a:r>
            <a:br>
              <a:rPr lang="pt-BR" sz="4800" b="1" dirty="0">
                <a:effectLst>
                  <a:outerShdw blurRad="38100" dist="38100" dir="2700000" algn="tl">
                    <a:srgbClr val="000000">
                      <a:alpha val="43137"/>
                    </a:srgbClr>
                  </a:outerShdw>
                </a:effectLst>
                <a:latin typeface="Arial Rounded MT Bold" panose="020F0704030504030204" pitchFamily="34" charset="0"/>
              </a:rPr>
            </a:br>
            <a:br>
              <a:rPr lang="pt-BR" sz="4800" b="1" dirty="0">
                <a:effectLst>
                  <a:outerShdw blurRad="38100" dist="38100" dir="2700000" algn="tl">
                    <a:srgbClr val="000000">
                      <a:alpha val="43137"/>
                    </a:srgbClr>
                  </a:outerShdw>
                </a:effectLst>
                <a:latin typeface="Arial Rounded MT Bold" panose="020F0704030504030204" pitchFamily="34" charset="0"/>
              </a:rPr>
            </a:br>
            <a:r>
              <a:rPr lang="pt-BR" sz="4800" b="1" dirty="0">
                <a:effectLst>
                  <a:outerShdw blurRad="38100" dist="38100" dir="2700000" algn="tl">
                    <a:srgbClr val="000000">
                      <a:alpha val="43137"/>
                    </a:srgbClr>
                  </a:outerShdw>
                </a:effectLst>
                <a:latin typeface="Arial Rounded MT Bold" panose="020F0704030504030204" pitchFamily="34" charset="0"/>
              </a:rPr>
              <a:t>EEC, p. 15</a:t>
            </a:r>
            <a:br>
              <a:rPr lang="pt-BR" sz="4800" b="1" dirty="0">
                <a:effectLst>
                  <a:outerShdw blurRad="38100" dist="38100" dir="2700000" algn="tl">
                    <a:srgbClr val="000000">
                      <a:alpha val="43137"/>
                    </a:srgbClr>
                  </a:outerShdw>
                </a:effectLst>
                <a:latin typeface="Arial Rounded MT Bold" panose="020F0704030504030204" pitchFamily="34" charset="0"/>
              </a:rPr>
            </a:br>
            <a:endParaRPr lang="pt-BR"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38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300" y="609600"/>
            <a:ext cx="11823700" cy="970450"/>
          </a:xfrm>
        </p:spPr>
        <p:txBody>
          <a:bodyPr>
            <a:noAutofit/>
          </a:bodyPr>
          <a:lstStyle/>
          <a:p>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rPr>
              <a:t>QUAL O OBJETIVO DA EDUCAÇÃO CRISTÃ? </a:t>
            </a:r>
            <a:endParaRPr lang="pt-BR" sz="4800" b="1" dirty="0">
              <a:solidFill>
                <a:srgbClr val="FFFF00"/>
              </a:solidFill>
            </a:endParaRPr>
          </a:p>
        </p:txBody>
      </p:sp>
      <p:sp>
        <p:nvSpPr>
          <p:cNvPr id="3" name="Espaço Reservado para Conteúdo 2"/>
          <p:cNvSpPr>
            <a:spLocks noGrp="1"/>
          </p:cNvSpPr>
          <p:nvPr>
            <p:ph idx="1"/>
          </p:nvPr>
        </p:nvSpPr>
        <p:spPr/>
        <p:txBody>
          <a:bodyPr/>
          <a:lstStyle/>
          <a:p>
            <a:pPr marL="0" indent="0" algn="ctr">
              <a:buNone/>
            </a:pPr>
            <a:endParaRPr lang="pt-BR"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pt-BR" sz="4800" b="1" dirty="0">
                <a:effectLst>
                  <a:outerShdw blurRad="38100" dist="38100" dir="2700000" algn="tl">
                    <a:srgbClr val="000000">
                      <a:alpha val="43137"/>
                    </a:srgbClr>
                  </a:outerShdw>
                </a:effectLst>
                <a:latin typeface="Arial Rounded MT Bold" panose="020F0704030504030204" pitchFamily="34" charset="0"/>
              </a:rPr>
              <a:t>O verdadeiro objetivo da educação é restaurar a imagem de Deus na alma. </a:t>
            </a:r>
          </a:p>
          <a:p>
            <a:pPr marL="0" indent="0" algn="ctr">
              <a:buNone/>
            </a:pPr>
            <a:endParaRPr lang="pt-BR" sz="14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pt-BR" sz="3600" dirty="0">
                <a:effectLst>
                  <a:outerShdw blurRad="38100" dist="38100" dir="2700000" algn="tl">
                    <a:srgbClr val="000000">
                      <a:alpha val="43137"/>
                    </a:srgbClr>
                  </a:outerShdw>
                </a:effectLst>
                <a:latin typeface="Arial Rounded MT Bold" panose="020F0704030504030204" pitchFamily="34" charset="0"/>
              </a:rPr>
              <a:t>(</a:t>
            </a:r>
            <a:r>
              <a:rPr lang="pt-BR" sz="3600" i="1" dirty="0">
                <a:effectLst>
                  <a:outerShdw blurRad="38100" dist="38100" dir="2700000" algn="tl">
                    <a:srgbClr val="000000">
                      <a:alpha val="43137"/>
                    </a:srgbClr>
                  </a:outerShdw>
                </a:effectLst>
                <a:latin typeface="Arial Rounded MT Bold" panose="020F0704030504030204" pitchFamily="34" charset="0"/>
              </a:rPr>
              <a:t>Christian </a:t>
            </a:r>
            <a:r>
              <a:rPr lang="pt-BR" sz="3600" i="1" dirty="0" err="1">
                <a:effectLst>
                  <a:outerShdw blurRad="38100" dist="38100" dir="2700000" algn="tl">
                    <a:srgbClr val="000000">
                      <a:alpha val="43137"/>
                    </a:srgbClr>
                  </a:outerShdw>
                </a:effectLst>
                <a:latin typeface="Arial Rounded MT Bold" panose="020F0704030504030204" pitchFamily="34" charset="0"/>
              </a:rPr>
              <a:t>Education</a:t>
            </a:r>
            <a:r>
              <a:rPr lang="pt-BR" sz="3600" dirty="0">
                <a:effectLst>
                  <a:outerShdw blurRad="38100" dist="38100" dir="2700000" algn="tl">
                    <a:srgbClr val="000000">
                      <a:alpha val="43137"/>
                    </a:srgbClr>
                  </a:outerShdw>
                </a:effectLst>
                <a:latin typeface="Arial Rounded MT Bold" panose="020F0704030504030204" pitchFamily="34" charset="0"/>
              </a:rPr>
              <a:t>, p.63)</a:t>
            </a:r>
          </a:p>
          <a:p>
            <a:pPr marL="36900" indent="0">
              <a:buNone/>
            </a:pPr>
            <a:endParaRPr lang="pt-BR" sz="2800" dirty="0"/>
          </a:p>
        </p:txBody>
      </p:sp>
    </p:spTree>
    <p:extLst>
      <p:ext uri="{BB962C8B-B14F-4D97-AF65-F5344CB8AC3E}">
        <p14:creationId xmlns:p14="http://schemas.microsoft.com/office/powerpoint/2010/main" val="93442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rPr>
              <a:t>JOHN STURM</a:t>
            </a:r>
            <a:b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rPr>
            </a:br>
            <a:r>
              <a:rPr lang="pt-BR" sz="2700" b="1" dirty="0">
                <a:solidFill>
                  <a:srgbClr val="FFFF00"/>
                </a:solidFill>
                <a:effectLst>
                  <a:outerShdw blurRad="38100" dist="38100" dir="2700000" algn="tl">
                    <a:srgbClr val="000000">
                      <a:alpha val="43137"/>
                    </a:srgbClr>
                  </a:outerShdw>
                </a:effectLst>
                <a:latin typeface="Arial Rounded MT Bold" panose="020F0704030504030204" pitchFamily="34" charset="0"/>
              </a:rPr>
              <a:t>(UM LOBO EDUCACIONAL VESTIDO COM LÃ CRISTÃ)</a:t>
            </a:r>
            <a:br>
              <a:rPr lang="pt-BR" sz="2700" b="1" dirty="0">
                <a:solidFill>
                  <a:srgbClr val="FFFF00"/>
                </a:solidFill>
                <a:effectLst>
                  <a:outerShdw blurRad="38100" dist="38100" dir="2700000" algn="tl">
                    <a:srgbClr val="000000">
                      <a:alpha val="43137"/>
                    </a:srgbClr>
                  </a:outerShdw>
                </a:effectLst>
                <a:latin typeface="Arial Rounded MT Bold" panose="020F0704030504030204" pitchFamily="34" charset="0"/>
              </a:rPr>
            </a:br>
            <a:endParaRPr lang="pt-BR" sz="2700" b="1" dirty="0">
              <a:solidFill>
                <a:srgbClr val="FFFF00"/>
              </a:solidFill>
            </a:endParaRPr>
          </a:p>
        </p:txBody>
      </p:sp>
      <p:sp>
        <p:nvSpPr>
          <p:cNvPr id="3" name="Espaço Reservado para Conteúdo 2"/>
          <p:cNvSpPr>
            <a:spLocks noGrp="1"/>
          </p:cNvSpPr>
          <p:nvPr>
            <p:ph idx="1"/>
          </p:nvPr>
        </p:nvSpPr>
        <p:spPr>
          <a:xfrm>
            <a:off x="317501" y="1859449"/>
            <a:ext cx="11874500" cy="4058751"/>
          </a:xfrm>
        </p:spPr>
        <p:txBody>
          <a:bodyPr>
            <a:normAutofit/>
          </a:bodyPr>
          <a:lstStyle/>
          <a:p>
            <a:pPr marL="36900" indent="0" algn="ctr">
              <a:buNone/>
            </a:pPr>
            <a:r>
              <a:rPr lang="pt-BR" sz="4800" b="1" dirty="0">
                <a:effectLst>
                  <a:outerShdw blurRad="38100" dist="38100" dir="2700000" algn="tl">
                    <a:srgbClr val="000000">
                      <a:alpha val="43137"/>
                    </a:srgbClr>
                  </a:outerShdw>
                </a:effectLst>
                <a:latin typeface="Arial Rounded MT Bold" panose="020F0704030504030204" pitchFamily="34" charset="0"/>
              </a:rPr>
              <a:t>Satanás motivou um dos principais educadores protestantes a introduzir praticamente todo o sistema papal de educação nas escolas protestantes de sua época.</a:t>
            </a:r>
          </a:p>
          <a:p>
            <a:pPr marL="36900" indent="0">
              <a:buNone/>
            </a:pPr>
            <a:endParaRPr lang="pt-BR" dirty="0"/>
          </a:p>
        </p:txBody>
      </p:sp>
    </p:spTree>
    <p:extLst>
      <p:ext uri="{BB962C8B-B14F-4D97-AF65-F5344CB8AC3E}">
        <p14:creationId xmlns:p14="http://schemas.microsoft.com/office/powerpoint/2010/main" val="2280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02626" y="919649"/>
            <a:ext cx="11899900" cy="4998551"/>
          </a:xfrm>
        </p:spPr>
        <p:txBody>
          <a:bodyPr>
            <a:noAutofit/>
          </a:bodyPr>
          <a:lstStyle/>
          <a:p>
            <a:pPr algn="ctr"/>
            <a:r>
              <a:rPr lang="pt-BR" sz="4300" b="1" dirty="0">
                <a:effectLst>
                  <a:outerShdw blurRad="38100" dist="38100" dir="2700000" algn="tl">
                    <a:srgbClr val="000000">
                      <a:alpha val="43137"/>
                    </a:srgbClr>
                  </a:outerShdw>
                </a:effectLst>
                <a:latin typeface="Arial Rounded MT Bold" panose="020F0704030504030204" pitchFamily="34" charset="0"/>
              </a:rPr>
              <a:t>Ele professava simuladamente o protestantismo;</a:t>
            </a:r>
          </a:p>
          <a:p>
            <a:pPr lvl="0" algn="ctr"/>
            <a:r>
              <a:rPr lang="pt-BR" sz="4300" b="1" dirty="0">
                <a:effectLst>
                  <a:outerShdw blurRad="38100" dist="38100" dir="2700000" algn="tl">
                    <a:srgbClr val="000000">
                      <a:alpha val="43137"/>
                    </a:srgbClr>
                  </a:outerShdw>
                </a:effectLst>
                <a:latin typeface="Arial Rounded MT Bold" panose="020F0704030504030204" pitchFamily="34" charset="0"/>
              </a:rPr>
              <a:t>Era considerado o maior educador de seu tempo;</a:t>
            </a:r>
          </a:p>
          <a:p>
            <a:pPr lvl="0" algn="ctr"/>
            <a:r>
              <a:rPr lang="pt-BR" sz="4300" b="1" dirty="0">
                <a:effectLst>
                  <a:outerShdw blurRad="38100" dist="38100" dir="2700000" algn="tl">
                    <a:srgbClr val="000000">
                      <a:alpha val="43137"/>
                    </a:srgbClr>
                  </a:outerShdw>
                </a:effectLst>
                <a:latin typeface="Arial Rounded MT Bold" panose="020F0704030504030204" pitchFamily="34" charset="0"/>
              </a:rPr>
              <a:t>Sua influência estendeu-se à Inglaterra, </a:t>
            </a:r>
            <a:r>
              <a:rPr lang="pt-BR" sz="4300" b="1" u="sng" dirty="0">
                <a:effectLst>
                  <a:outerShdw blurRad="38100" dist="38100" dir="2700000" algn="tl">
                    <a:srgbClr val="000000">
                      <a:alpha val="43137"/>
                    </a:srgbClr>
                  </a:outerShdw>
                </a:effectLst>
                <a:latin typeface="Arial Rounded MT Bold" panose="020F0704030504030204" pitchFamily="34" charset="0"/>
              </a:rPr>
              <a:t>de onde saíram os peregrinos</a:t>
            </a:r>
            <a:r>
              <a:rPr lang="pt-BR" sz="4300" b="1" dirty="0">
                <a:effectLst>
                  <a:outerShdw blurRad="38100" dist="38100" dir="2700000" algn="tl">
                    <a:srgbClr val="000000">
                      <a:alpha val="43137"/>
                    </a:srgbClr>
                  </a:outerShdw>
                </a:effectLst>
                <a:latin typeface="Arial Rounded MT Bold" panose="020F0704030504030204" pitchFamily="34" charset="0"/>
              </a:rPr>
              <a:t> e, consequentemente, à América</a:t>
            </a:r>
            <a:r>
              <a:rPr lang="pt-BR" sz="4300" dirty="0">
                <a:effectLst>
                  <a:outerShdw blurRad="38100" dist="38100" dir="2700000" algn="tl">
                    <a:srgbClr val="000000">
                      <a:alpha val="43137"/>
                    </a:srgbClr>
                  </a:outerShdw>
                </a:effectLst>
                <a:latin typeface="Arial Rounded MT Bold" panose="020F0704030504030204" pitchFamily="34" charset="0"/>
              </a:rPr>
              <a:t>.</a:t>
            </a:r>
          </a:p>
          <a:p>
            <a:pPr marL="0" indent="0">
              <a:buNone/>
            </a:pPr>
            <a:endParaRPr lang="pt-BR" sz="4300" dirty="0">
              <a:latin typeface="Arial Rounded MT Bold" panose="020F0704030504030204" pitchFamily="34" charset="0"/>
            </a:endParaRPr>
          </a:p>
          <a:p>
            <a:pPr marL="0" indent="0">
              <a:buNone/>
            </a:pPr>
            <a:endParaRPr lang="pt-BR" sz="4300" dirty="0">
              <a:latin typeface="Arial Rounded MT Bold" panose="020F0704030504030204" pitchFamily="34" charset="0"/>
            </a:endParaRPr>
          </a:p>
          <a:p>
            <a:pPr marL="36900" indent="0">
              <a:buNone/>
            </a:pPr>
            <a:endParaRPr lang="pt-BR" sz="4300" dirty="0">
              <a:latin typeface="Arial Rounded MT Bold" panose="020F0704030504030204" pitchFamily="34" charset="0"/>
            </a:endParaRPr>
          </a:p>
        </p:txBody>
      </p:sp>
    </p:spTree>
    <p:extLst>
      <p:ext uri="{BB962C8B-B14F-4D97-AF65-F5344CB8AC3E}">
        <p14:creationId xmlns:p14="http://schemas.microsoft.com/office/powerpoint/2010/main" val="226687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rPr>
              <a:t>Testemunhos para a igreja, v.6, 141 (cap.18)</a:t>
            </a:r>
            <a:br>
              <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rPr>
            </a:br>
            <a:r>
              <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rPr>
              <a:t>citado em EEC, 17</a:t>
            </a:r>
          </a:p>
        </p:txBody>
      </p:sp>
      <p:sp>
        <p:nvSpPr>
          <p:cNvPr id="6" name="Espaço Reservado para Conteúdo 5"/>
          <p:cNvSpPr>
            <a:spLocks noGrp="1"/>
          </p:cNvSpPr>
          <p:nvPr>
            <p:ph idx="1"/>
          </p:nvPr>
        </p:nvSpPr>
        <p:spPr>
          <a:xfrm>
            <a:off x="228600" y="1732449"/>
            <a:ext cx="11607800" cy="4058751"/>
          </a:xfrm>
        </p:spPr>
        <p:txBody>
          <a:bodyPr>
            <a:noAutofit/>
          </a:bodyPr>
          <a:lstStyle/>
          <a:p>
            <a:pPr marL="36900" indent="0" algn="ctr">
              <a:buNone/>
            </a:pPr>
            <a:r>
              <a:rPr lang="pt-BR" sz="3400" b="1" dirty="0">
                <a:effectLst>
                  <a:outerShdw blurRad="38100" dist="38100" dir="2700000" algn="tl">
                    <a:srgbClr val="000000">
                      <a:alpha val="43137"/>
                    </a:srgbClr>
                  </a:outerShdw>
                </a:effectLst>
                <a:latin typeface="Arial Rounded MT Bold" panose="020F0704030504030204" pitchFamily="34" charset="0"/>
              </a:rPr>
              <a:t>O mais perigoso de todos os inimigos numa igreja é sua própria escola que, ao mesmo tempo que professa ser cristã, possui “professores e administradores que são apenas meio-convertidos”; que estão “acostumados aos métodos populares”; que “aceitam alguns pontos e fazem reformas pela metade; ...preferindo trabalhar segundo as próprias ideias”, que passo a passo avançam rumo à educação mundana, levando consigo inocentes cordeiros. </a:t>
            </a:r>
          </a:p>
          <a:p>
            <a:pPr marL="36900" indent="0">
              <a:buNone/>
            </a:pPr>
            <a:endParaRPr lang="pt-BR" sz="3400" dirty="0"/>
          </a:p>
        </p:txBody>
      </p:sp>
    </p:spTree>
    <p:extLst>
      <p:ext uri="{BB962C8B-B14F-4D97-AF65-F5344CB8AC3E}">
        <p14:creationId xmlns:p14="http://schemas.microsoft.com/office/powerpoint/2010/main" val="178815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0" y="761999"/>
            <a:ext cx="11988800" cy="970450"/>
          </a:xfrm>
        </p:spPr>
        <p:txBody>
          <a:bodyPr>
            <a:noAutofit/>
          </a:bodyPr>
          <a:lstStyle/>
          <a:p>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QUAL O CENÁRIO EDUCACIONAL PÓS REFORMA PROTESTANTE?</a:t>
            </a:r>
            <a:br>
              <a:rPr lang="pt-BR" sz="4400" dirty="0">
                <a:effectLst/>
              </a:rPr>
            </a:br>
            <a:endParaRPr lang="pt-BR" sz="4400" dirty="0"/>
          </a:p>
        </p:txBody>
      </p:sp>
      <p:sp>
        <p:nvSpPr>
          <p:cNvPr id="3" name="Espaço Reservado para Conteúdo 2"/>
          <p:cNvSpPr>
            <a:spLocks noGrp="1"/>
          </p:cNvSpPr>
          <p:nvPr>
            <p:ph idx="1"/>
          </p:nvPr>
        </p:nvSpPr>
        <p:spPr>
          <a:xfrm>
            <a:off x="368300" y="1732449"/>
            <a:ext cx="11455400" cy="4058751"/>
          </a:xfrm>
        </p:spPr>
        <p:txBody>
          <a:bodyPr>
            <a:noAutofit/>
          </a:bodyPr>
          <a:lstStyle/>
          <a:p>
            <a:pPr marL="36900" indent="0" algn="ctr">
              <a:buNone/>
            </a:pPr>
            <a:r>
              <a:rPr lang="pt-BR" sz="4000" b="1" dirty="0">
                <a:effectLst>
                  <a:outerShdw blurRad="38100" dist="38100" dir="2700000" algn="tl">
                    <a:srgbClr val="000000">
                      <a:alpha val="43137"/>
                    </a:srgbClr>
                  </a:outerShdw>
                </a:effectLst>
                <a:latin typeface="Arial Rounded MT Bold" panose="020F0704030504030204" pitchFamily="34" charset="0"/>
              </a:rPr>
              <a:t>Escolas Jesuítas “Foi o celebrado Inácio de Loyola que, na grande contrarreforma, desempenhou a mesma parte que Lutero exercera no grande movimento protestante. Foi aos pés desse jesuíta que os jovens das classes média e alta foram educados desde a infância até a idade adulta” (EEC, p.20)</a:t>
            </a:r>
          </a:p>
          <a:p>
            <a:pPr marL="36900" indent="0" algn="ctr">
              <a:buNone/>
            </a:pPr>
            <a:endParaRPr lang="pt-BR" sz="4000" dirty="0">
              <a:latin typeface="Arial Rounded MT Bold" panose="020F0704030504030204" pitchFamily="34" charset="0"/>
            </a:endParaRPr>
          </a:p>
        </p:txBody>
      </p:sp>
    </p:spTree>
    <p:extLst>
      <p:ext uri="{BB962C8B-B14F-4D97-AF65-F5344CB8AC3E}">
        <p14:creationId xmlns:p14="http://schemas.microsoft.com/office/powerpoint/2010/main" val="36264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rPr>
              <a:t>QUAL O PRINCIPAL OBJETIVO DA ORDEM DOS JESUÍTAS?</a:t>
            </a:r>
            <a:br>
              <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rPr>
            </a:br>
            <a:endParaRPr lang="pt-BR"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Espaço Reservado para Conteúdo 2"/>
          <p:cNvSpPr>
            <a:spLocks noGrp="1"/>
          </p:cNvSpPr>
          <p:nvPr>
            <p:ph idx="1"/>
          </p:nvPr>
        </p:nvSpPr>
        <p:spPr/>
        <p:txBody>
          <a:bodyPr>
            <a:noAutofit/>
          </a:bodyPr>
          <a:lstStyle/>
          <a:p>
            <a:pPr marL="36900" indent="0" algn="ctr">
              <a:buNone/>
            </a:pPr>
            <a:r>
              <a:rPr lang="pt-BR" sz="3900" b="1" dirty="0">
                <a:effectLst>
                  <a:outerShdw blurRad="38100" dist="38100" dir="2700000" algn="tl">
                    <a:srgbClr val="000000">
                      <a:alpha val="43137"/>
                    </a:srgbClr>
                  </a:outerShdw>
                </a:effectLst>
                <a:latin typeface="Arial Rounded MT Bold" panose="020F0704030504030204" pitchFamily="34" charset="0"/>
              </a:rPr>
              <a:t>Por meio de seus </a:t>
            </a:r>
            <a:r>
              <a:rPr lang="pt-BR" sz="3900" b="1" u="sng" dirty="0">
                <a:solidFill>
                  <a:srgbClr val="FFFF00"/>
                </a:solidFill>
                <a:effectLst>
                  <a:outerShdw blurRad="38100" dist="38100" dir="2700000" algn="tl">
                    <a:srgbClr val="000000">
                      <a:alpha val="43137"/>
                    </a:srgbClr>
                  </a:outerShdw>
                </a:effectLst>
                <a:latin typeface="Arial Rounded MT Bold" panose="020F0704030504030204" pitchFamily="34" charset="0"/>
              </a:rPr>
              <a:t>professores</a:t>
            </a:r>
            <a:r>
              <a:rPr lang="pt-BR" sz="3900" b="1" dirty="0">
                <a:effectLst>
                  <a:outerShdw blurRad="38100" dist="38100" dir="2700000" algn="tl">
                    <a:srgbClr val="000000">
                      <a:alpha val="43137"/>
                    </a:srgbClr>
                  </a:outerShdw>
                </a:effectLst>
                <a:latin typeface="Arial Rounded MT Bold" panose="020F0704030504030204" pitchFamily="34" charset="0"/>
              </a:rPr>
              <a:t>, obter o controle das mentes de crianças e jovens.</a:t>
            </a:r>
          </a:p>
          <a:p>
            <a:pPr marL="36900" indent="0" algn="ctr">
              <a:buNone/>
            </a:pPr>
            <a:r>
              <a:rPr lang="pt-BR" sz="3900" b="1" dirty="0">
                <a:effectLst>
                  <a:outerShdw blurRad="38100" dist="38100" dir="2700000" algn="tl">
                    <a:srgbClr val="000000">
                      <a:alpha val="43137"/>
                    </a:srgbClr>
                  </a:outerShdw>
                </a:effectLst>
                <a:latin typeface="Arial Rounded MT Bold" panose="020F0704030504030204" pitchFamily="34" charset="0"/>
              </a:rPr>
              <a:t>(Deixem-nos ensinar uma criança até os doze anos de idade e ela sempre permanecerá católica).</a:t>
            </a:r>
          </a:p>
          <a:p>
            <a:pPr marL="36900" indent="0" algn="ctr">
              <a:buNone/>
            </a:pPr>
            <a:r>
              <a:rPr lang="pt-BR" sz="3900" b="1" dirty="0">
                <a:effectLst>
                  <a:outerShdw blurRad="38100" dist="38100" dir="2700000" algn="tl">
                    <a:srgbClr val="000000">
                      <a:alpha val="43137"/>
                    </a:srgbClr>
                  </a:outerShdw>
                </a:effectLst>
                <a:latin typeface="Arial Rounded MT Bold" panose="020F0704030504030204" pitchFamily="34" charset="0"/>
              </a:rPr>
              <a:t>Os jesuítas combateram a Reforma por meio da educação.</a:t>
            </a:r>
          </a:p>
          <a:p>
            <a:pPr marL="36900" indent="0" algn="ctr">
              <a:buNone/>
            </a:pPr>
            <a:endParaRPr lang="pt-BR" sz="3600" b="1" dirty="0">
              <a:effectLst>
                <a:outerShdw blurRad="38100" dist="38100" dir="2700000" algn="tl" rotWithShape="0">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61458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12800"/>
            <a:ext cx="12192000" cy="838200"/>
          </a:xfrm>
        </p:spPr>
        <p:txBody>
          <a:bodyPr>
            <a:noAutofit/>
          </a:bodyPr>
          <a:lstStyle/>
          <a:p>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rPr>
              <a:t>MÉTODOS DE DOUTRINAÇÃO JESUÍTA</a:t>
            </a:r>
            <a:b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rPr>
            </a:br>
            <a:endPar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Espaço Reservado para Conteúdo 2"/>
          <p:cNvSpPr>
            <a:spLocks noGrp="1"/>
          </p:cNvSpPr>
          <p:nvPr>
            <p:ph idx="1"/>
          </p:nvPr>
        </p:nvSpPr>
        <p:spPr>
          <a:xfrm>
            <a:off x="165100" y="647700"/>
            <a:ext cx="12192000" cy="4808051"/>
          </a:xfrm>
        </p:spPr>
        <p:txBody>
          <a:bodyPr>
            <a:noAutofit/>
          </a:bodyPr>
          <a:lstStyle/>
          <a:p>
            <a:pPr lvl="0"/>
            <a:endParaRPr lang="pt-BR" sz="40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a:p>
            <a:pPr lvl="0"/>
            <a:r>
              <a:rPr lang="pt-BR" sz="3900" b="1" dirty="0">
                <a:solidFill>
                  <a:srgbClr val="FFFF00"/>
                </a:solidFill>
                <a:effectLst>
                  <a:outerShdw blurRad="38100" dist="38100" dir="2700000" algn="tl">
                    <a:srgbClr val="000000">
                      <a:alpha val="43137"/>
                    </a:srgbClr>
                  </a:outerShdw>
                </a:effectLst>
                <a:latin typeface="Arial Rounded MT Bold" panose="020F0704030504030204" pitchFamily="34" charset="0"/>
              </a:rPr>
              <a:t>Memorização</a:t>
            </a:r>
            <a:r>
              <a:rPr lang="pt-BR" sz="3900" b="1" dirty="0">
                <a:solidFill>
                  <a:schemeClr val="tx1"/>
                </a:solidFill>
                <a:effectLst>
                  <a:outerShdw blurRad="38100" dist="38100" dir="2700000" algn="tl">
                    <a:srgbClr val="000000">
                      <a:alpha val="43137"/>
                    </a:srgbClr>
                  </a:outerShdw>
                </a:effectLst>
                <a:latin typeface="Arial Rounded MT Bold" panose="020F0704030504030204" pitchFamily="34" charset="0"/>
              </a:rPr>
              <a:t>:</a:t>
            </a:r>
            <a:r>
              <a:rPr lang="pt-BR" sz="3900" b="1" dirty="0">
                <a:effectLst>
                  <a:outerShdw blurRad="38100" dist="38100" dir="2700000" algn="tl">
                    <a:srgbClr val="000000">
                      <a:alpha val="43137"/>
                    </a:srgbClr>
                  </a:outerShdw>
                </a:effectLst>
                <a:latin typeface="Arial Rounded MT Bold" panose="020F0704030504030204" pitchFamily="34" charset="0"/>
              </a:rPr>
              <a:t> “A memória era cultivada como meio de reprimir a livre atividade do pensamento e a clareza de julgamento” EEC, p. 18.</a:t>
            </a:r>
          </a:p>
          <a:p>
            <a:pPr lvl="0"/>
            <a:r>
              <a:rPr lang="pt-BR" sz="3900" b="1" dirty="0">
                <a:solidFill>
                  <a:srgbClr val="FFFF00"/>
                </a:solidFill>
                <a:effectLst>
                  <a:outerShdw blurRad="38100" dist="38100" dir="2700000" algn="tl">
                    <a:srgbClr val="000000">
                      <a:alpha val="43137"/>
                    </a:srgbClr>
                  </a:outerShdw>
                </a:effectLst>
                <a:latin typeface="Arial Rounded MT Bold" panose="020F0704030504030204" pitchFamily="34" charset="0"/>
              </a:rPr>
              <a:t>Implícita obediência</a:t>
            </a:r>
            <a:r>
              <a:rPr lang="pt-BR" sz="3900" b="1" dirty="0">
                <a:effectLst>
                  <a:outerShdw blurRad="38100" dist="38100" dir="2700000" algn="tl">
                    <a:srgbClr val="000000">
                      <a:alpha val="43137"/>
                    </a:srgbClr>
                  </a:outerShdw>
                </a:effectLst>
                <a:latin typeface="Arial Rounded MT Bold" panose="020F0704030504030204" pitchFamily="34" charset="0"/>
              </a:rPr>
              <a:t>: desobrigava os alunos de toda responsabilidade quanto à justificação moral de suas ações. EEC, p. 19.</a:t>
            </a:r>
            <a:endParaRPr lang="pt-BR" sz="3900" b="1" dirty="0">
              <a:effectLst>
                <a:outerShdw blurRad="38100" dist="38100" dir="2700000" algn="tl" rotWithShape="0">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5335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Ellen G. White, </a:t>
            </a:r>
            <a:r>
              <a:rPr lang="pt-BR" b="1" i="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Christian </a:t>
            </a:r>
            <a:r>
              <a:rPr lang="pt-BR" b="1" i="1" dirty="0" err="1">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Educator</a:t>
            </a:r>
            <a:r>
              <a:rPr lang="pt-BR" b="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 1º de agosto de 1897</a:t>
            </a:r>
            <a:endParaRPr lang="pt-BR" b="1" dirty="0">
              <a:solidFill>
                <a:srgbClr val="FFFF00"/>
              </a:solidFill>
            </a:endParaRPr>
          </a:p>
        </p:txBody>
      </p:sp>
      <p:sp>
        <p:nvSpPr>
          <p:cNvPr id="3" name="Espaço Reservado para Conteúdo 2"/>
          <p:cNvSpPr>
            <a:spLocks noGrp="1"/>
          </p:cNvSpPr>
          <p:nvPr>
            <p:ph idx="1"/>
          </p:nvPr>
        </p:nvSpPr>
        <p:spPr>
          <a:xfrm>
            <a:off x="324876" y="2253149"/>
            <a:ext cx="11531600" cy="4058751"/>
          </a:xfrm>
        </p:spPr>
        <p:txBody>
          <a:bodyPr>
            <a:normAutofit/>
          </a:bodyPr>
          <a:lstStyle/>
          <a:p>
            <a:pPr marL="36900" indent="0" algn="ctr">
              <a:buNone/>
            </a:pPr>
            <a:r>
              <a:rPr lang="pt-BR" sz="44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Agora, como nunca antes, precisamos compreender a verdadeira ciência da educação. Se deixarmos de compreender isso, jamais teremos lugar no reino de Deus. </a:t>
            </a:r>
          </a:p>
          <a:p>
            <a:pPr marL="36900" indent="0" algn="ctr">
              <a:buNone/>
            </a:pPr>
            <a:endParaRPr lang="pt-BR" sz="4400" dirty="0">
              <a:latin typeface="Arial Rounded MT Bold" panose="020F0704030504030204" pitchFamily="34" charset="0"/>
            </a:endParaRPr>
          </a:p>
        </p:txBody>
      </p:sp>
    </p:spTree>
    <p:extLst>
      <p:ext uri="{BB962C8B-B14F-4D97-AF65-F5344CB8AC3E}">
        <p14:creationId xmlns:p14="http://schemas.microsoft.com/office/powerpoint/2010/main" val="186601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04800" y="368300"/>
            <a:ext cx="11887200" cy="970450"/>
          </a:xfrm>
        </p:spPr>
        <p:txBody>
          <a:bodyPr>
            <a:noAutofit/>
          </a:bodyPr>
          <a:lstStyle/>
          <a:p>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rPr>
              <a:t>MÉTODOS DE DOUTRINAÇÃO JESUÍTA</a:t>
            </a:r>
            <a:endParaRPr lang="pt-BR" sz="4800" dirty="0"/>
          </a:p>
        </p:txBody>
      </p:sp>
      <p:sp>
        <p:nvSpPr>
          <p:cNvPr id="5" name="Espaço Reservado para Conteúdo 4"/>
          <p:cNvSpPr>
            <a:spLocks noGrp="1"/>
          </p:cNvSpPr>
          <p:nvPr>
            <p:ph idx="1"/>
          </p:nvPr>
        </p:nvSpPr>
        <p:spPr>
          <a:xfrm>
            <a:off x="0" y="1732449"/>
            <a:ext cx="12014200" cy="4058751"/>
          </a:xfrm>
        </p:spPr>
        <p:txBody>
          <a:bodyPr>
            <a:noAutofit/>
          </a:bodyPr>
          <a:lstStyle/>
          <a:p>
            <a:pPr lvl="0"/>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Muita importância à competição</a:t>
            </a:r>
            <a:r>
              <a:rPr lang="pt-BR" sz="4400" b="1" dirty="0">
                <a:effectLst>
                  <a:outerShdw blurRad="38100" dist="38100" dir="2700000" algn="tl">
                    <a:srgbClr val="000000">
                      <a:alpha val="43137"/>
                    </a:srgbClr>
                  </a:outerShdw>
                </a:effectLst>
                <a:latin typeface="Arial Rounded MT Bold" panose="020F0704030504030204" pitchFamily="34" charset="0"/>
              </a:rPr>
              <a:t>: Nada mais honroso do que superar um colega, e nada mais desonroso do que ser superado.</a:t>
            </a:r>
          </a:p>
          <a:p>
            <a:pPr lvl="0"/>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Premiações</a:t>
            </a:r>
            <a:r>
              <a:rPr lang="pt-BR" sz="4400" b="1" dirty="0">
                <a:effectLst>
                  <a:outerShdw blurRad="38100" dist="38100" dir="2700000" algn="tl">
                    <a:srgbClr val="000000">
                      <a:alpha val="43137"/>
                    </a:srgbClr>
                  </a:outerShdw>
                </a:effectLst>
                <a:latin typeface="Arial Rounded MT Bold" panose="020F0704030504030204" pitchFamily="34" charset="0"/>
              </a:rPr>
              <a:t>: são entregues aos melhores alunos e com a maior solenidade possível.</a:t>
            </a:r>
          </a:p>
          <a:p>
            <a:pPr marL="36900" indent="0">
              <a:buNone/>
            </a:pPr>
            <a:endParaRPr lang="pt-BR" sz="4400" b="1" dirty="0">
              <a:effectLst>
                <a:outerShdw blurRad="38100" dist="38100" dir="2700000" algn="tl" rotWithShape="0">
                  <a:srgbClr val="000000">
                    <a:alpha val="43137"/>
                  </a:srgbClr>
                </a:outerShdw>
              </a:effectLst>
              <a:latin typeface="Arial Rounded MT Bold" panose="020F0704030504030204" pitchFamily="34" charset="0"/>
            </a:endParaRPr>
          </a:p>
          <a:p>
            <a:pPr marL="36900" indent="0">
              <a:buNone/>
            </a:pPr>
            <a:endParaRPr lang="pt-BR" sz="4400" dirty="0"/>
          </a:p>
        </p:txBody>
      </p:sp>
    </p:spTree>
    <p:extLst>
      <p:ext uri="{BB962C8B-B14F-4D97-AF65-F5344CB8AC3E}">
        <p14:creationId xmlns:p14="http://schemas.microsoft.com/office/powerpoint/2010/main" val="41669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850900"/>
            <a:ext cx="12192000" cy="970450"/>
          </a:xfrm>
        </p:spPr>
        <p:txBody>
          <a:bodyPr>
            <a:noAutofit/>
          </a:bodyPr>
          <a:lstStyle/>
          <a:p>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QUAL O OBJETIVO DA EDUCAÇÃO JESUÍTA?</a:t>
            </a:r>
            <a:br>
              <a:rPr lang="pt-BR" sz="4400" dirty="0">
                <a:effectLst/>
              </a:rPr>
            </a:br>
            <a:endParaRPr lang="pt-BR" sz="4400" dirty="0"/>
          </a:p>
        </p:txBody>
      </p:sp>
      <p:sp>
        <p:nvSpPr>
          <p:cNvPr id="5" name="Espaço Reservado para Conteúdo 4"/>
          <p:cNvSpPr>
            <a:spLocks noGrp="1"/>
          </p:cNvSpPr>
          <p:nvPr>
            <p:ph idx="1"/>
          </p:nvPr>
        </p:nvSpPr>
        <p:spPr>
          <a:xfrm>
            <a:off x="913795" y="2151549"/>
            <a:ext cx="10353762" cy="4058751"/>
          </a:xfrm>
        </p:spPr>
        <p:txBody>
          <a:bodyPr>
            <a:normAutofit fontScale="92500" lnSpcReduction="10000"/>
          </a:bodyPr>
          <a:lstStyle/>
          <a:p>
            <a:pPr marL="36900" lvl="0" indent="0" algn="ctr">
              <a:buNone/>
            </a:pPr>
            <a:r>
              <a:rPr lang="pt-BR" sz="4800" b="1" dirty="0">
                <a:effectLst>
                  <a:outerShdw blurRad="38100" dist="38100" dir="2700000" algn="tl">
                    <a:srgbClr val="000000">
                      <a:alpha val="43137"/>
                    </a:srgbClr>
                  </a:outerShdw>
                </a:effectLst>
                <a:latin typeface="Arial Rounded MT Bold" panose="020F0704030504030204" pitchFamily="34" charset="0"/>
              </a:rPr>
              <a:t>Não permitir que nenhuma pessoa saísse de sob o manto da igreja.</a:t>
            </a:r>
          </a:p>
          <a:p>
            <a:pPr marL="36900" lvl="0" indent="0" algn="ctr">
              <a:buNone/>
            </a:pPr>
            <a:endParaRPr lang="pt-BR" sz="4800" b="1" dirty="0">
              <a:effectLst>
                <a:outerShdw blurRad="38100" dist="38100" dir="2700000" algn="tl">
                  <a:srgbClr val="000000">
                    <a:alpha val="43137"/>
                  </a:srgbClr>
                </a:outerShdw>
              </a:effectLst>
              <a:latin typeface="Arial Rounded MT Bold" panose="020F0704030504030204" pitchFamily="34" charset="0"/>
            </a:endParaRPr>
          </a:p>
          <a:p>
            <a:pPr marL="36900" indent="0" algn="ctr">
              <a:buNone/>
            </a:pPr>
            <a:r>
              <a:rPr lang="pt-BR" sz="3600" b="1" dirty="0">
                <a:effectLst>
                  <a:outerShdw blurRad="38100" dist="38100" dir="2700000" algn="tl">
                    <a:srgbClr val="000000">
                      <a:alpha val="43137"/>
                    </a:srgbClr>
                  </a:outerShdw>
                </a:effectLst>
                <a:latin typeface="Arial Rounded MT Bold" panose="020F0704030504030204" pitchFamily="34" charset="0"/>
              </a:rPr>
              <a:t>(Por mais de um século, quase todos os homens mais importantes da cristandade vieram de escolas jesuítas).</a:t>
            </a:r>
          </a:p>
          <a:p>
            <a:pPr marL="36900" lvl="0" indent="0" algn="ctr">
              <a:buNone/>
            </a:pPr>
            <a:endParaRPr lang="pt-BR" sz="3600" b="1" dirty="0">
              <a:effectLst>
                <a:outerShdw blurRad="38100" dist="38100" dir="2700000" algn="tl">
                  <a:srgbClr val="000000">
                    <a:alpha val="43137"/>
                  </a:srgbClr>
                </a:outerShdw>
              </a:effectLst>
              <a:latin typeface="Arial Rounded MT Bold" panose="020F0704030504030204" pitchFamily="34" charset="0"/>
            </a:endParaRPr>
          </a:p>
          <a:p>
            <a:pPr marL="36900" indent="0">
              <a:buNone/>
            </a:pPr>
            <a:endParaRPr lang="pt-BR" sz="4800" dirty="0"/>
          </a:p>
        </p:txBody>
      </p:sp>
    </p:spTree>
    <p:extLst>
      <p:ext uri="{BB962C8B-B14F-4D97-AF65-F5344CB8AC3E}">
        <p14:creationId xmlns:p14="http://schemas.microsoft.com/office/powerpoint/2010/main" val="96784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500" y="469900"/>
            <a:ext cx="10947400" cy="5989525"/>
          </a:xfrm>
          <a:prstGeom prst="rect">
            <a:avLst/>
          </a:prstGeom>
        </p:spPr>
        <p:txBody>
          <a:bodyPr wrap="square">
            <a:spAutoFit/>
          </a:bodyPr>
          <a:lstStyle/>
          <a:p>
            <a:pPr algn="ctr">
              <a:lnSpc>
                <a:spcPct val="107000"/>
              </a:lnSpc>
              <a:spcAft>
                <a:spcPts val="800"/>
              </a:spcAft>
            </a:pP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Os peregrinos, em sua maioria, eram egressos de Cambridge, Oxford, </a:t>
            </a:r>
            <a:r>
              <a:rPr lang="pt-BR" sz="3600" b="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Eton</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 Westminster e involuntariamente implantaram esse sistema de ensino em seu novo lar [a América] e em cada uma de suas escolas cristãs. Eles, ignorantemente, o promoveram e o disseminaram e seus sucessores tornaram-se tão contaminados com o espírito de Roma que, </a:t>
            </a:r>
            <a:r>
              <a:rPr lang="pt-BR" sz="36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por volta de 1844</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 igrejas protestantes estavam moralmente como sua mãe</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89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431800"/>
            <a:ext cx="10353762" cy="970450"/>
          </a:xfrm>
        </p:spPr>
        <p:txBody>
          <a:bodyPr>
            <a:noAutofit/>
          </a:bodyPr>
          <a:lstStyle/>
          <a:p>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JUNTANDO AS PEÇAS...</a:t>
            </a:r>
            <a:b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br>
            <a:endPar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Espaço Reservado para Conteúdo 2"/>
          <p:cNvSpPr>
            <a:spLocks noGrp="1"/>
          </p:cNvSpPr>
          <p:nvPr>
            <p:ph idx="1"/>
          </p:nvPr>
        </p:nvSpPr>
        <p:spPr>
          <a:xfrm>
            <a:off x="482600" y="1402250"/>
            <a:ext cx="11353800" cy="4922349"/>
          </a:xfrm>
        </p:spPr>
        <p:txBody>
          <a:bodyPr>
            <a:normAutofit/>
          </a:bodyPr>
          <a:lstStyle/>
          <a:p>
            <a:pPr marL="36900" indent="0" algn="ctr">
              <a:buNone/>
            </a:pPr>
            <a:r>
              <a:rPr lang="pt-BR" sz="3600" b="1" dirty="0">
                <a:effectLst>
                  <a:outerShdw blurRad="38100" dist="38100" dir="2700000" algn="tl">
                    <a:srgbClr val="000000">
                      <a:alpha val="43137"/>
                    </a:srgbClr>
                  </a:outerShdw>
                </a:effectLst>
                <a:latin typeface="Arial Rounded MT Bold" panose="020F0704030504030204" pitchFamily="34" charset="0"/>
              </a:rPr>
              <a:t>O segredo da rejeição das denominações protestantes em 1844 se encontra na história educacional que acabamos de relatar. Vemos que, embora se apegassem às </a:t>
            </a: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formas</a:t>
            </a:r>
            <a:r>
              <a:rPr lang="pt-BR" sz="3600" b="1" dirty="0">
                <a:effectLst>
                  <a:outerShdw blurRad="38100" dist="38100" dir="2700000" algn="tl">
                    <a:srgbClr val="000000">
                      <a:alpha val="43137"/>
                    </a:srgbClr>
                  </a:outerShdw>
                </a:effectLst>
                <a:latin typeface="Arial Rounded MT Bold" panose="020F0704030504030204" pitchFamily="34" charset="0"/>
              </a:rPr>
              <a:t> do protestantismo, seu sistema educacional </a:t>
            </a: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incutia continuamente</a:t>
            </a:r>
            <a:r>
              <a:rPr lang="pt-BR" sz="3600" b="1" dirty="0">
                <a:effectLst>
                  <a:outerShdw blurRad="38100" dist="38100" dir="2700000" algn="tl">
                    <a:srgbClr val="000000">
                      <a:alpha val="43137"/>
                    </a:srgbClr>
                  </a:outerShdw>
                </a:effectLst>
                <a:latin typeface="Arial Rounded MT Bold" panose="020F0704030504030204" pitchFamily="34" charset="0"/>
              </a:rPr>
              <a:t> no aluno a vida do papado. Isso produziu </a:t>
            </a: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rPr>
              <a:t>um estilo de protestantismo imbuído do espírito papal</a:t>
            </a:r>
            <a:r>
              <a:rPr lang="pt-BR" sz="3600" b="1" dirty="0">
                <a:effectLst>
                  <a:outerShdw blurRad="38100" dist="38100" dir="2700000" algn="tl">
                    <a:srgbClr val="000000">
                      <a:alpha val="43137"/>
                    </a:srgbClr>
                  </a:outerShdw>
                </a:effectLst>
                <a:latin typeface="Arial Rounded MT Bold" panose="020F0704030504030204" pitchFamily="34" charset="0"/>
              </a:rPr>
              <a:t>. </a:t>
            </a:r>
            <a:r>
              <a:rPr lang="pt-BR" sz="3600" b="1" u="sng" dirty="0">
                <a:effectLst>
                  <a:outerShdw blurRad="38100" dist="38100" dir="2700000" algn="tl">
                    <a:srgbClr val="000000">
                      <a:alpha val="43137"/>
                    </a:srgbClr>
                  </a:outerShdw>
                </a:effectLst>
                <a:latin typeface="Arial Rounded MT Bold" panose="020F0704030504030204" pitchFamily="34" charset="0"/>
              </a:rPr>
              <a:t>O nome disso é Babilônia</a:t>
            </a:r>
            <a:r>
              <a:rPr lang="pt-BR" sz="3600" b="1" dirty="0">
                <a:effectLst>
                  <a:outerShdw blurRad="38100" dist="38100" dir="2700000" algn="tl">
                    <a:srgbClr val="000000">
                      <a:alpha val="43137"/>
                    </a:srgbClr>
                  </a:outerShdw>
                </a:effectLst>
                <a:latin typeface="Arial Rounded MT Bold" panose="020F0704030504030204" pitchFamily="34" charset="0"/>
              </a:rPr>
              <a:t>.</a:t>
            </a:r>
          </a:p>
        </p:txBody>
      </p:sp>
    </p:spTree>
    <p:extLst>
      <p:ext uri="{BB962C8B-B14F-4D97-AF65-F5344CB8AC3E}">
        <p14:creationId xmlns:p14="http://schemas.microsoft.com/office/powerpoint/2010/main" val="31741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9700" y="736600"/>
            <a:ext cx="11772900" cy="5262979"/>
          </a:xfrm>
          <a:prstGeom prst="rect">
            <a:avLst/>
          </a:prstGeom>
        </p:spPr>
        <p:txBody>
          <a:bodyPr wrap="square">
            <a:spAutoFit/>
          </a:bodyPr>
          <a:lstStyle/>
          <a:p>
            <a:pPr algn="ctr"/>
            <a:r>
              <a:rPr lang="pt-BR" sz="4800" dirty="0">
                <a:latin typeface="Arial Rounded MT Bold" panose="020F0704030504030204" pitchFamily="34" charset="0"/>
              </a:rPr>
              <a:t>As denominações protestantes </a:t>
            </a:r>
            <a:r>
              <a:rPr lang="pt-BR" sz="4800" u="sng" dirty="0">
                <a:latin typeface="Arial Rounded MT Bold" panose="020F0704030504030204" pitchFamily="34" charset="0"/>
              </a:rPr>
              <a:t>apegaram-se</a:t>
            </a:r>
            <a:r>
              <a:rPr lang="pt-BR" sz="4800" dirty="0">
                <a:latin typeface="Arial Rounded MT Bold" panose="020F0704030504030204" pitchFamily="34" charset="0"/>
              </a:rPr>
              <a:t> ao sistema educacional emprestado do papado, e isso as tornou </a:t>
            </a:r>
            <a:r>
              <a:rPr lang="pt-BR" sz="4800" dirty="0">
                <a:solidFill>
                  <a:srgbClr val="FFFF00"/>
                </a:solidFill>
                <a:latin typeface="Arial Rounded MT Bold" panose="020F0704030504030204" pitchFamily="34" charset="0"/>
              </a:rPr>
              <a:t>INAPTAS</a:t>
            </a:r>
            <a:r>
              <a:rPr lang="pt-BR" sz="4800" dirty="0">
                <a:latin typeface="Arial Rounded MT Bold" panose="020F0704030504030204" pitchFamily="34" charset="0"/>
              </a:rPr>
              <a:t> a receber ou dar a mensagem. Por isso, foi-lhes </a:t>
            </a:r>
            <a:r>
              <a:rPr lang="pt-BR" sz="4800" dirty="0">
                <a:solidFill>
                  <a:srgbClr val="FFFF00"/>
                </a:solidFill>
                <a:latin typeface="Arial Rounded MT Bold" panose="020F0704030504030204" pitchFamily="34" charset="0"/>
              </a:rPr>
              <a:t>IMPOSSÍVEL</a:t>
            </a:r>
            <a:r>
              <a:rPr lang="pt-BR" sz="4800" dirty="0">
                <a:latin typeface="Arial Rounded MT Bold" panose="020F0704030504030204" pitchFamily="34" charset="0"/>
              </a:rPr>
              <a:t> preparar homens para proclamá-la.</a:t>
            </a:r>
          </a:p>
        </p:txBody>
      </p:sp>
    </p:spTree>
    <p:extLst>
      <p:ext uri="{BB962C8B-B14F-4D97-AF65-F5344CB8AC3E}">
        <p14:creationId xmlns:p14="http://schemas.microsoft.com/office/powerpoint/2010/main" val="3769663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6400" y="381291"/>
            <a:ext cx="11620500" cy="6476709"/>
          </a:xfrm>
          <a:prstGeom prst="rect">
            <a:avLst/>
          </a:prstGeom>
        </p:spPr>
        <p:txBody>
          <a:bodyPr wrap="square">
            <a:spAutoFit/>
          </a:bodyPr>
          <a:lstStyle/>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ciência da verdadeira educação é a verdade que deve ser </a:t>
            </a:r>
            <a:r>
              <a:rPr lang="pt-BR" sz="48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tão profundamente gravada na alma</a:t>
            </a: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que </a:t>
            </a: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não se possa apagar pelo erro tão abundante em toda parte</a:t>
            </a: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 mensagem do terceiro anjo é verdade, luz e poder.</a:t>
            </a:r>
          </a:p>
          <a:p>
            <a:pPr algn="ctr">
              <a:lnSpc>
                <a:spcPct val="107000"/>
              </a:lnSpc>
              <a:spcAft>
                <a:spcPts val="800"/>
              </a:spcAft>
            </a:pPr>
            <a:r>
              <a:rPr lang="pt-BR"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(T6, p.131)</a:t>
            </a:r>
            <a:endParaRPr lang="pt-BR"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64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500" y="215900"/>
            <a:ext cx="11645900" cy="6161174"/>
          </a:xfrm>
          <a:prstGeom prst="rect">
            <a:avLst/>
          </a:prstGeom>
        </p:spPr>
        <p:txBody>
          <a:bodyPr wrap="square">
            <a:spAutoFit/>
          </a:bodyPr>
          <a:lstStyle/>
          <a:p>
            <a:pPr algn="ctr">
              <a:lnSpc>
                <a:spcPct val="107000"/>
              </a:lnSpc>
              <a:spcAft>
                <a:spcPts val="800"/>
              </a:spcAft>
            </a:pPr>
            <a:r>
              <a:rPr lang="pt-BR" sz="4800" dirty="0">
                <a:latin typeface="Arial Rounded MT Bold" panose="020F0704030504030204" pitchFamily="34" charset="0"/>
                <a:ea typeface="Calibri" panose="020F0502020204030204" pitchFamily="34" charset="0"/>
                <a:cs typeface="Times New Roman" panose="02020603050405020304" pitchFamily="18" charset="0"/>
              </a:rPr>
              <a:t>O fato é que, “antes que possamos levar a mensagem da verdade presente em toda a sua plenitude a outros países, </a:t>
            </a:r>
            <a:r>
              <a:rPr lang="pt-BR" sz="48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devemos primeiro romper todo jugo</a:t>
            </a:r>
            <a:r>
              <a:rPr lang="pt-BR" sz="4800" dirty="0">
                <a:latin typeface="Arial Rounded MT Bold" panose="020F0704030504030204" pitchFamily="34" charset="0"/>
                <a:ea typeface="Calibri" panose="020F0502020204030204" pitchFamily="34" charset="0"/>
                <a:cs typeface="Times New Roman" panose="02020603050405020304" pitchFamily="18" charset="0"/>
              </a:rPr>
              <a:t>. Precisamos entrar na linha da verdadeira educação” </a:t>
            </a:r>
          </a:p>
          <a:p>
            <a:pPr algn="ctr">
              <a:lnSpc>
                <a:spcPct val="107000"/>
              </a:lnSpc>
              <a:spcAft>
                <a:spcPts val="800"/>
              </a:spcAft>
            </a:pPr>
            <a:r>
              <a:rPr lang="pt-BR" sz="4400" dirty="0">
                <a:latin typeface="Arial Rounded MT Bold" panose="020F0704030504030204" pitchFamily="34" charset="0"/>
                <a:ea typeface="Calibri" panose="020F0502020204030204" pitchFamily="34" charset="0"/>
                <a:cs typeface="Times New Roman" panose="02020603050405020304" pitchFamily="18" charset="0"/>
              </a:rPr>
              <a:t>(</a:t>
            </a:r>
            <a:r>
              <a:rPr lang="pt-BR" sz="3200" dirty="0">
                <a:latin typeface="Arial Rounded MT Bold" panose="020F0704030504030204" pitchFamily="34" charset="0"/>
                <a:ea typeface="Calibri" panose="020F0502020204030204" pitchFamily="34" charset="0"/>
                <a:cs typeface="Times New Roman" panose="02020603050405020304" pitchFamily="18" charset="0"/>
              </a:rPr>
              <a:t>Ellen White, </a:t>
            </a:r>
            <a:r>
              <a:rPr lang="pt-BR" sz="3200" i="1" dirty="0">
                <a:latin typeface="Arial Rounded MT Bold" panose="020F0704030504030204" pitchFamily="34" charset="0"/>
                <a:ea typeface="Calibri" panose="020F0502020204030204" pitchFamily="34" charset="0"/>
                <a:cs typeface="Times New Roman" panose="02020603050405020304" pitchFamily="18" charset="0"/>
              </a:rPr>
              <a:t>The Madison </a:t>
            </a:r>
            <a:r>
              <a:rPr lang="pt-BR" sz="3200" i="1" dirty="0" err="1">
                <a:latin typeface="Arial Rounded MT Bold" panose="020F0704030504030204" pitchFamily="34" charset="0"/>
                <a:ea typeface="Calibri" panose="020F0502020204030204" pitchFamily="34" charset="0"/>
                <a:cs typeface="Times New Roman" panose="02020603050405020304" pitchFamily="18" charset="0"/>
              </a:rPr>
              <a:t>School</a:t>
            </a:r>
            <a:r>
              <a:rPr lang="pt-BR" sz="3200" i="1" dirty="0">
                <a:latin typeface="Arial Rounded MT Bold" panose="020F0704030504030204" pitchFamily="34" charset="0"/>
                <a:ea typeface="Calibri" panose="020F0502020204030204" pitchFamily="34" charset="0"/>
                <a:cs typeface="Times New Roman" panose="02020603050405020304" pitchFamily="18" charset="0"/>
              </a:rPr>
              <a:t>, </a:t>
            </a:r>
            <a:r>
              <a:rPr lang="pt-BR" sz="3200" dirty="0" err="1">
                <a:latin typeface="Arial Rounded MT Bold" panose="020F0704030504030204" pitchFamily="34" charset="0"/>
                <a:ea typeface="Calibri" panose="020F0502020204030204" pitchFamily="34" charset="0"/>
                <a:cs typeface="Times New Roman" panose="02020603050405020304" pitchFamily="18" charset="0"/>
              </a:rPr>
              <a:t>Special</a:t>
            </a:r>
            <a:r>
              <a:rPr lang="pt-BR" sz="3200" dirty="0">
                <a:latin typeface="Arial Rounded MT Bold" panose="020F0704030504030204" pitchFamily="34" charset="0"/>
                <a:ea typeface="Calibri" panose="020F0502020204030204" pitchFamily="34" charset="0"/>
                <a:cs typeface="Times New Roman" panose="02020603050405020304" pitchFamily="18" charset="0"/>
              </a:rPr>
              <a:t> </a:t>
            </a:r>
            <a:r>
              <a:rPr lang="pt-BR" sz="3200" dirty="0" err="1">
                <a:latin typeface="Arial Rounded MT Bold" panose="020F0704030504030204" pitchFamily="34" charset="0"/>
                <a:ea typeface="Calibri" panose="020F0502020204030204" pitchFamily="34" charset="0"/>
                <a:cs typeface="Times New Roman" panose="02020603050405020304" pitchFamily="18" charset="0"/>
              </a:rPr>
              <a:t>Testimonies</a:t>
            </a:r>
            <a:r>
              <a:rPr lang="pt-BR" sz="3200" dirty="0">
                <a:latin typeface="Arial Rounded MT Bold" panose="020F0704030504030204" pitchFamily="34" charset="0"/>
                <a:ea typeface="Calibri" panose="020F0502020204030204" pitchFamily="34" charset="0"/>
                <a:cs typeface="Times New Roman" panose="02020603050405020304" pitchFamily="18" charset="0"/>
              </a:rPr>
              <a:t>, Series B, Nº11, p.30)</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42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9500" y="901701"/>
            <a:ext cx="9677400" cy="4834657"/>
          </a:xfrm>
          <a:prstGeom prst="rect">
            <a:avLst/>
          </a:prstGeom>
        </p:spPr>
        <p:txBody>
          <a:bodyPr wrap="square">
            <a:spAutoFit/>
          </a:bodyPr>
          <a:lstStyle/>
          <a:p>
            <a:pPr algn="ctr">
              <a:lnSpc>
                <a:spcPct val="107000"/>
              </a:lnSpc>
              <a:spcAft>
                <a:spcPts val="800"/>
              </a:spcAft>
            </a:pPr>
            <a:r>
              <a:rPr lang="pt-BR" sz="72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 que deve ser considerado na educação segundo o plano de Deus?</a:t>
            </a:r>
            <a:endParaRPr lang="pt-BR" sz="7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740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54100" y="393700"/>
            <a:ext cx="10160000" cy="5632311"/>
          </a:xfrm>
          <a:prstGeom prst="rect">
            <a:avLst/>
          </a:prstGeom>
        </p:spPr>
        <p:txBody>
          <a:bodyPr wrap="square">
            <a:spAutoFit/>
          </a:bodyPr>
          <a:lstStyle/>
          <a:p>
            <a:pPr algn="ctr"/>
            <a:r>
              <a:rPr lang="pt-BR" sz="6000" b="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1º</a:t>
            </a:r>
          </a:p>
          <a:p>
            <a:pPr algn="ctr"/>
            <a:endParaRPr lang="pt-BR" sz="6000" b="1" dirty="0">
              <a:latin typeface="Arial Rounded MT Bold" panose="020F0704030504030204" pitchFamily="34" charset="0"/>
              <a:ea typeface="Calibri" panose="020F0502020204030204" pitchFamily="34" charset="0"/>
              <a:cs typeface="Times New Roman" panose="02020603050405020304" pitchFamily="18" charset="0"/>
            </a:endParaRPr>
          </a:p>
          <a:p>
            <a:pPr algn="ctr"/>
            <a:r>
              <a:rPr lang="pt-BR" sz="6000" b="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 LUGAR DA BÍBLIA NA EDUCAÇÃO </a:t>
            </a:r>
          </a:p>
          <a:p>
            <a:pPr algn="ctr"/>
            <a:endParaRPr lang="pt-BR" sz="6000" b="1" dirty="0">
              <a:latin typeface="Arial Rounded MT Bold" panose="020F0704030504030204" pitchFamily="34" charset="0"/>
              <a:ea typeface="Calibri" panose="020F0502020204030204" pitchFamily="34" charset="0"/>
              <a:cs typeface="Times New Roman" panose="02020603050405020304" pitchFamily="18" charset="0"/>
            </a:endParaRPr>
          </a:p>
          <a:p>
            <a:pPr algn="ctr"/>
            <a:r>
              <a:rPr lang="pt-BR" sz="6000" b="1"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(Juízes 2:7-19)</a:t>
            </a:r>
            <a:endParaRPr lang="pt-BR" sz="6000" dirty="0">
              <a:solidFill>
                <a:srgbClr val="FFFF00"/>
              </a:solidFill>
            </a:endParaRPr>
          </a:p>
        </p:txBody>
      </p:sp>
    </p:spTree>
    <p:extLst>
      <p:ext uri="{BB962C8B-B14F-4D97-AF65-F5344CB8AC3E}">
        <p14:creationId xmlns:p14="http://schemas.microsoft.com/office/powerpoint/2010/main" val="154878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7200" y="304800"/>
            <a:ext cx="11506200" cy="6247864"/>
          </a:xfrm>
          <a:prstGeom prst="rect">
            <a:avLst/>
          </a:prstGeom>
        </p:spPr>
        <p:txBody>
          <a:bodyPr wrap="square">
            <a:spAutoFit/>
          </a:bodyPr>
          <a:lstStyle/>
          <a:p>
            <a:pPr algn="ctr"/>
            <a:r>
              <a:rPr lang="pt-BR" sz="4000" b="1" dirty="0">
                <a:latin typeface="Arial Rounded MT Bold" panose="020F0704030504030204" pitchFamily="34" charset="0"/>
                <a:ea typeface="Calibri" panose="020F0502020204030204" pitchFamily="34" charset="0"/>
                <a:cs typeface="Times New Roman" panose="02020603050405020304" pitchFamily="18" charset="0"/>
              </a:rPr>
              <a:t>“</a:t>
            </a:r>
            <a:r>
              <a:rPr lang="pt-BR" sz="4000" dirty="0">
                <a:latin typeface="Arial Rounded MT Bold" panose="020F0704030504030204" pitchFamily="34" charset="0"/>
                <a:ea typeface="Calibri" panose="020F0502020204030204" pitchFamily="34" charset="0"/>
                <a:cs typeface="Arial" panose="020B0604020202020204" pitchFamily="34" charset="0"/>
              </a:rPr>
              <a:t>E serviu o povo ao SENHOR todos os dias de Josué, e todos os dias dos anciãos que ainda sobreviveram depois de Josué [...] e outra geração após ela se levantou, que não conhecia ao SENHOR, nem tampouco a obra que Ele fizera a Israel [...]E deixaram ao Senhor Deus de seus pais [...] e foram-se após outros deuses, dentre os deuses dos povos, que havia ao redor deles, e adoraram a eles [...]</a:t>
            </a:r>
            <a:r>
              <a:rPr lang="pt-BR" sz="4000" b="1" dirty="0">
                <a:latin typeface="Arial Rounded MT Bold" panose="020F0704030504030204" pitchFamily="34" charset="0"/>
                <a:ea typeface="Calibri" panose="020F0502020204030204" pitchFamily="34" charset="0"/>
                <a:cs typeface="Arial" panose="020B0604020202020204" pitchFamily="34" charset="0"/>
              </a:rPr>
              <a:t> </a:t>
            </a:r>
            <a:endParaRPr lang="pt-BR" sz="4000" dirty="0"/>
          </a:p>
        </p:txBody>
      </p:sp>
    </p:spTree>
    <p:extLst>
      <p:ext uri="{BB962C8B-B14F-4D97-AF65-F5344CB8AC3E}">
        <p14:creationId xmlns:p14="http://schemas.microsoft.com/office/powerpoint/2010/main" val="284532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a:solidFill>
                  <a:srgbClr val="FFFF00"/>
                </a:solidFill>
                <a:latin typeface="Arial Rounded MT Bold" panose="020F0704030504030204" pitchFamily="34" charset="0"/>
              </a:rPr>
              <a:t>Ellen G. White, </a:t>
            </a:r>
            <a:r>
              <a:rPr lang="pt-BR" b="1" i="1" dirty="0">
                <a:solidFill>
                  <a:srgbClr val="FFFF00"/>
                </a:solidFill>
                <a:latin typeface="Arial Rounded MT Bold" panose="020F0704030504030204" pitchFamily="34" charset="0"/>
              </a:rPr>
              <a:t>Testemunhos para a Igreja</a:t>
            </a:r>
            <a:r>
              <a:rPr lang="pt-BR" b="1" dirty="0">
                <a:solidFill>
                  <a:srgbClr val="FFFF00"/>
                </a:solidFill>
                <a:latin typeface="Arial Rounded MT Bold" panose="020F0704030504030204" pitchFamily="34" charset="0"/>
              </a:rPr>
              <a:t>, v.6, p.131</a:t>
            </a:r>
            <a:endParaRPr lang="pt-BR" b="1" dirty="0">
              <a:solidFill>
                <a:srgbClr val="FFFF00"/>
              </a:solidFill>
            </a:endParaRPr>
          </a:p>
        </p:txBody>
      </p:sp>
      <p:sp>
        <p:nvSpPr>
          <p:cNvPr id="3" name="Espaço Reservado para Conteúdo 2"/>
          <p:cNvSpPr>
            <a:spLocks noGrp="1"/>
          </p:cNvSpPr>
          <p:nvPr>
            <p:ph idx="1"/>
          </p:nvPr>
        </p:nvSpPr>
        <p:spPr>
          <a:xfrm>
            <a:off x="900490" y="2430949"/>
            <a:ext cx="10353762" cy="4058751"/>
          </a:xfrm>
        </p:spPr>
        <p:txBody>
          <a:bodyPr>
            <a:normAutofit/>
          </a:bodyPr>
          <a:lstStyle/>
          <a:p>
            <a:pPr marL="36900" indent="0" algn="ctr">
              <a:buNone/>
            </a:pPr>
            <a:endParaRPr lang="pt-BR" sz="4000" b="1" dirty="0">
              <a:latin typeface="Arial Rounded MT Bold" panose="020F0704030504030204" pitchFamily="34" charset="0"/>
            </a:endParaRPr>
          </a:p>
          <a:p>
            <a:pPr marL="36900" indent="0" algn="ctr">
              <a:buNone/>
            </a:pPr>
            <a:r>
              <a:rPr lang="pt-BR" sz="4000" b="1" dirty="0">
                <a:latin typeface="Arial Rounded MT Bold" panose="020F0704030504030204" pitchFamily="34" charset="0"/>
              </a:rPr>
              <a:t>A ciência da verdadeira educação é a verdade...A mensagem do terceiro anjo é verdade. </a:t>
            </a:r>
          </a:p>
          <a:p>
            <a:pPr marL="36900" indent="0" algn="ctr">
              <a:buNone/>
            </a:pPr>
            <a:endParaRPr lang="pt-BR" sz="4000" b="1" dirty="0">
              <a:latin typeface="Arial Rounded MT Bold" panose="020F0704030504030204" pitchFamily="34" charset="0"/>
            </a:endParaRPr>
          </a:p>
        </p:txBody>
      </p:sp>
    </p:spTree>
    <p:extLst>
      <p:ext uri="{BB962C8B-B14F-4D97-AF65-F5344CB8AC3E}">
        <p14:creationId xmlns:p14="http://schemas.microsoft.com/office/powerpoint/2010/main" val="471479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500" y="469900"/>
            <a:ext cx="11620500" cy="5985934"/>
          </a:xfrm>
          <a:prstGeom prst="rect">
            <a:avLst/>
          </a:prstGeom>
        </p:spPr>
        <p:txBody>
          <a:bodyPr wrap="square">
            <a:spAutoFit/>
          </a:bodyPr>
          <a:lstStyle/>
          <a:p>
            <a:pPr algn="ctr">
              <a:lnSpc>
                <a:spcPct val="107000"/>
              </a:lnSpc>
              <a:spcAft>
                <a:spcPts val="800"/>
              </a:spcAft>
            </a:pPr>
            <a:r>
              <a:rPr lang="pt-BR" sz="4000" dirty="0">
                <a:latin typeface="Arial Rounded MT Bold" panose="020F0704030504030204" pitchFamily="34" charset="0"/>
                <a:ea typeface="Calibri" panose="020F0502020204030204" pitchFamily="34" charset="0"/>
                <a:cs typeface="Arial" panose="020B0604020202020204" pitchFamily="34" charset="0"/>
              </a:rPr>
              <a:t>Por isso a ira do SENHOR se acendeu contra Israel, e os entregou na mão dos espoliadores que os despojaram [...] e não puderam mais resistir diante dos seus inimigos. E levantou o SENHOR juízes, que os livraram da mão dos que os despojaram. [...] Porém sucedia que, falecendo o juiz, reincidiam e se corrompiam mais do que seus pais, andando após outros deuses”.</a:t>
            </a:r>
            <a:endParaRPr lang="pt-BR"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813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395" y="3327400"/>
            <a:ext cx="10353762" cy="970450"/>
          </a:xfrm>
        </p:spPr>
        <p:txBody>
          <a:bodyPr>
            <a:noAutofit/>
          </a:bodyPr>
          <a:lstStyle/>
          <a:p>
            <a:r>
              <a:rPr lang="pt-BR" sz="6000" dirty="0">
                <a:effectLst/>
                <a:latin typeface="Arial Rounded MT Bold" panose="020F0704030504030204" pitchFamily="34" charset="0"/>
              </a:rPr>
              <a:t>SE ELES SE ESQUECIAM DAS COISAS DE DEUS, COMO PODERIAM </a:t>
            </a:r>
            <a:br>
              <a:rPr lang="pt-BR" sz="6000" dirty="0">
                <a:effectLst/>
                <a:latin typeface="Arial Rounded MT Bold" panose="020F0704030504030204" pitchFamily="34" charset="0"/>
              </a:rPr>
            </a:br>
            <a:r>
              <a:rPr lang="pt-BR" sz="6000" dirty="0">
                <a:effectLst/>
                <a:latin typeface="Arial Rounded MT Bold" panose="020F0704030504030204" pitchFamily="34" charset="0"/>
              </a:rPr>
              <a:t>ENSINÁ-LAS A SEUS FILHOS?</a:t>
            </a:r>
            <a:br>
              <a:rPr lang="pt-BR" sz="6000" dirty="0">
                <a:effectLst/>
                <a:latin typeface="Arial Rounded MT Bold" panose="020F0704030504030204" pitchFamily="34" charset="0"/>
              </a:rPr>
            </a:br>
            <a:endParaRPr lang="pt-BR" sz="6000" dirty="0">
              <a:latin typeface="Arial Rounded MT Bold" panose="020F0704030504030204" pitchFamily="34" charset="0"/>
            </a:endParaRPr>
          </a:p>
        </p:txBody>
      </p:sp>
    </p:spTree>
    <p:extLst>
      <p:ext uri="{BB962C8B-B14F-4D97-AF65-F5344CB8AC3E}">
        <p14:creationId xmlns:p14="http://schemas.microsoft.com/office/powerpoint/2010/main" val="98534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04800" y="419100"/>
            <a:ext cx="11620500" cy="6056786"/>
          </a:xfrm>
          <a:prstGeom prst="rect">
            <a:avLst/>
          </a:prstGeom>
        </p:spPr>
        <p:txBody>
          <a:bodyPr wrap="square">
            <a:spAutoFit/>
          </a:bodyPr>
          <a:lstStyle/>
          <a:p>
            <a:pPr algn="ctr">
              <a:lnSpc>
                <a:spcPct val="107000"/>
              </a:lnSpc>
              <a:spcAft>
                <a:spcPts val="800"/>
              </a:spcAft>
            </a:pPr>
            <a:r>
              <a:rPr lang="pt-BR" sz="5400" dirty="0">
                <a:latin typeface="Arial Rounded MT Bold" panose="020F0704030504030204" pitchFamily="34" charset="0"/>
                <a:ea typeface="Calibri" panose="020F0502020204030204" pitchFamily="34" charset="0"/>
                <a:cs typeface="Times New Roman" panose="02020603050405020304" pitchFamily="18" charset="0"/>
              </a:rPr>
              <a:t>A questão em litígio entre Cristo e Satanás na polêmica educacional, passada, presente e futura, tem sido sobre </a:t>
            </a:r>
            <a:r>
              <a:rPr lang="pt-BR" sz="5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 lugar da Bíblia na mente e na vida de professores e estudantes</a:t>
            </a:r>
            <a:r>
              <a:rPr lang="pt-BR" sz="5400" dirty="0">
                <a:latin typeface="Arial Rounded MT Bold" panose="020F07040305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t-BR" sz="3200" dirty="0">
                <a:latin typeface="Arial Rounded MT Bold" panose="020F0704030504030204" pitchFamily="34" charset="0"/>
                <a:ea typeface="Calibri" panose="020F0502020204030204" pitchFamily="34" charset="0"/>
                <a:cs typeface="Times New Roman" panose="02020603050405020304" pitchFamily="18" charset="0"/>
              </a:rPr>
              <a:t>(EEC, p.27)</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19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500" y="431800"/>
            <a:ext cx="11468100" cy="5964005"/>
          </a:xfrm>
          <a:prstGeom prst="rect">
            <a:avLst/>
          </a:prstGeom>
        </p:spPr>
        <p:txBody>
          <a:bodyPr wrap="square">
            <a:spAutoFit/>
          </a:bodyPr>
          <a:lstStyle/>
          <a:p>
            <a:pPr algn="ctr">
              <a:lnSpc>
                <a:spcPct val="107000"/>
              </a:lnSpc>
              <a:spcAft>
                <a:spcPts val="800"/>
              </a:spcAft>
            </a:pPr>
            <a:r>
              <a:rPr lang="pt-BR" sz="3200" dirty="0">
                <a:latin typeface="Arial Rounded MT Bold" panose="020F0704030504030204" pitchFamily="34" charset="0"/>
                <a:ea typeface="Calibri" panose="020F0502020204030204" pitchFamily="34" charset="0"/>
                <a:cs typeface="Times New Roman" panose="02020603050405020304" pitchFamily="18" charset="0"/>
              </a:rPr>
              <a:t>“Acima de todos os outros livros, deve a Bíblia merecer nosso estudo, como o grande livro didático, a base de toda educação; e nossos filhos devem ser instruídos nas verdades que nela se encontram, a despeito de hábitos e costumes anteriores. Assim fazendo, professores e alunos encontrarão o tesouro escondido, a educação superior. As regras bíblicas devem servir de guia na vida diária [...] Temos de introduzir um novo propósito e dar-lhe lugar, e </a:t>
            </a:r>
            <a:r>
              <a:rPr lang="pt-BR" sz="32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os alunos precisam ser ajudados a aplicar os princípios bíblicos em tudo quanto fizerem</a:t>
            </a:r>
            <a:r>
              <a:rPr lang="pt-BR" sz="3200" dirty="0">
                <a:latin typeface="Arial Rounded MT Bold" panose="020F07040305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BR" sz="3200" dirty="0">
                <a:latin typeface="Arial Rounded MT Bold" panose="020F0704030504030204" pitchFamily="34" charset="0"/>
                <a:ea typeface="Calibri" panose="020F0502020204030204" pitchFamily="34" charset="0"/>
                <a:cs typeface="Times New Roman" panose="02020603050405020304" pitchFamily="18" charset="0"/>
              </a:rPr>
              <a:t> (T6, p.127,131)</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57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500" y="200728"/>
            <a:ext cx="11684000" cy="6657272"/>
          </a:xfrm>
          <a:prstGeom prst="rect">
            <a:avLst/>
          </a:prstGeom>
        </p:spPr>
        <p:txBody>
          <a:bodyPr wrap="square">
            <a:spAutoFit/>
          </a:bodyPr>
          <a:lstStyle/>
          <a:p>
            <a:pPr algn="ctr">
              <a:lnSpc>
                <a:spcPct val="107000"/>
              </a:lnSpc>
              <a:spcAft>
                <a:spcPts val="800"/>
              </a:spcAft>
            </a:pPr>
            <a:r>
              <a:rPr lang="pt-BR" sz="3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OBERLIN</a:t>
            </a:r>
          </a:p>
          <a:p>
            <a:pPr algn="ctr">
              <a:lnSpc>
                <a:spcPct val="107000"/>
              </a:lnSpc>
              <a:spcAft>
                <a:spcPts val="800"/>
              </a:spcAft>
            </a:pPr>
            <a:r>
              <a:rPr lang="pt-BR" sz="3600" dirty="0">
                <a:latin typeface="Arial Rounded MT Bold" panose="020F0704030504030204" pitchFamily="34" charset="0"/>
                <a:ea typeface="Calibri" panose="020F0502020204030204" pitchFamily="34" charset="0"/>
                <a:cs typeface="Times New Roman" panose="02020603050405020304" pitchFamily="18" charset="0"/>
              </a:rPr>
              <a:t>O colégio Oberlin, fundado na cidade de Oberlin, Ohio, em 1833, teve uma experiência notável na formação de obreiros cristãos.</a:t>
            </a:r>
          </a:p>
          <a:p>
            <a:pPr algn="ctr">
              <a:lnSpc>
                <a:spcPct val="107000"/>
              </a:lnSpc>
              <a:spcAft>
                <a:spcPts val="800"/>
              </a:spcAft>
            </a:pPr>
            <a:r>
              <a:rPr lang="pt-BR" sz="3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Oberlin decidiu restabelecer a Bíblia ao seu devido lugar como um </a:t>
            </a:r>
            <a:r>
              <a:rPr lang="pt-BR" sz="3600" u="sng"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livro didático permanente</a:t>
            </a:r>
            <a:r>
              <a:rPr lang="pt-BR" sz="3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 no curso inteiro </a:t>
            </a:r>
            <a:r>
              <a:rPr lang="pt-BR" sz="3600" dirty="0">
                <a:latin typeface="Arial Rounded MT Bold" panose="020F0704030504030204" pitchFamily="34" charset="0"/>
                <a:ea typeface="Calibri" panose="020F0502020204030204" pitchFamily="34" charset="0"/>
                <a:cs typeface="Times New Roman" panose="02020603050405020304" pitchFamily="18" charset="0"/>
              </a:rPr>
              <a:t>[...] Educação cristã sem Bíblia! Uma monstruosidade no mundo religioso e uma pedra de tropeço para os incrédulos!” </a:t>
            </a:r>
          </a:p>
          <a:p>
            <a:pPr algn="ctr">
              <a:lnSpc>
                <a:spcPct val="107000"/>
              </a:lnSpc>
              <a:spcAft>
                <a:spcPts val="800"/>
              </a:spcAft>
            </a:pPr>
            <a:r>
              <a:rPr lang="en-US" sz="2800" dirty="0">
                <a:latin typeface="Arial Rounded MT Bold" panose="020F0704030504030204" pitchFamily="34" charset="0"/>
                <a:ea typeface="Calibri" panose="020F0502020204030204" pitchFamily="34" charset="0"/>
                <a:cs typeface="Times New Roman" panose="02020603050405020304" pitchFamily="18" charset="0"/>
              </a:rPr>
              <a:t>(</a:t>
            </a:r>
            <a:r>
              <a:rPr lang="en-US" sz="2800" i="1" dirty="0">
                <a:latin typeface="Arial Rounded MT Bold" panose="020F0704030504030204" pitchFamily="34" charset="0"/>
                <a:ea typeface="Calibri" panose="020F0502020204030204" pitchFamily="34" charset="0"/>
                <a:cs typeface="Times New Roman" panose="02020603050405020304" pitchFamily="18" charset="0"/>
              </a:rPr>
              <a:t>Delavan L. Leonard, The story of Oberlin, p. 233-235, The Pilgrim Press, 1898</a:t>
            </a:r>
            <a:r>
              <a:rPr lang="en-US" sz="2800" dirty="0">
                <a:latin typeface="Arial Rounded MT Bold" panose="020F0704030504030204" pitchFamily="34" charset="0"/>
                <a:ea typeface="Calibri" panose="020F0502020204030204" pitchFamily="34" charset="0"/>
                <a:cs typeface="Times New Roman" panose="02020603050405020304" pitchFamily="18" charset="0"/>
              </a:rPr>
              <a:t>).</a:t>
            </a:r>
            <a:endParaRPr lang="pt-BR" sz="28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4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5600" y="495300"/>
            <a:ext cx="11620500" cy="5941498"/>
          </a:xfrm>
          <a:prstGeom prst="rect">
            <a:avLst/>
          </a:prstGeom>
        </p:spPr>
        <p:txBody>
          <a:bodyPr wrap="square">
            <a:spAutoFit/>
          </a:bodyPr>
          <a:lstStyle/>
          <a:p>
            <a:pPr algn="ctr">
              <a:lnSpc>
                <a:spcPct val="107000"/>
              </a:lnSpc>
              <a:spcAft>
                <a:spcPts val="800"/>
              </a:spcAft>
            </a:pPr>
            <a:r>
              <a:rPr lang="pt-BR" sz="5900" dirty="0">
                <a:latin typeface="Arial Rounded MT Bold" panose="020F0704030504030204" pitchFamily="34" charset="0"/>
                <a:ea typeface="Calibri" panose="020F0502020204030204" pitchFamily="34" charset="0"/>
                <a:cs typeface="Times New Roman" panose="02020603050405020304" pitchFamily="18" charset="0"/>
              </a:rPr>
              <a:t>Se o sistema educacional não for impulsionado pelo espírito da Bíblia, o resultado da educação será visto no </a:t>
            </a:r>
            <a:r>
              <a:rPr lang="pt-BR" sz="5900" u="sng"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caráter mundano</a:t>
            </a:r>
            <a:r>
              <a:rPr lang="pt-BR" sz="5900" dirty="0">
                <a:solidFill>
                  <a:srgbClr val="FFC000"/>
                </a:solidFill>
                <a:latin typeface="Arial Rounded MT Bold" panose="020F0704030504030204" pitchFamily="34" charset="0"/>
                <a:ea typeface="Calibri" panose="020F0502020204030204" pitchFamily="34" charset="0"/>
                <a:cs typeface="Times New Roman" panose="02020603050405020304" pitchFamily="18" charset="0"/>
              </a:rPr>
              <a:t> </a:t>
            </a:r>
            <a:r>
              <a:rPr lang="pt-BR" sz="5900" dirty="0">
                <a:latin typeface="Arial Rounded MT Bold" panose="020F0704030504030204" pitchFamily="34" charset="0"/>
                <a:ea typeface="Calibri" panose="020F0502020204030204" pitchFamily="34" charset="0"/>
                <a:cs typeface="Times New Roman" panose="02020603050405020304" pitchFamily="18" charset="0"/>
              </a:rPr>
              <a:t>dos estudantes.</a:t>
            </a:r>
          </a:p>
          <a:p>
            <a:pPr algn="ctr">
              <a:lnSpc>
                <a:spcPct val="107000"/>
              </a:lnSpc>
              <a:spcAft>
                <a:spcPts val="800"/>
              </a:spcAft>
            </a:pPr>
            <a:r>
              <a:rPr lang="pt-BR" sz="5400" dirty="0">
                <a:latin typeface="Arial Rounded MT Bold" panose="020F0704030504030204" pitchFamily="34" charset="0"/>
                <a:ea typeface="Calibri" panose="020F0502020204030204" pitchFamily="34" charset="0"/>
                <a:cs typeface="Times New Roman" panose="02020603050405020304" pitchFamily="18" charset="0"/>
              </a:rPr>
              <a:t> </a:t>
            </a:r>
            <a:r>
              <a:rPr lang="pt-BR" sz="3600" dirty="0">
                <a:latin typeface="Arial Rounded MT Bold" panose="020F0704030504030204" pitchFamily="34" charset="0"/>
                <a:ea typeface="Calibri" panose="020F0502020204030204" pitchFamily="34" charset="0"/>
                <a:cs typeface="Times New Roman" panose="02020603050405020304" pitchFamily="18" charset="0"/>
              </a:rPr>
              <a:t>(EEC, p.29)</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400" y="208359"/>
            <a:ext cx="12014200" cy="6649641"/>
          </a:xfrm>
          <a:prstGeom prst="rect">
            <a:avLst/>
          </a:prstGeom>
        </p:spPr>
        <p:txBody>
          <a:bodyPr wrap="square">
            <a:spAutoFit/>
          </a:bodyPr>
          <a:lstStyle/>
          <a:p>
            <a:pPr algn="ctr">
              <a:lnSpc>
                <a:spcPct val="107000"/>
              </a:lnSpc>
              <a:spcAft>
                <a:spcPts val="800"/>
              </a:spcAft>
            </a:pPr>
            <a:r>
              <a:rPr lang="pt-BR" sz="4500" dirty="0">
                <a:latin typeface="Arial Rounded MT Bold" panose="020F0704030504030204" pitchFamily="34" charset="0"/>
                <a:ea typeface="Calibri" panose="020F0502020204030204" pitchFamily="34" charset="0"/>
                <a:cs typeface="Times New Roman" panose="02020603050405020304" pitchFamily="18" charset="0"/>
              </a:rPr>
              <a:t>Livros de autores não inspirados são postos nas mãos de crianças e jovens em nossas escolas como livros de estudos – como livros pelos quais hão de ser educados. Eles são mantidos diante dos jovens, e seu precioso tempo é ocupado no estudo de coisas que nunca poderão usar. </a:t>
            </a:r>
          </a:p>
          <a:p>
            <a:pPr algn="ctr">
              <a:lnSpc>
                <a:spcPct val="107000"/>
              </a:lnSpc>
              <a:spcAft>
                <a:spcPts val="800"/>
              </a:spcAft>
            </a:pPr>
            <a:r>
              <a:rPr lang="pt-BR" sz="3200" dirty="0">
                <a:latin typeface="Arial Rounded MT Bold" panose="020F0704030504030204" pitchFamily="34" charset="0"/>
                <a:ea typeface="Calibri" panose="020F0502020204030204" pitchFamily="34" charset="0"/>
                <a:cs typeface="Times New Roman" panose="02020603050405020304" pitchFamily="18" charset="0"/>
              </a:rPr>
              <a:t>(FEC, p. 383)</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87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06600" y="559171"/>
            <a:ext cx="7734300" cy="5483745"/>
          </a:xfrm>
          <a:prstGeom prst="rect">
            <a:avLst/>
          </a:prstGeom>
        </p:spPr>
        <p:txBody>
          <a:bodyPr wrap="square">
            <a:spAutoFit/>
          </a:bodyPr>
          <a:lstStyle/>
          <a:p>
            <a:pPr algn="ctr">
              <a:lnSpc>
                <a:spcPct val="107000"/>
              </a:lnSpc>
              <a:spcAft>
                <a:spcPts val="800"/>
              </a:spcAft>
            </a:pPr>
            <a:r>
              <a:rPr lang="pt-BR" sz="5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2º</a:t>
            </a:r>
          </a:p>
          <a:p>
            <a:pPr algn="ctr">
              <a:lnSpc>
                <a:spcPct val="107000"/>
              </a:lnSpc>
              <a:spcAft>
                <a:spcPts val="800"/>
              </a:spcAft>
            </a:pPr>
            <a:r>
              <a:rPr lang="pt-BR" sz="5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CURSOS ELETIVOS DE ESTUDO E CONFERIÇÃO DE TÍTULOS ACADÊMICOS</a:t>
            </a:r>
            <a:endParaRPr lang="pt-BR"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68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500" y="215900"/>
            <a:ext cx="11785600" cy="6582315"/>
          </a:xfrm>
          <a:prstGeom prst="rect">
            <a:avLst/>
          </a:prstGeom>
        </p:spPr>
        <p:txBody>
          <a:bodyPr wrap="square">
            <a:spAutoFit/>
          </a:bodyPr>
          <a:lstStyle/>
          <a:p>
            <a:pPr algn="ctr">
              <a:lnSpc>
                <a:spcPct val="107000"/>
              </a:lnSpc>
              <a:spcAft>
                <a:spcPts val="800"/>
              </a:spcAft>
            </a:pPr>
            <a:r>
              <a:rPr lang="pt-BR" sz="3600" dirty="0">
                <a:latin typeface="Arial Rounded MT Bold" panose="020F0704030504030204" pitchFamily="34" charset="0"/>
                <a:ea typeface="Calibri" panose="020F0502020204030204" pitchFamily="34" charset="0"/>
                <a:cs typeface="Times New Roman" panose="02020603050405020304" pitchFamily="18" charset="0"/>
              </a:rPr>
              <a:t>A igreja apostólica apóstata, a fim de manter seus membros submissos à sua vontade no ensino, verificou ser necessário o desenvolvimento de um </a:t>
            </a:r>
            <a:r>
              <a:rPr lang="pt-BR" sz="3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monopólio educacional</a:t>
            </a:r>
            <a:r>
              <a:rPr lang="pt-BR" sz="3600" dirty="0">
                <a:latin typeface="Arial Rounded MT Bold" panose="020F0704030504030204" pitchFamily="34" charset="0"/>
                <a:ea typeface="Calibri" panose="020F0502020204030204" pitchFamily="34" charset="0"/>
                <a:cs typeface="Times New Roman" panose="02020603050405020304" pitchFamily="18" charset="0"/>
              </a:rPr>
              <a:t>. Tal monopólio tornou-se eficaz e completo quando adotou </a:t>
            </a:r>
            <a:r>
              <a:rPr lang="pt-BR" sz="3600" u="sng" dirty="0">
                <a:latin typeface="Arial Rounded MT Bold" panose="020F0704030504030204" pitchFamily="34" charset="0"/>
                <a:ea typeface="Calibri" panose="020F0502020204030204" pitchFamily="34" charset="0"/>
                <a:cs typeface="Times New Roman" panose="02020603050405020304" pitchFamily="18" charset="0"/>
              </a:rPr>
              <a:t>o sistema pagão de cursos rígidos para a obtenção de títulos</a:t>
            </a:r>
            <a:r>
              <a:rPr lang="pt-BR" sz="3600" dirty="0">
                <a:latin typeface="Arial Rounded MT Bold" panose="020F0704030504030204" pitchFamily="34" charset="0"/>
                <a:ea typeface="Calibri" panose="020F0502020204030204" pitchFamily="34" charset="0"/>
                <a:cs typeface="Times New Roman" panose="02020603050405020304" pitchFamily="18" charset="0"/>
              </a:rPr>
              <a:t>. Quanto à forma, manteve-se o cristianismo, mas </a:t>
            </a:r>
            <a:r>
              <a:rPr lang="pt-BR" sz="3600" u="sng" dirty="0">
                <a:latin typeface="Arial Rounded MT Bold" panose="020F0704030504030204" pitchFamily="34" charset="0"/>
                <a:ea typeface="Calibri" panose="020F0502020204030204" pitchFamily="34" charset="0"/>
                <a:cs typeface="Times New Roman" panose="02020603050405020304" pitchFamily="18" charset="0"/>
              </a:rPr>
              <a:t>no lugar do Espírito de Deus, adotou-se o espírito pagão</a:t>
            </a:r>
            <a:r>
              <a:rPr lang="pt-BR" sz="3600" dirty="0">
                <a:latin typeface="Arial Rounded MT Bold" panose="020F0704030504030204" pitchFamily="34" charset="0"/>
                <a:ea typeface="Calibri" panose="020F0502020204030204" pitchFamily="34" charset="0"/>
                <a:cs typeface="Times New Roman" panose="02020603050405020304" pitchFamily="18" charset="0"/>
              </a:rPr>
              <a:t>. A combinação entre o formalismo cristão e a vida pagã produziu o papado. [...] </a:t>
            </a:r>
            <a:r>
              <a:rPr lang="pt-BR" sz="3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A conferição de títulos originou-se com um papa</a:t>
            </a:r>
            <a:r>
              <a:rPr lang="pt-BR" sz="3600" dirty="0">
                <a:latin typeface="Arial Rounded MT Bold" panose="020F0704030504030204" pitchFamily="34" charset="0"/>
                <a:ea typeface="Calibri" panose="020F0502020204030204" pitchFamily="34" charset="0"/>
                <a:cs typeface="Times New Roman" panose="02020603050405020304" pitchFamily="18" charset="0"/>
              </a:rPr>
              <a:t>”. (EEC, p. 35)</a:t>
            </a:r>
            <a:endParaRPr lang="pt-B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52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12800" y="1212334"/>
            <a:ext cx="10274299" cy="3139321"/>
          </a:xfrm>
          <a:prstGeom prst="rect">
            <a:avLst/>
          </a:prstGeom>
        </p:spPr>
        <p:txBody>
          <a:bodyPr wrap="square">
            <a:spAutoFit/>
          </a:bodyPr>
          <a:lstStyle/>
          <a:p>
            <a:pPr algn="ctr"/>
            <a:r>
              <a:rPr lang="pt-BR" sz="6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3º</a:t>
            </a:r>
          </a:p>
          <a:p>
            <a:pPr algn="ctr"/>
            <a:r>
              <a:rPr lang="pt-BR" sz="66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Competição, Distinções e Recompensas</a:t>
            </a:r>
            <a:endParaRPr lang="pt-BR" sz="6600" dirty="0">
              <a:solidFill>
                <a:srgbClr val="FFFF00"/>
              </a:solidFill>
            </a:endParaRPr>
          </a:p>
        </p:txBody>
      </p:sp>
    </p:spTree>
    <p:extLst>
      <p:ext uri="{BB962C8B-B14F-4D97-AF65-F5344CB8AC3E}">
        <p14:creationId xmlns:p14="http://schemas.microsoft.com/office/powerpoint/2010/main" val="409814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a:solidFill>
                  <a:srgbClr val="FFFF00"/>
                </a:solidFill>
                <a:latin typeface="Arial Rounded MT Bold" panose="020F0704030504030204" pitchFamily="34" charset="0"/>
              </a:rPr>
              <a:t>OBJETIVO</a:t>
            </a:r>
          </a:p>
        </p:txBody>
      </p:sp>
      <p:sp>
        <p:nvSpPr>
          <p:cNvPr id="3" name="Espaço Reservado para Conteúdo 2"/>
          <p:cNvSpPr>
            <a:spLocks noGrp="1"/>
          </p:cNvSpPr>
          <p:nvPr>
            <p:ph idx="1"/>
          </p:nvPr>
        </p:nvSpPr>
        <p:spPr>
          <a:xfrm>
            <a:off x="342900" y="1732449"/>
            <a:ext cx="11518900" cy="4947751"/>
          </a:xfrm>
        </p:spPr>
        <p:txBody>
          <a:bodyPr>
            <a:normAutofit lnSpcReduction="10000"/>
          </a:bodyPr>
          <a:lstStyle/>
          <a:p>
            <a:pPr marL="36900" indent="0" algn="ctr">
              <a:buNone/>
            </a:pPr>
            <a:r>
              <a:rPr lang="pt-BR" sz="4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Compreender melhor as razões do declínio e da queda moral das denominações protestantes no tempo do clamor da meia noite em 1844, e ajudar-nos, como adventistas do sétimo dia, a evitar esses erros à medida que nos aproximamos do Alto Clamor do terceiro anjo (um movimento de reforma).</a:t>
            </a:r>
            <a:endParaRPr lang="pt-BR" sz="4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pt-BR" dirty="0">
              <a:effectLst/>
            </a:endParaRPr>
          </a:p>
        </p:txBody>
      </p:sp>
    </p:spTree>
    <p:extLst>
      <p:ext uri="{BB962C8B-B14F-4D97-AF65-F5344CB8AC3E}">
        <p14:creationId xmlns:p14="http://schemas.microsoft.com/office/powerpoint/2010/main" val="83013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06400" y="317500"/>
            <a:ext cx="11417300" cy="6041077"/>
          </a:xfrm>
          <a:prstGeom prst="rect">
            <a:avLst/>
          </a:prstGeom>
        </p:spPr>
        <p:txBody>
          <a:bodyPr wrap="square">
            <a:spAutoFit/>
          </a:bodyPr>
          <a:lstStyle/>
          <a:p>
            <a:pPr algn="ctr">
              <a:lnSpc>
                <a:spcPct val="107000"/>
              </a:lnSpc>
              <a:spcAft>
                <a:spcPts val="800"/>
              </a:spcAft>
            </a:pPr>
            <a:r>
              <a:rPr lang="pt-BR" sz="3300" dirty="0">
                <a:latin typeface="Arial Rounded MT Bold" panose="020F0704030504030204" pitchFamily="34" charset="0"/>
                <a:ea typeface="Calibri" panose="020F0502020204030204" pitchFamily="34" charset="0"/>
                <a:cs typeface="Times New Roman" panose="02020603050405020304" pitchFamily="18" charset="0"/>
              </a:rPr>
              <a:t>Em nossas instituições de ensino deveria ser exercida uma influência que </a:t>
            </a:r>
            <a:r>
              <a:rPr lang="pt-BR" sz="33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neutralizasse</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a influência do mundo e não desse incentivo algum à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condescendência com o apetite</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com a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satisfação egoísta dos sentidos</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com o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orgulho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a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ambição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o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amor ao vestuário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e à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ostentação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o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amor ao aplauso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e à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lisonja</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e à </a:t>
            </a:r>
            <a:r>
              <a:rPr lang="pt-BR" sz="3300" u="sng" dirty="0">
                <a:latin typeface="Arial Rounded MT Bold" panose="020F0704030504030204" pitchFamily="34" charset="0"/>
                <a:ea typeface="Calibri" panose="020F0502020204030204" pitchFamily="34" charset="0"/>
                <a:cs typeface="Times New Roman" panose="02020603050405020304" pitchFamily="18" charset="0"/>
              </a:rPr>
              <a:t>disputa por elevadas retribuições e honras como recompensa pelo bom desempenho escolar</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Tudo isso deveria ser </a:t>
            </a:r>
            <a:r>
              <a:rPr lang="pt-BR" sz="33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desencorajado</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em nossas escolas. Seria impossível evitar essas coisas enviando-os para as escolas públicas”. (EGW, </a:t>
            </a:r>
            <a:r>
              <a:rPr lang="pt-BR" sz="3300" i="1" dirty="0" err="1">
                <a:latin typeface="Arial Rounded MT Bold" panose="020F0704030504030204" pitchFamily="34" charset="0"/>
                <a:ea typeface="Calibri" panose="020F0502020204030204" pitchFamily="34" charset="0"/>
                <a:cs typeface="Times New Roman" panose="02020603050405020304" pitchFamily="18" charset="0"/>
              </a:rPr>
              <a:t>Review</a:t>
            </a:r>
            <a:r>
              <a:rPr lang="pt-BR" sz="3300" i="1" dirty="0">
                <a:latin typeface="Arial Rounded MT Bold" panose="020F0704030504030204" pitchFamily="34" charset="0"/>
                <a:ea typeface="Calibri" panose="020F0502020204030204" pitchFamily="34" charset="0"/>
                <a:cs typeface="Times New Roman" panose="02020603050405020304" pitchFamily="18" charset="0"/>
              </a:rPr>
              <a:t> and Herald</a:t>
            </a:r>
            <a:r>
              <a:rPr lang="pt-BR" sz="3300" dirty="0">
                <a:latin typeface="Arial Rounded MT Bold" panose="020F0704030504030204" pitchFamily="34" charset="0"/>
                <a:ea typeface="Calibri" panose="020F0502020204030204" pitchFamily="34" charset="0"/>
                <a:cs typeface="Times New Roman" panose="02020603050405020304" pitchFamily="18" charset="0"/>
              </a:rPr>
              <a:t>, Jan.9, 1894)</a:t>
            </a:r>
            <a:endParaRPr lang="pt-BR"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258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3100" y="1948934"/>
            <a:ext cx="10528299" cy="2308324"/>
          </a:xfrm>
          <a:prstGeom prst="rect">
            <a:avLst/>
          </a:prstGeom>
        </p:spPr>
        <p:txBody>
          <a:bodyPr wrap="square">
            <a:spAutoFit/>
          </a:bodyPr>
          <a:lstStyle/>
          <a:p>
            <a:pPr algn="ctr"/>
            <a:r>
              <a:rPr lang="pt-BR" sz="72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Qual era a prática </a:t>
            </a:r>
          </a:p>
          <a:p>
            <a:pPr algn="ctr"/>
            <a:r>
              <a:rPr lang="pt-BR" sz="72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jesuíta- papal?</a:t>
            </a:r>
            <a:endParaRPr lang="pt-BR" sz="7200" dirty="0">
              <a:solidFill>
                <a:srgbClr val="FFFF00"/>
              </a:solidFill>
            </a:endParaRPr>
          </a:p>
        </p:txBody>
      </p:sp>
    </p:spTree>
    <p:extLst>
      <p:ext uri="{BB962C8B-B14F-4D97-AF65-F5344CB8AC3E}">
        <p14:creationId xmlns:p14="http://schemas.microsoft.com/office/powerpoint/2010/main" val="294013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500" y="622300"/>
            <a:ext cx="11112500" cy="5566524"/>
          </a:xfrm>
          <a:prstGeom prst="rect">
            <a:avLst/>
          </a:prstGeom>
        </p:spPr>
        <p:txBody>
          <a:bodyPr wrap="square">
            <a:spAutoFit/>
          </a:bodyPr>
          <a:lstStyle/>
          <a:p>
            <a:pPr algn="ctr">
              <a:lnSpc>
                <a:spcPct val="107000"/>
              </a:lnSpc>
              <a:spcAft>
                <a:spcPts val="800"/>
              </a:spcAft>
            </a:pPr>
            <a:r>
              <a:rPr lang="pt-BR" sz="4800" dirty="0">
                <a:latin typeface="Arial Rounded MT Bold" panose="020F0704030504030204" pitchFamily="34" charset="0"/>
                <a:ea typeface="Calibri" panose="020F0502020204030204" pitchFamily="34" charset="0"/>
                <a:cs typeface="Times New Roman" panose="02020603050405020304" pitchFamily="18" charset="0"/>
              </a:rPr>
              <a:t>Nada mais honroso do que superar um colega, e nada mais desonroso do que ser superado. Prêmios serão distribuídos para os melhores alunos e com a maior solenidade possível. </a:t>
            </a:r>
          </a:p>
          <a:p>
            <a:pPr algn="ctr">
              <a:lnSpc>
                <a:spcPct val="107000"/>
              </a:lnSpc>
              <a:spcAft>
                <a:spcPts val="800"/>
              </a:spcAft>
            </a:pPr>
            <a:endParaRPr lang="pt-BR" sz="48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200" dirty="0">
                <a:latin typeface="Arial Rounded MT Bold" panose="020F0704030504030204" pitchFamily="34" charset="0"/>
                <a:ea typeface="Calibri" panose="020F0502020204030204" pitchFamily="34" charset="0"/>
                <a:cs typeface="Times New Roman" panose="02020603050405020304" pitchFamily="18" charset="0"/>
              </a:rPr>
              <a:t>(A </a:t>
            </a:r>
            <a:r>
              <a:rPr lang="pt-BR" sz="3200" dirty="0" err="1">
                <a:latin typeface="Arial Rounded MT Bold" panose="020F0704030504030204" pitchFamily="34" charset="0"/>
                <a:ea typeface="Calibri" panose="020F0502020204030204" pitchFamily="34" charset="0"/>
                <a:cs typeface="Times New Roman" panose="02020603050405020304" pitchFamily="18" charset="0"/>
              </a:rPr>
              <a:t>History</a:t>
            </a:r>
            <a:r>
              <a:rPr lang="pt-BR" sz="3200" dirty="0">
                <a:latin typeface="Arial Rounded MT Bold" panose="020F0704030504030204" pitchFamily="34" charset="0"/>
                <a:ea typeface="Calibri" panose="020F0502020204030204" pitchFamily="34" charset="0"/>
                <a:cs typeface="Times New Roman" panose="02020603050405020304" pitchFamily="18" charset="0"/>
              </a:rPr>
              <a:t> of </a:t>
            </a:r>
            <a:r>
              <a:rPr lang="pt-BR" sz="3200" dirty="0" err="1">
                <a:latin typeface="Arial Rounded MT Bold" panose="020F0704030504030204" pitchFamily="34" charset="0"/>
                <a:ea typeface="Calibri" panose="020F0502020204030204" pitchFamily="34" charset="0"/>
                <a:cs typeface="Times New Roman" panose="02020603050405020304" pitchFamily="18" charset="0"/>
              </a:rPr>
              <a:t>Education</a:t>
            </a:r>
            <a:r>
              <a:rPr lang="pt-BR" sz="3200" dirty="0">
                <a:latin typeface="Arial Rounded MT Bold" panose="020F0704030504030204" pitchFamily="34" charset="0"/>
                <a:ea typeface="Calibri" panose="020F0502020204030204" pitchFamily="34" charset="0"/>
                <a:cs typeface="Times New Roman" panose="02020603050405020304" pitchFamily="18" charset="0"/>
              </a:rPr>
              <a:t>, p.171, citado em EEC, p. 38)</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3672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000" y="241300"/>
            <a:ext cx="11976100" cy="6316409"/>
          </a:xfrm>
          <a:prstGeom prst="rect">
            <a:avLst/>
          </a:prstGeom>
        </p:spPr>
        <p:txBody>
          <a:bodyPr wrap="square">
            <a:spAutoFit/>
          </a:bodyPr>
          <a:lstStyle/>
          <a:p>
            <a:pPr algn="ctr">
              <a:lnSpc>
                <a:spcPct val="107000"/>
              </a:lnSpc>
              <a:spcAft>
                <a:spcPts val="800"/>
              </a:spcAft>
            </a:pPr>
            <a:r>
              <a:rPr lang="pt-BR" sz="5400" dirty="0">
                <a:latin typeface="Arial Rounded MT Bold" panose="020F0704030504030204" pitchFamily="34" charset="0"/>
                <a:ea typeface="Calibri" panose="020F0502020204030204" pitchFamily="34" charset="0"/>
                <a:cs typeface="Times New Roman" panose="02020603050405020304" pitchFamily="18" charset="0"/>
              </a:rPr>
              <a:t>Antes de 1844, Deus estava Se empenhando em fazer pelas denominações protestantes o que Ele está agora tentando fazer pelos ASD. </a:t>
            </a:r>
            <a:r>
              <a:rPr lang="pt-BR" sz="5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Aqueles que hão de participar do Alto Clamor precisam ter êxito na reforma educacional</a:t>
            </a:r>
            <a:r>
              <a:rPr lang="pt-BR" sz="5400" dirty="0">
                <a:latin typeface="Arial Rounded MT Bold" panose="020F0704030504030204" pitchFamily="34" charset="0"/>
                <a:ea typeface="Calibri" panose="020F0502020204030204" pitchFamily="34" charset="0"/>
                <a:cs typeface="Times New Roman" panose="02020603050405020304" pitchFamily="18" charset="0"/>
              </a:rPr>
              <a:t>.</a:t>
            </a:r>
            <a:endParaRPr lang="pt-BR"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650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9400" y="1834634"/>
            <a:ext cx="11912600" cy="1938992"/>
          </a:xfrm>
          <a:prstGeom prst="rect">
            <a:avLst/>
          </a:prstGeom>
        </p:spPr>
        <p:txBody>
          <a:bodyPr wrap="square">
            <a:spAutoFit/>
          </a:bodyPr>
          <a:lstStyle/>
          <a:p>
            <a:pPr algn="ctr"/>
            <a:r>
              <a:rPr lang="pt-BR" sz="60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4º</a:t>
            </a:r>
          </a:p>
          <a:p>
            <a:pPr algn="ctr"/>
            <a:r>
              <a:rPr lang="pt-BR" sz="60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REFORMAS NA ALIMENTAÇÃO</a:t>
            </a:r>
            <a:endParaRPr lang="pt-BR" sz="6000" dirty="0">
              <a:solidFill>
                <a:srgbClr val="FFFF00"/>
              </a:solidFill>
            </a:endParaRPr>
          </a:p>
        </p:txBody>
      </p:sp>
    </p:spTree>
    <p:extLst>
      <p:ext uri="{BB962C8B-B14F-4D97-AF65-F5344CB8AC3E}">
        <p14:creationId xmlns:p14="http://schemas.microsoft.com/office/powerpoint/2010/main" val="3120799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3200" y="508000"/>
            <a:ext cx="11861800" cy="5923801"/>
          </a:xfrm>
          <a:prstGeom prst="rect">
            <a:avLst/>
          </a:prstGeom>
        </p:spPr>
        <p:txBody>
          <a:bodyPr wrap="square">
            <a:spAutoFit/>
          </a:bodyPr>
          <a:lstStyle/>
          <a:p>
            <a:pPr algn="ctr">
              <a:lnSpc>
                <a:spcPct val="107000"/>
              </a:lnSpc>
              <a:spcAft>
                <a:spcPts val="800"/>
              </a:spcAft>
            </a:pP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Cada escola cristã deveria dar aos seus alunos um conhecimento sobre a dieta adequada: “A saúde deveria ser tão sagradamente cuidada como o caráter” </a:t>
            </a:r>
          </a:p>
          <a:p>
            <a:pPr algn="ctr">
              <a:lnSpc>
                <a:spcPct val="107000"/>
              </a:lnSpc>
              <a:spcAft>
                <a:spcPts val="800"/>
              </a:spcAft>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(EGW, </a:t>
            </a:r>
            <a:r>
              <a:rPr lang="pt-BR" sz="40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Christian </a:t>
            </a:r>
            <a:r>
              <a:rPr lang="pt-BR" sz="40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Education</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p.184 – citado em EEC, p.39)</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612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22300" y="648071"/>
            <a:ext cx="10604500" cy="5083508"/>
          </a:xfrm>
          <a:prstGeom prst="rect">
            <a:avLst/>
          </a:prstGeom>
        </p:spPr>
        <p:txBody>
          <a:bodyPr wrap="square">
            <a:spAutoFit/>
          </a:bodyPr>
          <a:lstStyle/>
          <a:p>
            <a:pPr algn="ctr">
              <a:lnSpc>
                <a:spcPct val="107000"/>
              </a:lnSpc>
              <a:spcAft>
                <a:spcPts val="800"/>
              </a:spcAft>
            </a:pP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5º</a:t>
            </a:r>
          </a:p>
          <a:p>
            <a:pPr algn="ctr">
              <a:lnSpc>
                <a:spcPct val="107000"/>
              </a:lnSpc>
              <a:spcAft>
                <a:spcPts val="800"/>
              </a:spcAft>
            </a:pP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LOCALIZAÇÃO APROPRIADA DE ESCOLAS E VIDA CAMPESTRE PARA OS ESTUDANTES</a:t>
            </a:r>
            <a:endParaRPr lang="pt-BR" sz="60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503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500" y="190499"/>
            <a:ext cx="11861800" cy="6582315"/>
          </a:xfrm>
          <a:prstGeom prst="rect">
            <a:avLst/>
          </a:prstGeom>
        </p:spPr>
        <p:txBody>
          <a:bodyPr wrap="square">
            <a:spAutoFit/>
          </a:bodyPr>
          <a:lstStyle/>
          <a:p>
            <a:pPr algn="ctr">
              <a:lnSpc>
                <a:spcPct val="107000"/>
              </a:lnSpc>
              <a:spcAft>
                <a:spcPts val="800"/>
              </a:spcAft>
            </a:pP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sistema papal de educação é a encarnação da palavra </a:t>
            </a:r>
            <a:r>
              <a:rPr lang="pt-BR" sz="36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centralização</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ele exalta o homem, suas ideias e seus caminhos. Em outras palavras, ele se concentra nos estudos filosóficos, escritos clássicos, em estudos artificiais em vez de se dedicar às ciências naturais. Esse esquema de educação pode ser melhor executado em conexão com a vida na cidade. Portanto, as escolas papais e as escolas modeladas segundo suas diretrizes geralmente estão localizadas em cidades de maior ou menor porte. </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526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000" y="180146"/>
            <a:ext cx="11836400" cy="6677854"/>
          </a:xfrm>
          <a:prstGeom prst="rect">
            <a:avLst/>
          </a:prstGeom>
        </p:spPr>
        <p:txBody>
          <a:bodyPr wrap="square">
            <a:spAutoFit/>
          </a:bodyPr>
          <a:lstStyle/>
          <a:p>
            <a:pPr algn="ctr">
              <a:lnSpc>
                <a:spcPct val="107000"/>
              </a:lnSpc>
              <a:spcAft>
                <a:spcPts val="800"/>
              </a:spcAft>
            </a:pPr>
            <a:r>
              <a:rPr lang="pt-BR" sz="4400" dirty="0">
                <a:latin typeface="Arial Rounded MT Bold" panose="020F0704030504030204" pitchFamily="34" charset="0"/>
                <a:ea typeface="Calibri" panose="020F0502020204030204" pitchFamily="34" charset="0"/>
                <a:cs typeface="Times New Roman" panose="02020603050405020304" pitchFamily="18" charset="0"/>
              </a:rPr>
              <a:t>Ao contrário, a educação cristã significa </a:t>
            </a:r>
            <a:r>
              <a:rPr lang="pt-BR" sz="4400" u="sng" dirty="0">
                <a:latin typeface="Arial Rounded MT Bold" panose="020F0704030504030204" pitchFamily="34" charset="0"/>
                <a:ea typeface="Calibri" panose="020F0502020204030204" pitchFamily="34" charset="0"/>
                <a:cs typeface="Times New Roman" panose="02020603050405020304" pitchFamily="18" charset="0"/>
              </a:rPr>
              <a:t>descentralização</a:t>
            </a:r>
            <a:r>
              <a:rPr lang="pt-BR" sz="4400" dirty="0">
                <a:latin typeface="Arial Rounded MT Bold" panose="020F0704030504030204" pitchFamily="34" charset="0"/>
                <a:ea typeface="Calibri" panose="020F0502020204030204" pitchFamily="34" charset="0"/>
                <a:cs typeface="Times New Roman" panose="02020603050405020304" pitchFamily="18" charset="0"/>
              </a:rPr>
              <a:t>; exalta a Deus e Suas obras; </a:t>
            </a:r>
            <a:r>
              <a:rPr lang="pt-BR" sz="4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é um retornar ao modo de agir de Deus</a:t>
            </a:r>
            <a:r>
              <a:rPr lang="pt-BR" sz="4400" dirty="0">
                <a:latin typeface="Arial Rounded MT Bold" panose="020F0704030504030204" pitchFamily="34" charset="0"/>
                <a:ea typeface="Calibri" panose="020F0502020204030204" pitchFamily="34" charset="0"/>
                <a:cs typeface="Times New Roman" panose="02020603050405020304" pitchFamily="18" charset="0"/>
              </a:rPr>
              <a:t>. Este sistema pode ser melhor desenvolvido na área rural, em uma fazenda </a:t>
            </a:r>
            <a:r>
              <a:rPr lang="pt-BR" sz="4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onde deve ser adquirida uma experiência necessária para a proclamação da última mensagem</a:t>
            </a:r>
            <a:r>
              <a:rPr lang="pt-BR" sz="4400" dirty="0">
                <a:latin typeface="Arial Rounded MT Bold" panose="020F07040305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BR" sz="4400" dirty="0">
                <a:latin typeface="Arial Rounded MT Bold" panose="020F0704030504030204" pitchFamily="34" charset="0"/>
                <a:ea typeface="Calibri" panose="020F0502020204030204" pitchFamily="34" charset="0"/>
                <a:cs typeface="Times New Roman" panose="02020603050405020304" pitchFamily="18" charset="0"/>
              </a:rPr>
              <a:t> </a:t>
            </a:r>
            <a:r>
              <a:rPr lang="pt-BR" sz="3600" dirty="0">
                <a:latin typeface="Arial Rounded MT Bold" panose="020F0704030504030204" pitchFamily="34" charset="0"/>
                <a:ea typeface="Calibri" panose="020F0502020204030204" pitchFamily="34" charset="0"/>
                <a:cs typeface="Times New Roman" panose="02020603050405020304" pitchFamily="18" charset="0"/>
              </a:rPr>
              <a:t>(EEC, p. 42)</a:t>
            </a:r>
            <a:endParaRPr lang="pt-BR"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562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 y="139700"/>
            <a:ext cx="11785600" cy="6678751"/>
          </a:xfrm>
          <a:prstGeom prst="rect">
            <a:avLst/>
          </a:prstGeom>
        </p:spPr>
        <p:txBody>
          <a:bodyPr wrap="square">
            <a:spAutoFit/>
          </a:bodyPr>
          <a:lstStyle/>
          <a:p>
            <a:pPr algn="ctr">
              <a:lnSpc>
                <a:spcPct val="107000"/>
              </a:lnSpc>
              <a:spcAft>
                <a:spcPts val="800"/>
              </a:spcAft>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 influência sobre a mente dos estudantes causada pelos edifícios e equipamentos que os circundam é incalculável. A luz foi dada aos protestantes antes de 1844 para orientá-los na construção de edifícios, equipamentos e mobiliários, na dieta, no vestuário e no ambiente, para que, </a:t>
            </a:r>
            <a:r>
              <a:rPr lang="pt-BR" sz="40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de maneira simples</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um grande exército pudesse ser capaz de cobrir a Terra com essa poderosa mensagem – o clamor da meia-noite. (EEC, p. 49)</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1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55700" y="1181101"/>
            <a:ext cx="9740900" cy="3785652"/>
          </a:xfrm>
          <a:prstGeom prst="rect">
            <a:avLst/>
          </a:prstGeom>
        </p:spPr>
        <p:txBody>
          <a:bodyPr wrap="square">
            <a:spAutoFit/>
          </a:bodyPr>
          <a:lstStyle/>
          <a:p>
            <a:pPr algn="ct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rPr>
              <a:t>A que se deveu a queda espiritual das denominações protestantes em 1844?</a:t>
            </a:r>
          </a:p>
        </p:txBody>
      </p:sp>
    </p:spTree>
    <p:extLst>
      <p:ext uri="{BB962C8B-B14F-4D97-AF65-F5344CB8AC3E}">
        <p14:creationId xmlns:p14="http://schemas.microsoft.com/office/powerpoint/2010/main" val="4069940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0999" y="1155700"/>
            <a:ext cx="11150601" cy="3785652"/>
          </a:xfrm>
          <a:prstGeom prst="rect">
            <a:avLst/>
          </a:prstGeom>
        </p:spPr>
        <p:txBody>
          <a:bodyPr wrap="square">
            <a:spAutoFit/>
          </a:bodyPr>
          <a:lstStyle/>
          <a:p>
            <a:pPr algn="ct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6º</a:t>
            </a:r>
          </a:p>
          <a:p>
            <a:pPr algn="ct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TREINAMENTO MANUAL </a:t>
            </a:r>
          </a:p>
          <a:p>
            <a:pPr algn="ct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 </a:t>
            </a:r>
          </a:p>
          <a:p>
            <a:pPr algn="ctr"/>
            <a:r>
              <a:rPr lang="pt-BR" sz="6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PRÁTICO NA EDUCAÇÃO</a:t>
            </a:r>
            <a:endParaRPr lang="pt-BR" sz="6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2523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9700" y="279400"/>
            <a:ext cx="11785600" cy="6476709"/>
          </a:xfrm>
          <a:prstGeom prst="rect">
            <a:avLst/>
          </a:prstGeom>
        </p:spPr>
        <p:txBody>
          <a:bodyPr wrap="square">
            <a:spAutoFit/>
          </a:bodyPr>
          <a:lstStyle/>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sistema papal divorcia o aprendizado da ação e </a:t>
            </a: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desqualifica homens e mulheres para dar a última advertência ao mundo</a:t>
            </a: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Deus agitou a cada denominação, antes de 1844, para colocar a educação cristã prática ao alcance dos jovens. </a:t>
            </a:r>
          </a:p>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(EEC, p.49)</a:t>
            </a:r>
            <a:endParaRPr lang="pt-BR" sz="4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5384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3200" y="330200"/>
            <a:ext cx="11811000" cy="6759671"/>
          </a:xfrm>
          <a:prstGeom prst="rect">
            <a:avLst/>
          </a:prstGeom>
        </p:spPr>
        <p:txBody>
          <a:bodyPr wrap="square">
            <a:spAutoFit/>
          </a:bodyPr>
          <a:lstStyle/>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No trabalho manual, os mais ricos e os mais pobres se encontrariam diariamente num mesmo nível, a saúde de todos seria garantida e um estímulo fascinante seria comunicado tanto à mente quanto à moralidade [...] </a:t>
            </a:r>
          </a:p>
          <a:p>
            <a:pPr algn="ctr">
              <a:lnSpc>
                <a:spcPct val="107000"/>
              </a:lnSpc>
              <a:spcAft>
                <a:spcPts val="800"/>
              </a:spcAft>
            </a:pPr>
            <a:r>
              <a:rPr lang="pt-BR"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r>
              <a:rPr lang="pt-BR" sz="32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a:t>
            </a:r>
            <a:r>
              <a:rPr lang="pt-BR" sz="32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story</a:t>
            </a:r>
            <a:r>
              <a:rPr lang="pt-BR" sz="32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of Oberlin</a:t>
            </a:r>
            <a:r>
              <a:rPr lang="pt-BR"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 224)</a:t>
            </a:r>
          </a:p>
          <a:p>
            <a:pPr algn="ctr">
              <a:lnSpc>
                <a:spcPct val="107000"/>
              </a:lnSpc>
              <a:spcAft>
                <a:spcPts val="800"/>
              </a:spcAft>
            </a:pPr>
            <a:endParaRPr lang="pt-BR" sz="2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OBS: </a:t>
            </a:r>
            <a:r>
              <a:rPr lang="pt-BR" sz="2000" dirty="0">
                <a:latin typeface="Arial Rounded MT Bold" panose="020F0704030504030204" pitchFamily="34" charset="0"/>
              </a:rPr>
              <a:t>Havia mais de 60 escolas de treinamento manual antes de 1844. </a:t>
            </a:r>
          </a:p>
          <a:p>
            <a:pPr algn="ctr">
              <a:lnSpc>
                <a:spcPct val="107000"/>
              </a:lnSpc>
              <a:spcAft>
                <a:spcPts val="800"/>
              </a:spcAft>
            </a:pPr>
            <a:endParaRPr lang="pt-BR" sz="2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791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06500" y="1422400"/>
            <a:ext cx="9512299" cy="3649076"/>
          </a:xfrm>
          <a:prstGeom prst="rect">
            <a:avLst/>
          </a:prstGeom>
        </p:spPr>
        <p:txBody>
          <a:bodyPr wrap="square">
            <a:spAutoFit/>
          </a:bodyPr>
          <a:lstStyle/>
          <a:p>
            <a:pPr algn="ctr">
              <a:lnSpc>
                <a:spcPct val="107000"/>
              </a:lnSpc>
              <a:spcAft>
                <a:spcPts val="800"/>
              </a:spcAft>
            </a:pPr>
            <a:r>
              <a:rPr lang="pt-BR" sz="72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QUE SE DEVEU O FRACASSO DA CAUSA?</a:t>
            </a:r>
            <a:endParaRPr lang="pt-BR" sz="72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380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9700"/>
            <a:ext cx="12065000" cy="6644576"/>
          </a:xfrm>
          <a:prstGeom prst="rect">
            <a:avLst/>
          </a:prstGeom>
        </p:spPr>
        <p:txBody>
          <a:bodyPr wrap="square">
            <a:spAutoFit/>
          </a:bodyPr>
          <a:lstStyle/>
          <a:p>
            <a:pPr algn="ctr">
              <a:lnSpc>
                <a:spcPct val="107000"/>
              </a:lnSpc>
              <a:spcAft>
                <a:spcPts val="800"/>
              </a:spcAft>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À falta de coragem e devoção a esses </a:t>
            </a:r>
            <a:r>
              <a:rPr lang="pt-BR" sz="4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princípios</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pois onde há coragem e amor intensos pela obra de Deus, </a:t>
            </a:r>
            <a:r>
              <a:rPr lang="pt-BR" sz="40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oposição só fortalece os reformadores</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 É um fato marcante que essas escolas tenham abandonado sua reforma quanto ao treinamento manual justamente no tempo em que o clamor da meia-noite devia acontecer. Se tivessem permanecido fiéis, a história teria sido diferente.” (EEC, p.54)</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82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00100" y="1219200"/>
            <a:ext cx="10718800" cy="4154984"/>
          </a:xfrm>
          <a:prstGeom prst="rect">
            <a:avLst/>
          </a:prstGeom>
        </p:spPr>
        <p:txBody>
          <a:bodyPr wrap="square">
            <a:spAutoFit/>
          </a:bodyPr>
          <a:lstStyle/>
          <a:p>
            <a:pPr algn="ct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TRABALHO MANUAL SUBSTITUÍDO POR ATLETISMO, ESPORTES E JOGOS</a:t>
            </a:r>
            <a:endParaRPr lang="pt-BR" sz="6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6262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000" y="393699"/>
            <a:ext cx="11912600" cy="6221511"/>
          </a:xfrm>
          <a:prstGeom prst="rect">
            <a:avLst/>
          </a:prstGeom>
        </p:spPr>
        <p:txBody>
          <a:bodyPr wrap="square">
            <a:spAutoFit/>
          </a:bodyPr>
          <a:lstStyle/>
          <a:p>
            <a:pPr algn="ctr">
              <a:lnSpc>
                <a:spcPct val="107000"/>
              </a:lnSpc>
              <a:spcAft>
                <a:spcPts val="800"/>
              </a:spcAft>
            </a:pPr>
            <a:r>
              <a:rPr lang="pt-BR" sz="3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Está crescendo entre os alunos a influência de sua dedicação a diversões, até converter-se num poder fascinante e sedutor que neutraliza a influência da verdade sobre a mente e o caráter humano...Que dispêndio de energias é enviado nas partidas de futebol de vocês e em outras invenções que lhes vêm à mente à moda dos gentios – exercícios que não beneficiam a pessoa alguma! ...Não consigo encontrar nenhum caso na vida de Cristo que demonstre haver Ele dedicado tempo a jogos ou diversões” (EGW, </a:t>
            </a:r>
            <a:r>
              <a:rPr lang="pt-BR" sz="34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Special</a:t>
            </a:r>
            <a:r>
              <a:rPr lang="pt-BR" sz="34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34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Testimonies</a:t>
            </a:r>
            <a:r>
              <a:rPr lang="pt-BR" sz="34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34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on</a:t>
            </a:r>
            <a:r>
              <a:rPr lang="pt-BR" sz="34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34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Education</a:t>
            </a:r>
            <a:r>
              <a:rPr lang="pt-BR" sz="3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 190,191 citado em EEC, p.59)</a:t>
            </a:r>
            <a:endParaRPr lang="pt-B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234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7800" y="165100"/>
            <a:ext cx="11874500" cy="6476709"/>
          </a:xfrm>
          <a:prstGeom prst="rect">
            <a:avLst/>
          </a:prstGeom>
        </p:spPr>
        <p:txBody>
          <a:bodyPr wrap="square">
            <a:spAutoFit/>
          </a:bodyPr>
          <a:lstStyle/>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Os alunos que gostam mais de jogos e esportes do que de trabalho útil, certamente escolhem um sistema de educação que lhes trará pouca ajuda na preparação para ingressarem nos lugares difíceis do mundo, ou </a:t>
            </a:r>
            <a:r>
              <a:rPr lang="pt-BR" sz="4800" b="1" i="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no preparo para a chuva serôdia</a:t>
            </a: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(EEC, p.59, itálico acrescentado)</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877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5100" y="165101"/>
            <a:ext cx="11925300" cy="6575262"/>
          </a:xfrm>
          <a:prstGeom prst="rect">
            <a:avLst/>
          </a:prstGeom>
        </p:spPr>
        <p:txBody>
          <a:bodyPr wrap="square">
            <a:spAutoFit/>
          </a:bodyPr>
          <a:lstStyle/>
          <a:p>
            <a:pPr algn="ctr">
              <a:lnSpc>
                <a:spcPct val="107000"/>
              </a:lnSpc>
              <a:spcAft>
                <a:spcPts val="800"/>
              </a:spcAft>
            </a:pPr>
            <a:r>
              <a:rPr lang="pt-BR" sz="4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Individualidade, originalidade e independência de pensamento e de ação são desenvolvidas pela educação cristã</a:t>
            </a:r>
            <a:r>
              <a:rPr lang="pt-BR"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O sistema papal de educação, e outros sistemas dele derivados, buscam destruir esses elementos vitais do caráter a fim de </a:t>
            </a:r>
            <a:r>
              <a:rPr lang="pt-BR" sz="4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tornar o indivíduo um servo subserviente, cego e obediente aos mandatos de homens</a:t>
            </a:r>
            <a:r>
              <a:rPr lang="pt-BR"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(EEC, p.60)</a:t>
            </a:r>
            <a:endParaRPr lang="pt-BR"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439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500" y="457200"/>
            <a:ext cx="11620500" cy="6112699"/>
          </a:xfrm>
          <a:prstGeom prst="rect">
            <a:avLst/>
          </a:prstGeom>
        </p:spPr>
        <p:txBody>
          <a:bodyPr wrap="square">
            <a:spAutoFit/>
          </a:bodyPr>
          <a:lstStyle/>
          <a:p>
            <a:pPr algn="ctr">
              <a:lnSpc>
                <a:spcPct val="107000"/>
              </a:lnSpc>
              <a:spcAft>
                <a:spcPts val="800"/>
              </a:spcAft>
            </a:pPr>
            <a:r>
              <a:rPr lang="pt-BR" sz="4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caráter capaz de transmitir o clamor da meia-noite tinha de ser desenvolvido nas </a:t>
            </a:r>
            <a:r>
              <a:rPr lang="pt-BR" sz="46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escolas cristãs de treinamento manual</a:t>
            </a:r>
            <a:r>
              <a:rPr lang="pt-BR" sz="4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ou na </a:t>
            </a:r>
            <a:r>
              <a:rPr lang="pt-BR" sz="46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escola prática da vida</a:t>
            </a:r>
            <a:r>
              <a:rPr lang="pt-BR" sz="4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O líder desse movimento, Guilherme Miller, “o profeta-fazendeiro”, como Cristo e João Batista, foi educado na última. (EEC, p. 61)</a:t>
            </a:r>
            <a:endParaRPr lang="pt-BR" sz="4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65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06400" y="393700"/>
            <a:ext cx="11404600" cy="6247864"/>
          </a:xfrm>
          <a:prstGeom prst="rect">
            <a:avLst/>
          </a:prstGeom>
        </p:spPr>
        <p:txBody>
          <a:bodyPr wrap="square">
            <a:spAutoFit/>
          </a:bodyPr>
          <a:lstStyle/>
          <a:p>
            <a:pPr algn="ct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 denominações protestantes falharam em “compreender a ciência da verdadeira educação”. O fracasso em entender e praticar a educação cristã incapacitou-as para a proclamação a todo mundo da mensagem da segunda vinda de Cristo. </a:t>
            </a:r>
          </a:p>
          <a:p>
            <a:pPr algn="ctr"/>
            <a:r>
              <a:rPr lang="pt-BR" sz="4000" b="1" dirty="0">
                <a:effectLst>
                  <a:outerShdw blurRad="38100" dist="38100" dir="2700000" algn="tl">
                    <a:srgbClr val="000000">
                      <a:alpha val="43137"/>
                    </a:srgbClr>
                  </a:outerShdw>
                </a:effectLst>
                <a:latin typeface="Arial Rounded MT Bold" panose="020F0704030504030204" pitchFamily="34" charset="0"/>
              </a:rPr>
              <a:t>A luz do protestantismo estava se apagando na Europa, então Deus preparou uma nova terra que se tornaria os EUA.</a:t>
            </a:r>
          </a:p>
          <a:p>
            <a:pPr algn="ctr"/>
            <a:endParaRPr lang="pt-BR" sz="40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84410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8900" y="267156"/>
            <a:ext cx="12103100" cy="6250494"/>
          </a:xfrm>
          <a:prstGeom prst="rect">
            <a:avLst/>
          </a:prstGeom>
        </p:spPr>
        <p:txBody>
          <a:bodyPr wrap="square">
            <a:spAutoFit/>
          </a:bodyPr>
          <a:lstStyle/>
          <a:p>
            <a:pPr algn="ctr">
              <a:lnSpc>
                <a:spcPct val="107000"/>
              </a:lnSpc>
              <a:spcAft>
                <a:spcPts val="800"/>
              </a:spcAft>
            </a:pPr>
            <a:r>
              <a:rPr lang="pt-BR" sz="3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Cada adventista do sétimo dia está se aproximando de sua prova final</a:t>
            </a:r>
            <a:r>
              <a:rPr lang="pt-BR" sz="3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assim como ocorreu com as igrejas protestantes em 1844. </a:t>
            </a:r>
            <a:r>
              <a:rPr lang="pt-BR" sz="3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nossa prova virá com o Alto Clamor, a chuva serôdia</a:t>
            </a:r>
            <a:r>
              <a:rPr lang="pt-BR" sz="3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Aqueles que não foram treinados no governo de si mesmos, aqueles que são incapazes de depender de seus próprios esforços para o sustento, que não estão fazendo da Bíblia sua base de estudos, e da fisiologia a base de cada esforço educacional, todos os que, em outras palavras, “não entendem a verdadeira ciência da educação”, não terão parte no reino de Deus ou no Alto Clamor”. (EEC, p. 62)</a:t>
            </a:r>
            <a:endParaRPr lang="pt-B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877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6600" y="1422401"/>
            <a:ext cx="10502900" cy="3648948"/>
          </a:xfrm>
          <a:prstGeom prst="rect">
            <a:avLst/>
          </a:prstGeom>
        </p:spPr>
        <p:txBody>
          <a:bodyPr wrap="square">
            <a:spAutoFit/>
          </a:bodyPr>
          <a:lstStyle/>
          <a:p>
            <a:pPr algn="ctr">
              <a:lnSpc>
                <a:spcPct val="107000"/>
              </a:lnSpc>
              <a:spcAft>
                <a:spcPts val="800"/>
              </a:spcAft>
            </a:pPr>
            <a:r>
              <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CARÁTER NECESSÁRIO PARA O ALTO CLAMOR É SEMELHANTE ÀQUELE DO CLAMOR DA MEIA-NOITE</a:t>
            </a:r>
            <a:endParaRPr lang="pt-BR" sz="5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534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500" y="406400"/>
            <a:ext cx="11747500" cy="6153416"/>
          </a:xfrm>
          <a:prstGeom prst="rect">
            <a:avLst/>
          </a:prstGeom>
        </p:spPr>
        <p:txBody>
          <a:bodyPr wrap="square">
            <a:spAutoFit/>
          </a:bodyPr>
          <a:lstStyle/>
          <a:p>
            <a:pPr algn="ctr">
              <a:lnSpc>
                <a:spcPct val="107000"/>
              </a:lnSpc>
              <a:spcAft>
                <a:spcPts val="800"/>
              </a:spcAft>
            </a:pP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Assim será proclamada a mensagem do terceiro anjo. Ao chegar o tempo para que ela seja dada com máximo poder, o Senhor operará por meio de </a:t>
            </a:r>
            <a:r>
              <a:rPr lang="pt-BR" sz="37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humildes instrumentos</a:t>
            </a: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dirigindo a mente dos que se consagram ao Seu serviço. Os obreiros serão antes </a:t>
            </a:r>
            <a:r>
              <a:rPr lang="pt-BR" sz="37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qualificados pela unção de Seu Espírito</a:t>
            </a: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do que pelo preparo nas instituições de ensino. </a:t>
            </a:r>
            <a:r>
              <a:rPr lang="pt-BR" sz="37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Homens de fé e oração</a:t>
            </a: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serão constrangidos a sair com zelo santo, declarando as palavras que Deus lhes dá” (O Grande Conflito, p. 606).</a:t>
            </a:r>
            <a:endParaRPr lang="pt-BR" sz="3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913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500" y="368300"/>
            <a:ext cx="11772900" cy="6091924"/>
          </a:xfrm>
          <a:prstGeom prst="rect">
            <a:avLst/>
          </a:prstGeom>
        </p:spPr>
        <p:txBody>
          <a:bodyPr wrap="square">
            <a:spAutoFit/>
          </a:bodyPr>
          <a:lstStyle/>
          <a:p>
            <a:pPr algn="ctr">
              <a:lnSpc>
                <a:spcPct val="107000"/>
              </a:lnSpc>
              <a:spcAft>
                <a:spcPts val="800"/>
              </a:spcAft>
            </a:pP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Quando atingirmos a norma que o Senhor deseja que atinjamos, as pessoas mundanas considerarão os adventistas do sétimo dia como </a:t>
            </a:r>
            <a:r>
              <a:rPr lang="pt-BR" sz="5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extremistas esquisitos, alienados e antiquados</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(EGW, </a:t>
            </a:r>
            <a:r>
              <a:rPr lang="pt-BR" sz="36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Review</a:t>
            </a:r>
            <a:r>
              <a:rPr lang="pt-BR" sz="36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and Herald</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9 de janeiro de 1894)</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543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7000" y="304800"/>
            <a:ext cx="11950700" cy="6133410"/>
          </a:xfrm>
          <a:prstGeom prst="rect">
            <a:avLst/>
          </a:prstGeom>
        </p:spPr>
        <p:txBody>
          <a:bodyPr wrap="square">
            <a:spAutoFit/>
          </a:bodyPr>
          <a:lstStyle/>
          <a:p>
            <a:pPr algn="ctr">
              <a:lnSpc>
                <a:spcPct val="107000"/>
              </a:lnSpc>
              <a:spcAft>
                <a:spcPts val="800"/>
              </a:spcAft>
            </a:pPr>
            <a:r>
              <a:rPr lang="pt-BR" sz="41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Qualquer escola que, como Oberlin, tem o poder de despertar seus alunos para realizar uma reforma para a qual Deus está chamando, deve esperar se defrontar com a mesma oposição amarga por parte dos que se contentam com a mera forma da educação cristã sem o poder do espírito. </a:t>
            </a:r>
            <a:r>
              <a:rPr lang="pt-BR" sz="41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Esses são fontes sem água, nuvens sem chuva, palavras sem ideias, lâmpadas sem óleo</a:t>
            </a:r>
            <a:r>
              <a:rPr lang="pt-BR" sz="41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(EEC, p. 80)</a:t>
            </a:r>
            <a:endParaRPr lang="pt-BR" sz="4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718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17700" y="1765300"/>
            <a:ext cx="8172403" cy="3139321"/>
          </a:xfrm>
          <a:prstGeom prst="rect">
            <a:avLst/>
          </a:prstGeom>
        </p:spPr>
        <p:txBody>
          <a:bodyPr wrap="square">
            <a:spAutoFit/>
          </a:bodyPr>
          <a:lstStyle/>
          <a:p>
            <a:pPr algn="ct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SELEÇÃO E TREINAMENTO DE PROFESSORES</a:t>
            </a:r>
            <a:endParaRPr lang="pt-BR" sz="6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883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5100" y="241300"/>
            <a:ext cx="11899900" cy="6476709"/>
          </a:xfrm>
          <a:prstGeom prst="rect">
            <a:avLst/>
          </a:prstGeom>
        </p:spPr>
        <p:txBody>
          <a:bodyPr wrap="square">
            <a:spAutoFit/>
          </a:bodyPr>
          <a:lstStyle/>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Oberlin poderia levar avante o plano de Deus na preparação de um exército de missionários para proclamar o clamor da meia-noite, </a:t>
            </a: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não fosse o caso de alguns de seus professores terem continuado a se apegar aos princípios e métodos de escolas mundanas</a:t>
            </a: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(ECC, p. 82)</a:t>
            </a:r>
            <a:endParaRPr lang="pt-BR" sz="4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6810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62000" y="1346200"/>
            <a:ext cx="10693400" cy="4154984"/>
          </a:xfrm>
          <a:prstGeom prst="rect">
            <a:avLst/>
          </a:prstGeom>
        </p:spPr>
        <p:txBody>
          <a:bodyPr wrap="square">
            <a:spAutoFit/>
          </a:bodyPr>
          <a:lstStyle/>
          <a:p>
            <a:pPr algn="ct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OPOSIÇÃO EXTERNA, PENOSA; </a:t>
            </a:r>
          </a:p>
          <a:p>
            <a:pPr algn="ct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OPOSIÇÃO INTERNA, GRAVE</a:t>
            </a:r>
            <a:endParaRPr lang="pt-BR" sz="6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180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 y="152401"/>
            <a:ext cx="11734800" cy="6575262"/>
          </a:xfrm>
          <a:prstGeom prst="rect">
            <a:avLst/>
          </a:prstGeom>
        </p:spPr>
        <p:txBody>
          <a:bodyPr wrap="square">
            <a:spAutoFit/>
          </a:bodyPr>
          <a:lstStyle/>
          <a:p>
            <a:pPr algn="ctr">
              <a:lnSpc>
                <a:spcPct val="107000"/>
              </a:lnSpc>
              <a:spcAft>
                <a:spcPts val="800"/>
              </a:spcAft>
            </a:pPr>
            <a:r>
              <a:rPr lang="pt-BR"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Ao ceder na questão da reforma de saúde, Oberlin começou a abandonar suas reformas, uma a uma, até que se tornou incapaz de enfrentar a provação de 1844. Assim, Oberlin falhou em sua grande missão para a qual foi convocada pelo primeiro anjo, porque </a:t>
            </a:r>
            <a:r>
              <a:rPr lang="pt-BR" sz="4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alguns de seus professores não tinham simpatia pela educação cristã</a:t>
            </a:r>
            <a:r>
              <a:rPr lang="pt-BR" sz="4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(ECC, p. 83)</a:t>
            </a:r>
            <a:endParaRPr lang="pt-BR"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682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8000" y="1244601"/>
            <a:ext cx="11264900" cy="4439420"/>
          </a:xfrm>
          <a:prstGeom prst="rect">
            <a:avLst/>
          </a:prstGeom>
        </p:spPr>
        <p:txBody>
          <a:bodyPr wrap="square">
            <a:spAutoFit/>
          </a:bodyPr>
          <a:lstStyle/>
          <a:p>
            <a:pPr algn="ctr">
              <a:lnSpc>
                <a:spcPct val="107000"/>
              </a:lnSpc>
              <a:spcAft>
                <a:spcPts val="800"/>
              </a:spcAft>
            </a:pP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ALGUMAS EXPERIÊNCIAS EDUCACIONAIS DOS ADVENTISTAS DO SÉTIMO DIA</a:t>
            </a:r>
            <a:endParaRPr lang="pt-BR" sz="6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85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a:solidFill>
                  <a:srgbClr val="FFFF00"/>
                </a:solidFill>
                <a:latin typeface="Arial Rounded MT Bold" panose="020F0704030504030204" pitchFamily="34" charset="0"/>
              </a:rPr>
              <a:t>O Grande Conflito, p.296</a:t>
            </a:r>
          </a:p>
        </p:txBody>
      </p:sp>
      <p:sp>
        <p:nvSpPr>
          <p:cNvPr id="3" name="Espaço Reservado para Conteúdo 2"/>
          <p:cNvSpPr>
            <a:spLocks noGrp="1"/>
          </p:cNvSpPr>
          <p:nvPr>
            <p:ph idx="1"/>
          </p:nvPr>
        </p:nvSpPr>
        <p:spPr>
          <a:xfrm>
            <a:off x="609600" y="1808649"/>
            <a:ext cx="11315700" cy="4630251"/>
          </a:xfrm>
        </p:spPr>
        <p:txBody>
          <a:bodyPr/>
          <a:lstStyle/>
          <a:p>
            <a:pPr marL="36900" indent="0" algn="ctr">
              <a:buNone/>
            </a:pPr>
            <a:r>
              <a:rPr lang="pt-BR" sz="3600" b="1" dirty="0">
                <a:latin typeface="Arial Rounded MT Bold" panose="020F0704030504030204" pitchFamily="34" charset="0"/>
              </a:rPr>
              <a:t>A Escritura Sagrada era tida como fundamento da fé, a fonte da sabedoria e a carta da liberdade. Seus princípios eram diligentemente ensinados no lar, na escola e na igreja, e seus frutos se faziam manifestos na economia, inteligência, pureza e temperança...Estava demonstrado que os princípios da Bíblia constituem a mais segura salvaguarda da grandeza nacional.</a:t>
            </a:r>
          </a:p>
          <a:p>
            <a:pPr marL="36900" indent="0">
              <a:buNone/>
            </a:pPr>
            <a:endParaRPr lang="pt-BR" dirty="0"/>
          </a:p>
        </p:txBody>
      </p:sp>
    </p:spTree>
    <p:extLst>
      <p:ext uri="{BB962C8B-B14F-4D97-AF65-F5344CB8AC3E}">
        <p14:creationId xmlns:p14="http://schemas.microsoft.com/office/powerpoint/2010/main" val="3322533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1300" y="571500"/>
            <a:ext cx="11760200" cy="5696816"/>
          </a:xfrm>
          <a:prstGeom prst="rect">
            <a:avLst/>
          </a:prstGeom>
        </p:spPr>
        <p:txBody>
          <a:bodyPr wrap="square">
            <a:spAutoFit/>
          </a:bodyPr>
          <a:lstStyle/>
          <a:p>
            <a:pPr algn="ctr">
              <a:lnSpc>
                <a:spcPct val="107000"/>
              </a:lnSpc>
              <a:spcAft>
                <a:spcPts val="800"/>
              </a:spcAft>
            </a:pPr>
            <a:r>
              <a:rPr lang="pt-BR" sz="5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Ao me ser mostrado pelo anjo de Deus que se deveria estabelecer uma instituição para a educação de nossos jovens, vi que esse seria um dos maiores meios ordenados por Deus para a salvação de almas” </a:t>
            </a:r>
          </a:p>
          <a:p>
            <a:pPr algn="ctr">
              <a:lnSpc>
                <a:spcPct val="107000"/>
              </a:lnSpc>
              <a:spcAft>
                <a:spcPts val="800"/>
              </a:spcAft>
            </a:pP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r>
              <a:rPr lang="pt-BR" sz="3600" b="1"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Christian </a:t>
            </a:r>
            <a:r>
              <a:rPr lang="pt-BR" sz="3600" b="1" i="1" dirty="0" err="1">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Education</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p.25 – citado em EEC, p.91)</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54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0200" y="292100"/>
            <a:ext cx="11684000" cy="6274475"/>
          </a:xfrm>
          <a:prstGeom prst="rect">
            <a:avLst/>
          </a:prstGeom>
        </p:spPr>
        <p:txBody>
          <a:bodyPr wrap="square">
            <a:spAutoFit/>
          </a:bodyPr>
          <a:lstStyle/>
          <a:p>
            <a:pPr algn="ctr">
              <a:lnSpc>
                <a:spcPct val="107000"/>
              </a:lnSpc>
              <a:spcAft>
                <a:spcPts val="800"/>
              </a:spcAft>
            </a:pPr>
            <a:r>
              <a:rPr lang="pt-BR" sz="4400" dirty="0">
                <a:solidFill>
                  <a:srgbClr val="FFFF00"/>
                </a:solidFill>
                <a:latin typeface="Arial Rounded MT Bold" panose="020F0704030504030204" pitchFamily="34" charset="0"/>
                <a:ea typeface="Calibri" panose="020F0502020204030204" pitchFamily="34" charset="0"/>
                <a:cs typeface="Times New Roman" panose="02020603050405020304" pitchFamily="18" charset="0"/>
              </a:rPr>
              <a:t>O COLÉGIO DE BATTLE CREEK</a:t>
            </a:r>
            <a:endParaRPr lang="pt-BR" sz="4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dirty="0">
                <a:latin typeface="Arial Rounded MT Bold" panose="020F0704030504030204" pitchFamily="34" charset="0"/>
                <a:ea typeface="Calibri" panose="020F0502020204030204" pitchFamily="34" charset="0"/>
                <a:cs typeface="Times New Roman" panose="02020603050405020304" pitchFamily="18" charset="0"/>
              </a:rPr>
              <a:t>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4300" dirty="0">
                <a:latin typeface="Arial Rounded MT Bold" panose="020F0704030504030204" pitchFamily="34" charset="0"/>
                <a:ea typeface="Calibri" panose="020F0502020204030204" pitchFamily="34" charset="0"/>
                <a:cs typeface="Times New Roman" panose="02020603050405020304" pitchFamily="18" charset="0"/>
              </a:rPr>
              <a:t>[...] Quando o colégio de </a:t>
            </a:r>
            <a:r>
              <a:rPr lang="pt-BR" sz="4300" dirty="0" err="1">
                <a:latin typeface="Arial Rounded MT Bold" panose="020F0704030504030204" pitchFamily="34" charset="0"/>
                <a:ea typeface="Calibri" panose="020F0502020204030204" pitchFamily="34" charset="0"/>
                <a:cs typeface="Times New Roman" panose="02020603050405020304" pitchFamily="18" charset="0"/>
              </a:rPr>
              <a:t>Battle</a:t>
            </a:r>
            <a:r>
              <a:rPr lang="pt-BR" sz="4300" dirty="0">
                <a:latin typeface="Arial Rounded MT Bold" panose="020F0704030504030204" pitchFamily="34" charset="0"/>
                <a:ea typeface="Calibri" panose="020F0502020204030204" pitchFamily="34" charset="0"/>
                <a:cs typeface="Times New Roman" panose="02020603050405020304" pitchFamily="18" charset="0"/>
              </a:rPr>
              <a:t> </a:t>
            </a:r>
            <a:r>
              <a:rPr lang="pt-BR" sz="4300" dirty="0" err="1">
                <a:latin typeface="Arial Rounded MT Bold" panose="020F0704030504030204" pitchFamily="34" charset="0"/>
                <a:ea typeface="Calibri" panose="020F0502020204030204" pitchFamily="34" charset="0"/>
                <a:cs typeface="Times New Roman" panose="02020603050405020304" pitchFamily="18" charset="0"/>
              </a:rPr>
              <a:t>Creek</a:t>
            </a:r>
            <a:r>
              <a:rPr lang="pt-BR" sz="4300" dirty="0">
                <a:latin typeface="Arial Rounded MT Bold" panose="020F0704030504030204" pitchFamily="34" charset="0"/>
                <a:ea typeface="Calibri" panose="020F0502020204030204" pitchFamily="34" charset="0"/>
                <a:cs typeface="Times New Roman" panose="02020603050405020304" pitchFamily="18" charset="0"/>
              </a:rPr>
              <a:t> foi estabelecido, não havia suficiente fé e coragem para erguer uma instituição de ensino entre os adventistas em área rural, numa fazenda, onde os reformadores educacionais anteriores a 1844 haviam localizado suas escolas. </a:t>
            </a:r>
            <a:endParaRPr lang="pt-BR"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768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8800" y="1490489"/>
            <a:ext cx="11328400" cy="3342838"/>
          </a:xfrm>
          <a:prstGeom prst="rect">
            <a:avLst/>
          </a:prstGeom>
        </p:spPr>
        <p:txBody>
          <a:bodyPr wrap="square">
            <a:spAutoFit/>
          </a:bodyPr>
          <a:lstStyle/>
          <a:p>
            <a:pPr algn="ctr">
              <a:lnSpc>
                <a:spcPct val="107000"/>
              </a:lnSpc>
              <a:spcAft>
                <a:spcPts val="800"/>
              </a:spcAft>
            </a:pPr>
            <a:r>
              <a:rPr lang="pt-BR" sz="5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CAUSAS DA INCAPACIDADE DE VALORIZAR O SISTEMA EDUCACIONAL PARA O QUAL DEUS OS ESTAVA CHAMANDO:</a:t>
            </a:r>
            <a:endParaRPr lang="pt-BR" sz="50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585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900" y="190500"/>
            <a:ext cx="11823700" cy="6194709"/>
          </a:xfrm>
          <a:prstGeom prst="rect">
            <a:avLst/>
          </a:prstGeom>
        </p:spPr>
        <p:txBody>
          <a:bodyPr wrap="square">
            <a:spAutoFit/>
          </a:bodyPr>
          <a:lstStyle/>
          <a:p>
            <a:pPr algn="ctr">
              <a:lnSpc>
                <a:spcPct val="107000"/>
              </a:lnSpc>
              <a:spcAft>
                <a:spcPts val="800"/>
              </a:spcAft>
            </a:pP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1.</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Os líderes da denominação haviam recebido sua educação em escolas que haviam repudiado as ideias de reforma defendidas antes de 1844;</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2. </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importância da formação manual e reformas afins não havia se firmado na mente deles como ocorreu com Oberlin;</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3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3. </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Os adventistas do sétimo dia não tiveram fé para obedecer a Deus na criação de escolas simples </a:t>
            </a:r>
            <a:r>
              <a:rPr lang="pt-BR" sz="36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segundo o plano correto</a:t>
            </a:r>
            <a:r>
              <a:rPr lang="pt-BR" sz="36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para educar crianças que deveriam ter sido retiradas das escolas públicas;</a:t>
            </a:r>
            <a:endParaRPr lang="pt-BR"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1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1600" y="190500"/>
            <a:ext cx="11938000" cy="6727932"/>
          </a:xfrm>
          <a:prstGeom prst="rect">
            <a:avLst/>
          </a:prstGeom>
        </p:spPr>
        <p:txBody>
          <a:bodyPr wrap="square">
            <a:spAutoFit/>
          </a:bodyPr>
          <a:lstStyle/>
          <a:p>
            <a:pPr algn="ctr">
              <a:lnSpc>
                <a:spcPct val="107000"/>
              </a:lnSpc>
              <a:spcAft>
                <a:spcPts val="800"/>
              </a:spcAft>
            </a:pPr>
            <a:r>
              <a:rPr lang="pt-BR" sz="2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4. </a:t>
            </a:r>
            <a:r>
              <a:rPr lang="pt-BR"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 crianças adventistas, cujos pais, por falta de fé, deixaram de tirá-las das escolas públicas, estavam agora entre os líderes da denominação. Sua fé e coragem quanto à reforma educacional eram débeis, e seus olhos estavam tão cegos para a verdadeira ciência da educação cristã quanto os de seus pais que não lhes propiciaram escolas cristãs.</a:t>
            </a:r>
            <a:endParaRPr lang="pt-BR"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5.</a:t>
            </a:r>
            <a:r>
              <a:rPr lang="pt-BR" sz="2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Não puseram em prática importantíssimos e fundamentais princípios da educação cristã, como: o plano de tornar a Bíblia a base de todas as disciplinas ministradas; a rejeição da literatura prejudicial; a eliminação de cursos tradicionais e suas titulações; a incorporação da fisiologia como base de todo esforço educacional; o treinamento manual; o trabalho agrícola; a reforma no estilo dos edifícios, na alimentação etc.</a:t>
            </a:r>
            <a:endParaRPr lang="pt-BR"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800" b="1" dirty="0">
                <a:effectLst>
                  <a:outerShdw blurRad="38100" dist="38100" dir="2700000" algn="tl">
                    <a:srgbClr val="000000">
                      <a:alpha val="43137"/>
                    </a:srgbClr>
                  </a:outerShdw>
                </a:effectLst>
                <a:highlight>
                  <a:srgbClr val="FFFF00"/>
                </a:highlight>
                <a:latin typeface="Arial Rounded MT Bold" panose="020F0704030504030204" pitchFamily="34" charset="0"/>
                <a:ea typeface="Calibri" panose="020F0502020204030204" pitchFamily="34" charset="0"/>
                <a:cs typeface="Times New Roman" panose="02020603050405020304" pitchFamily="18" charset="0"/>
              </a:rPr>
              <a:t> </a:t>
            </a:r>
            <a:endParaRPr lang="pt-BR"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0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000" y="609600"/>
            <a:ext cx="11950700" cy="5878532"/>
          </a:xfrm>
          <a:prstGeom prst="rect">
            <a:avLst/>
          </a:prstGeom>
        </p:spPr>
        <p:txBody>
          <a:bodyPr wrap="square">
            <a:spAutoFit/>
          </a:bodyPr>
          <a:lstStyle/>
          <a:p>
            <a:pPr algn="ctr"/>
            <a:r>
              <a:rPr lang="pt-BR" sz="66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RESULTADO</a:t>
            </a:r>
          </a:p>
          <a:p>
            <a:pPr algn="ctr"/>
            <a:endParaRPr lang="pt-BR" sz="4000" dirty="0">
              <a:effectLst>
                <a:outerShdw blurRad="38100" dist="38100" dir="2700000" algn="tl">
                  <a:srgbClr val="000000">
                    <a:alpha val="43137"/>
                  </a:srgbClr>
                </a:outerShdw>
              </a:effectLst>
              <a:latin typeface="Arial Rounded MT Bold" panose="020F0704030504030204" pitchFamily="34" charset="0"/>
            </a:endParaRPr>
          </a:p>
          <a:p>
            <a:pPr algn="ctr"/>
            <a:r>
              <a:rPr lang="pt-BR" sz="5400" dirty="0">
                <a:effectLst>
                  <a:outerShdw blurRad="38100" dist="38100" dir="2700000" algn="tl">
                    <a:srgbClr val="000000">
                      <a:alpha val="43137"/>
                    </a:srgbClr>
                  </a:outerShdw>
                </a:effectLst>
                <a:latin typeface="Arial Rounded MT Bold" panose="020F0704030504030204" pitchFamily="34" charset="0"/>
              </a:rPr>
              <a:t>Nossa primeira instituição de ensino logo começou a produzir uma abundante safra de frutos educacionais mundanos.</a:t>
            </a:r>
          </a:p>
          <a:p>
            <a:pPr algn="ctr"/>
            <a:endPar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06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49300" y="1638301"/>
            <a:ext cx="11277600" cy="3648948"/>
          </a:xfrm>
          <a:prstGeom prst="rect">
            <a:avLst/>
          </a:prstGeom>
        </p:spPr>
        <p:txBody>
          <a:bodyPr wrap="square">
            <a:spAutoFit/>
          </a:bodyPr>
          <a:lstStyle/>
          <a:p>
            <a:pPr algn="ctr">
              <a:lnSpc>
                <a:spcPct val="107000"/>
              </a:lnSpc>
              <a:spcAft>
                <a:spcPts val="800"/>
              </a:spcAft>
            </a:pPr>
            <a:r>
              <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VAMOS TRAÇAR O SISTEMA ATUAL DE EDUCAÇÃO MUNDANA ATÉ A SUA FONTE (EEC, p.97)</a:t>
            </a:r>
            <a:endParaRPr lang="pt-BR" sz="5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996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04800"/>
            <a:ext cx="12192000" cy="6153416"/>
          </a:xfrm>
          <a:prstGeom prst="rect">
            <a:avLst/>
          </a:prstGeom>
        </p:spPr>
        <p:txBody>
          <a:bodyPr wrap="square">
            <a:spAutoFit/>
          </a:bodyPr>
          <a:lstStyle/>
          <a:p>
            <a:pPr marL="342900" lvl="0" indent="-342900" algn="ctr">
              <a:lnSpc>
                <a:spcPct val="107000"/>
              </a:lnSpc>
              <a:spcAft>
                <a:spcPts val="0"/>
              </a:spcAft>
              <a:buFont typeface="Symbol" panose="05050102010706020507" pitchFamily="18" charset="2"/>
              <a:buChar char=""/>
            </a:pP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 plano educacional do nosso primeiro colégio foi tomado emprestado, em grande parte, das escolas religiosas das denominações protestantes.</a:t>
            </a:r>
            <a:endParaRPr lang="pt-BR" sz="3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Symbol" panose="05050102010706020507" pitchFamily="18" charset="2"/>
              <a:buChar char=""/>
            </a:pP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Essas denominações receberam sua luz educacional das instituições de ensino mais antigas do país (EUA), como Harvard e Yale.</a:t>
            </a:r>
            <a:endParaRPr lang="pt-BR" sz="3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Symbol" panose="05050102010706020507" pitchFamily="18" charset="2"/>
              <a:buChar char=""/>
            </a:pP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Harvard e Yale a tomaram emprestada de Oxford e Cambridge.</a:t>
            </a:r>
            <a:endParaRPr lang="pt-BR" sz="3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Symbol" panose="05050102010706020507" pitchFamily="18" charset="2"/>
              <a:buChar char=""/>
            </a:pPr>
            <a:r>
              <a:rPr lang="pt-BR" sz="37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Oxford e Cambridge são filhas da Universidade de Paris.</a:t>
            </a:r>
            <a:endParaRPr lang="pt-BR" sz="3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42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6700" y="228600"/>
            <a:ext cx="11798300" cy="7405810"/>
          </a:xfrm>
          <a:prstGeom prst="rect">
            <a:avLst/>
          </a:prstGeom>
        </p:spPr>
        <p:txBody>
          <a:bodyPr wrap="square">
            <a:spAutoFit/>
          </a:bodyPr>
          <a:lstStyle/>
          <a:p>
            <a:pPr marL="342900" lvl="0" indent="-342900" algn="ctr">
              <a:lnSpc>
                <a:spcPct val="107000"/>
              </a:lnSpc>
              <a:spcAft>
                <a:spcPts val="0"/>
              </a:spcAft>
              <a:buFont typeface="Symbol" panose="05050102010706020507" pitchFamily="18" charset="2"/>
              <a:buChar char=""/>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 Universidade de Paris, presidida unicamente pelos romanistas, era totalmente papal, e é a mãe das universidades europeias. </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Symbol" panose="05050102010706020507" pitchFamily="18" charset="2"/>
              <a:buChar char=""/>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Ela tomou o seu sistema de ensino emprestado de Roma pagã.</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Symbol" panose="05050102010706020507" pitchFamily="18" charset="2"/>
              <a:buChar char=""/>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Roma pagã “assimilou em seu sistema os elementos das culturas grega e oriental”. </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Symbol" panose="05050102010706020507" pitchFamily="18" charset="2"/>
              <a:buChar char=""/>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 escolas gregas extraíram sua sabedoria e inspiração do </a:t>
            </a:r>
            <a:r>
              <a:rPr lang="pt-BR" sz="40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Egito</a:t>
            </a: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40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endParaRPr lang="pt-BR" sz="4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6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91221" y="2190234"/>
            <a:ext cx="10962681" cy="1200329"/>
          </a:xfrm>
          <a:prstGeom prst="rect">
            <a:avLst/>
          </a:prstGeom>
        </p:spPr>
        <p:txBody>
          <a:bodyPr wrap="none">
            <a:spAutoFit/>
          </a:bodyPr>
          <a:lstStyle/>
          <a:p>
            <a:r>
              <a:rPr lang="pt-BR" sz="72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Conclusão deste estudo</a:t>
            </a:r>
            <a:endParaRPr lang="pt-BR" sz="7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37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rPr>
              <a:t>ONDE FALHARAM?</a:t>
            </a:r>
            <a:endParaRPr lang="pt-BR" sz="5400" b="1" dirty="0">
              <a:solidFill>
                <a:srgbClr val="FFFF00"/>
              </a:solidFill>
            </a:endParaRPr>
          </a:p>
        </p:txBody>
      </p:sp>
      <p:sp>
        <p:nvSpPr>
          <p:cNvPr id="3" name="Espaço Reservado para Conteúdo 2"/>
          <p:cNvSpPr>
            <a:spLocks noGrp="1"/>
          </p:cNvSpPr>
          <p:nvPr>
            <p:ph idx="1"/>
          </p:nvPr>
        </p:nvSpPr>
        <p:spPr>
          <a:xfrm>
            <a:off x="913795" y="1821349"/>
            <a:ext cx="10353762" cy="4058751"/>
          </a:xfrm>
        </p:spPr>
        <p:txBody>
          <a:bodyPr>
            <a:normAutofit/>
          </a:bodyPr>
          <a:lstStyle/>
          <a:p>
            <a:pPr marL="36900" indent="0" algn="ctr">
              <a:buNone/>
            </a:pPr>
            <a:r>
              <a:rPr lang="pt-BR" sz="4400" b="1" dirty="0">
                <a:effectLst>
                  <a:outerShdw blurRad="38100" dist="38100" dir="2700000" algn="tl">
                    <a:srgbClr val="000000">
                      <a:alpha val="43137"/>
                    </a:srgbClr>
                  </a:outerShdw>
                </a:effectLst>
                <a:latin typeface="Arial Rounded MT Bold" panose="020F0704030504030204" pitchFamily="34" charset="0"/>
              </a:rPr>
              <a:t>Esses reformadores, ao chegarem na América, renunciaram às doutrinas papais na igreja e no Estado, </a:t>
            </a:r>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mas conservaram o sistema papal de educação</a:t>
            </a:r>
            <a:r>
              <a:rPr lang="pt-BR" sz="4400" b="1" dirty="0">
                <a:effectLst>
                  <a:outerShdw blurRad="38100" dist="38100" dir="2700000" algn="tl">
                    <a:srgbClr val="000000">
                      <a:alpha val="43137"/>
                    </a:srgbClr>
                  </a:outerShdw>
                </a:effectLst>
                <a:latin typeface="Arial Rounded MT Bold" panose="020F0704030504030204" pitchFamily="34" charset="0"/>
              </a:rPr>
              <a:t>.</a:t>
            </a:r>
          </a:p>
          <a:p>
            <a:pPr marL="36900" indent="0" algn="ctr">
              <a:buNone/>
            </a:pPr>
            <a:endParaRPr lang="pt-BR" sz="4400" b="1" dirty="0"/>
          </a:p>
        </p:txBody>
      </p:sp>
    </p:spTree>
    <p:extLst>
      <p:ext uri="{BB962C8B-B14F-4D97-AF65-F5344CB8AC3E}">
        <p14:creationId xmlns:p14="http://schemas.microsoft.com/office/powerpoint/2010/main" val="530831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8900" y="190500"/>
            <a:ext cx="11861800" cy="6401881"/>
          </a:xfrm>
          <a:prstGeom prst="rect">
            <a:avLst/>
          </a:prstGeom>
        </p:spPr>
        <p:txBody>
          <a:bodyPr wrap="square">
            <a:spAutoFit/>
          </a:bodyPr>
          <a:lstStyle/>
          <a:p>
            <a:pPr algn="ctr">
              <a:lnSpc>
                <a:spcPct val="107000"/>
              </a:lnSpc>
              <a:spcAft>
                <a:spcPts val="800"/>
              </a:spcAft>
            </a:pPr>
            <a:r>
              <a:rPr lang="pt-BR" sz="35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As grandes denominações protestantes fracassaram em dar a mensagem do primeiro anjo em sua plenitude por </a:t>
            </a:r>
            <a:r>
              <a:rPr lang="pt-BR" sz="35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não terem se libertado do sistema papal de educação</a:t>
            </a:r>
            <a:r>
              <a:rPr lang="pt-BR" sz="35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 denominação ASD veio à existência por causa dessa falha, e Deus ainda espera que ela seja bem-sucedida onde outros falharam. O Senhor tem falado a nosso povo que, </a:t>
            </a:r>
            <a:r>
              <a:rPr lang="pt-BR" sz="35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como indivíduos</a:t>
            </a:r>
            <a:r>
              <a:rPr lang="pt-BR" sz="35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35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estamos em grande perigo de sofrer a mesma derrota que as grandes denominações padeceram</a:t>
            </a:r>
            <a:r>
              <a:rPr lang="pt-BR" sz="35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porque ainda nos mantemos ligados a métodos mundanos de educação.</a:t>
            </a:r>
            <a:endParaRPr lang="pt-BR" sz="35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621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9700" y="228600"/>
            <a:ext cx="11798300" cy="6270306"/>
          </a:xfrm>
          <a:prstGeom prst="rect">
            <a:avLst/>
          </a:prstGeom>
        </p:spPr>
        <p:txBody>
          <a:bodyPr wrap="square">
            <a:spAutoFit/>
          </a:bodyPr>
          <a:lstStyle/>
          <a:p>
            <a:pPr algn="ctr">
              <a:lnSpc>
                <a:spcPct val="107000"/>
              </a:lnSpc>
              <a:spcAft>
                <a:spcPts val="800"/>
              </a:spcAft>
            </a:pP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Precisamos </a:t>
            </a:r>
            <a:r>
              <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educar para a utilidade</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r>
              <a:rPr lang="pt-BR" sz="5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aqui</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 no </a:t>
            </a:r>
            <a:r>
              <a:rPr lang="pt-BR" sz="5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reino vindouro</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 que a questão com o nosso povo não é se um jovem tem um título, mas </a:t>
            </a:r>
            <a:r>
              <a:rPr lang="pt-BR" sz="54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se</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ele tem </a:t>
            </a:r>
            <a:r>
              <a:rPr lang="pt-BR" sz="5400" b="1" u="sng"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uma preparação adequada para ser uma bênção aos outros nesta obra</a:t>
            </a:r>
            <a:r>
              <a:rPr lang="pt-BR" sz="54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endParaRPr lang="pt-BR"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945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900" y="330201"/>
            <a:ext cx="11976100" cy="7478970"/>
          </a:xfrm>
          <a:prstGeom prst="rect">
            <a:avLst/>
          </a:prstGeom>
        </p:spPr>
        <p:txBody>
          <a:bodyPr wrap="square">
            <a:spAutoFit/>
          </a:bodyPr>
          <a:lstStyle/>
          <a:p>
            <a:pPr algn="ct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Ellen G. White, </a:t>
            </a:r>
            <a:r>
              <a:rPr lang="pt-BR" sz="4800" b="1" i="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Christian </a:t>
            </a:r>
            <a:r>
              <a:rPr lang="pt-BR" sz="4800" b="1" i="1" dirty="0" err="1">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Educator</a:t>
            </a:r>
            <a:r>
              <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1º de agosto de 1897</a:t>
            </a:r>
          </a:p>
          <a:p>
            <a:pPr algn="ctr"/>
            <a:endPar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algn="ctr"/>
            <a:r>
              <a:rPr lang="pt-BR" sz="48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Agora, como nunca antes, precisamos compreender a verdadeira ciência da educação. Se deixarmos de compreender isso, jamais teremos lugar no reino de Deus. </a:t>
            </a:r>
          </a:p>
          <a:p>
            <a:pPr algn="ctr"/>
            <a:endParaRPr lang="pt-BR" sz="4800" b="1" dirty="0">
              <a:solidFill>
                <a:srgbClr val="FFFF00"/>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algn="ctr"/>
            <a:endParaRPr lang="pt-BR"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6119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400" b="1" dirty="0">
                <a:solidFill>
                  <a:srgbClr val="FFFF00"/>
                </a:solidFill>
                <a:latin typeface="Arial Rounded MT Bold" panose="020F0704030504030204" pitchFamily="34" charset="0"/>
              </a:rPr>
              <a:t>SUGESTÕES DE LEITURA</a:t>
            </a:r>
          </a:p>
        </p:txBody>
      </p:sp>
      <p:sp>
        <p:nvSpPr>
          <p:cNvPr id="3" name="Espaço Reservado para Conteúdo 2"/>
          <p:cNvSpPr>
            <a:spLocks noGrp="1"/>
          </p:cNvSpPr>
          <p:nvPr>
            <p:ph idx="1"/>
          </p:nvPr>
        </p:nvSpPr>
        <p:spPr>
          <a:xfrm>
            <a:off x="139700" y="1732449"/>
            <a:ext cx="11811000" cy="5125551"/>
          </a:xfrm>
        </p:spPr>
        <p:txBody>
          <a:bodyPr>
            <a:noAutofit/>
          </a:bodyPr>
          <a:lstStyle/>
          <a:p>
            <a:pPr marL="494100" indent="-457200">
              <a:buFont typeface="+mj-lt"/>
              <a:buAutoNum type="arabicPeriod"/>
            </a:pPr>
            <a:r>
              <a:rPr lang="pt-BR" sz="3000" b="1" dirty="0">
                <a:latin typeface="Arial Rounded MT Bold" panose="020F0704030504030204" pitchFamily="34" charset="0"/>
              </a:rPr>
              <a:t>Educação;</a:t>
            </a:r>
          </a:p>
          <a:p>
            <a:pPr marL="494100" indent="-457200">
              <a:buFont typeface="+mj-lt"/>
              <a:buAutoNum type="arabicPeriod"/>
            </a:pPr>
            <a:r>
              <a:rPr lang="pt-BR" sz="3000" b="1" dirty="0">
                <a:latin typeface="Arial Rounded MT Bold" panose="020F0704030504030204" pitchFamily="34" charset="0"/>
              </a:rPr>
              <a:t>Conselhos aos professores, pais e estudantes;</a:t>
            </a:r>
          </a:p>
          <a:p>
            <a:pPr marL="494100" indent="-457200">
              <a:buFont typeface="+mj-lt"/>
              <a:buAutoNum type="arabicPeriod"/>
            </a:pPr>
            <a:r>
              <a:rPr lang="pt-BR" sz="3000" b="1" dirty="0">
                <a:latin typeface="Arial Rounded MT Bold" panose="020F0704030504030204" pitchFamily="34" charset="0"/>
              </a:rPr>
              <a:t>Fundamentos da educação cristã;</a:t>
            </a:r>
          </a:p>
          <a:p>
            <a:pPr marL="494100" indent="-457200">
              <a:buFont typeface="+mj-lt"/>
              <a:buAutoNum type="arabicPeriod"/>
            </a:pPr>
            <a:r>
              <a:rPr lang="pt-BR" sz="3000" b="1" dirty="0">
                <a:latin typeface="Arial Rounded MT Bold" panose="020F0704030504030204" pitchFamily="34" charset="0"/>
              </a:rPr>
              <a:t>Testemunhos para a igreja, v.6 (cap.17);</a:t>
            </a:r>
          </a:p>
          <a:p>
            <a:pPr marL="494100" indent="-457200">
              <a:buFont typeface="+mj-lt"/>
              <a:buAutoNum type="arabicPeriod"/>
            </a:pPr>
            <a:r>
              <a:rPr lang="pt-BR" sz="3000" b="1" dirty="0">
                <a:latin typeface="Arial Rounded MT Bold" panose="020F0704030504030204" pitchFamily="34" charset="0"/>
              </a:rPr>
              <a:t>Madison, a linda fazenda de Deus;</a:t>
            </a:r>
          </a:p>
          <a:p>
            <a:pPr marL="494100" indent="-457200">
              <a:buFont typeface="+mj-lt"/>
              <a:buAutoNum type="arabicPeriod"/>
            </a:pPr>
            <a:r>
              <a:rPr lang="pt-BR" sz="3000" b="1" dirty="0">
                <a:latin typeface="Arial Rounded MT Bold" panose="020F0704030504030204" pitchFamily="34" charset="0"/>
              </a:rPr>
              <a:t>Águas vivas ou cisternas rotas (em processo de tradução);</a:t>
            </a:r>
          </a:p>
          <a:p>
            <a:pPr marL="494100" indent="-457200">
              <a:buFont typeface="+mj-lt"/>
              <a:buAutoNum type="arabicPeriod"/>
            </a:pPr>
            <a:r>
              <a:rPr lang="pt-BR" sz="3000" b="1" dirty="0">
                <a:latin typeface="Arial Rounded MT Bold" panose="020F0704030504030204" pitchFamily="34" charset="0"/>
              </a:rPr>
              <a:t>A história de Daniel, o profeta (Pr. Stephen </a:t>
            </a:r>
            <a:r>
              <a:rPr lang="pt-BR" sz="3000" b="1" dirty="0" err="1">
                <a:latin typeface="Arial Rounded MT Bold" panose="020F0704030504030204" pitchFamily="34" charset="0"/>
              </a:rPr>
              <a:t>Haskell</a:t>
            </a:r>
            <a:r>
              <a:rPr lang="pt-BR" sz="3000" b="1" dirty="0">
                <a:latin typeface="Arial Rounded MT Bold" panose="020F0704030504030204" pitchFamily="34" charset="0"/>
              </a:rPr>
              <a:t> - será publicado em breve);</a:t>
            </a:r>
          </a:p>
        </p:txBody>
      </p:sp>
    </p:spTree>
    <p:extLst>
      <p:ext uri="{BB962C8B-B14F-4D97-AF65-F5344CB8AC3E}">
        <p14:creationId xmlns:p14="http://schemas.microsoft.com/office/powerpoint/2010/main" val="62986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400" b="1" dirty="0">
                <a:solidFill>
                  <a:srgbClr val="FFFF00"/>
                </a:solidFill>
                <a:effectLst>
                  <a:outerShdw blurRad="38100" dist="38100" dir="2700000" algn="tl">
                    <a:srgbClr val="000000">
                      <a:alpha val="43137"/>
                    </a:srgbClr>
                  </a:outerShdw>
                </a:effectLst>
                <a:latin typeface="Arial Rounded MT Bold" panose="020F0704030504030204" pitchFamily="34" charset="0"/>
              </a:rPr>
              <a:t>Atenção adventistas do sétimo dia!</a:t>
            </a:r>
            <a:endParaRPr lang="pt-BR" sz="4400" b="1" dirty="0">
              <a:solidFill>
                <a:srgbClr val="FFFF00"/>
              </a:solidFill>
              <a:latin typeface="Arial Rounded MT Bold" panose="020F0704030504030204" pitchFamily="34" charset="0"/>
            </a:endParaRPr>
          </a:p>
        </p:txBody>
      </p:sp>
      <p:sp>
        <p:nvSpPr>
          <p:cNvPr id="3" name="Espaço Reservado para Conteúdo 2"/>
          <p:cNvSpPr>
            <a:spLocks noGrp="1"/>
          </p:cNvSpPr>
          <p:nvPr>
            <p:ph idx="1"/>
          </p:nvPr>
        </p:nvSpPr>
        <p:spPr>
          <a:xfrm>
            <a:off x="406400" y="1732449"/>
            <a:ext cx="11379200" cy="5011251"/>
          </a:xfrm>
        </p:spPr>
        <p:txBody>
          <a:bodyPr>
            <a:normAutofit/>
          </a:bodyPr>
          <a:lstStyle/>
          <a:p>
            <a:pPr marL="36900" indent="0" algn="ctr">
              <a:buNone/>
            </a:pPr>
            <a:r>
              <a:rPr lang="pt-BR" sz="3600" b="1" dirty="0">
                <a:effectLst>
                  <a:outerShdw blurRad="38100" dist="38100" dir="2700000" algn="tl">
                    <a:srgbClr val="000000">
                      <a:alpha val="43137"/>
                    </a:srgbClr>
                  </a:outerShdw>
                </a:effectLst>
                <a:latin typeface="Arial Rounded MT Bold" panose="020F0704030504030204" pitchFamily="34" charset="0"/>
              </a:rPr>
              <a:t>As 3 principais escolas das colônias foram estabelecidas por homens que haviam fugido das doutrinas papais do Velho Mundo; mas esses educadores, por causa de sua educação nessas escolas papais, inconscientemente, moldaram suas instituições segundo o sistema educacional da igreja da qual haviam saído. (Cont.)</a:t>
            </a:r>
          </a:p>
          <a:p>
            <a:pPr marL="36900" indent="0">
              <a:buNone/>
            </a:pPr>
            <a:endParaRPr lang="pt-BR" dirty="0"/>
          </a:p>
        </p:txBody>
      </p:sp>
    </p:spTree>
    <p:extLst>
      <p:ext uri="{BB962C8B-B14F-4D97-AF65-F5344CB8AC3E}">
        <p14:creationId xmlns:p14="http://schemas.microsoft.com/office/powerpoint/2010/main" val="1594159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rdósia">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TM04033929[[fn=Ardósia]]</Template>
  <TotalTime>435</TotalTime>
  <Words>3880</Words>
  <Application>Microsoft Office PowerPoint</Application>
  <PresentationFormat>Widescreen</PresentationFormat>
  <Paragraphs>171</Paragraphs>
  <Slides>83</Slides>
  <Notes>0</Notes>
  <HiddenSlides>0</HiddenSlides>
  <MMClips>0</MMClips>
  <ScaleCrop>false</ScaleCrop>
  <HeadingPairs>
    <vt:vector size="4" baseType="variant">
      <vt:variant>
        <vt:lpstr>Tema</vt:lpstr>
      </vt:variant>
      <vt:variant>
        <vt:i4>1</vt:i4>
      </vt:variant>
      <vt:variant>
        <vt:lpstr>Títulos de slides</vt:lpstr>
      </vt:variant>
      <vt:variant>
        <vt:i4>83</vt:i4>
      </vt:variant>
    </vt:vector>
  </HeadingPairs>
  <TitlesOfParts>
    <vt:vector size="84" baseType="lpstr">
      <vt:lpstr>Ardósia</vt:lpstr>
      <vt:lpstr>Apresentação do PowerPoint</vt:lpstr>
      <vt:lpstr>Ellen G. White, Christian Educator, 1º de agosto de 1897</vt:lpstr>
      <vt:lpstr>Ellen G. White, Testemunhos para a Igreja, v.6, p.131</vt:lpstr>
      <vt:lpstr>OBJETIVO</vt:lpstr>
      <vt:lpstr>Apresentação do PowerPoint</vt:lpstr>
      <vt:lpstr>Apresentação do PowerPoint</vt:lpstr>
      <vt:lpstr>O Grande Conflito, p.296</vt:lpstr>
      <vt:lpstr>ONDE FALHARAM?</vt:lpstr>
      <vt:lpstr>Atenção adventistas do sétimo dia!</vt:lpstr>
      <vt:lpstr>Apresentação do PowerPoint</vt:lpstr>
      <vt:lpstr>Apresentação do PowerPoint</vt:lpstr>
      <vt:lpstr>Apresentação do PowerPoint</vt:lpstr>
      <vt:lpstr>QUAL O OBJETIVO DA EDUCAÇÃO CRISTÃ? </vt:lpstr>
      <vt:lpstr>JOHN STURM (UM LOBO EDUCACIONAL VESTIDO COM LÃ CRISTÃ) </vt:lpstr>
      <vt:lpstr>Apresentação do PowerPoint</vt:lpstr>
      <vt:lpstr>Testemunhos para a igreja, v.6, 141 (cap.18) citado em EEC, 17</vt:lpstr>
      <vt:lpstr>QUAL O CENÁRIO EDUCACIONAL PÓS REFORMA PROTESTANTE? </vt:lpstr>
      <vt:lpstr>QUAL O PRINCIPAL OBJETIVO DA ORDEM DOS JESUÍTAS? </vt:lpstr>
      <vt:lpstr>MÉTODOS DE DOUTRINAÇÃO JESUÍTA </vt:lpstr>
      <vt:lpstr>MÉTODOS DE DOUTRINAÇÃO JESUÍTA</vt:lpstr>
      <vt:lpstr>QUAL O OBJETIVO DA EDUCAÇÃO JESUÍTA? </vt:lpstr>
      <vt:lpstr>Apresentação do PowerPoint</vt:lpstr>
      <vt:lpstr>JUNTANDO AS PEÇAS...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SE ELES SE ESQUECIAM DAS COISAS DE DEUS, COMO PODERIAM  ENSINÁ-LAS A SEUS FILHOS?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SUGESTÕES DE LEITURA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Márcio nascimento</dc:creator>
  <cp:lastModifiedBy>Usuário desconhecido</cp:lastModifiedBy>
  <cp:revision>119</cp:revision>
  <dcterms:created xsi:type="dcterms:W3CDTF">2019-11-08T08:53:18Z</dcterms:created>
  <dcterms:modified xsi:type="dcterms:W3CDTF">2019-11-19T07:28:34Z</dcterms:modified>
</cp:coreProperties>
</file>