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7" r:id="rId4"/>
    <p:sldId id="269" r:id="rId5"/>
    <p:sldId id="271" r:id="rId6"/>
    <p:sldId id="273" r:id="rId7"/>
    <p:sldId id="274" r:id="rId8"/>
    <p:sldId id="276" r:id="rId9"/>
    <p:sldId id="277" r:id="rId10"/>
    <p:sldId id="295" r:id="rId11"/>
    <p:sldId id="296" r:id="rId12"/>
    <p:sldId id="293" r:id="rId13"/>
    <p:sldId id="294" r:id="rId14"/>
    <p:sldId id="299" r:id="rId15"/>
    <p:sldId id="300" r:id="rId16"/>
    <p:sldId id="301" r:id="rId17"/>
    <p:sldId id="302" r:id="rId18"/>
    <p:sldId id="304" r:id="rId19"/>
    <p:sldId id="303" r:id="rId20"/>
    <p:sldId id="305" r:id="rId21"/>
    <p:sldId id="306" r:id="rId22"/>
    <p:sldId id="315" r:id="rId23"/>
    <p:sldId id="316" r:id="rId24"/>
    <p:sldId id="317" r:id="rId25"/>
    <p:sldId id="324" r:id="rId26"/>
    <p:sldId id="319" r:id="rId27"/>
    <p:sldId id="320" r:id="rId28"/>
    <p:sldId id="321" r:id="rId29"/>
    <p:sldId id="322" r:id="rId30"/>
    <p:sldId id="323" r:id="rId3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BD908907-8ED9-4B30-AD79-4423D0DF89D1}" type="datetimeFigureOut">
              <a:rPr lang="pt-BR" smtClean="0"/>
              <a:t>24/01/2021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2776F71-C4C7-42B0-91C5-EF7FA9179649}" type="slidenum">
              <a:rPr lang="pt-BR" smtClean="0"/>
              <a:t>‹nº›</a:t>
            </a:fld>
            <a:endParaRPr lang="pt-BR"/>
          </a:p>
        </p:txBody>
      </p:sp>
    </p:spTree>
    <p:extLst>
      <p:ext uri="{BB962C8B-B14F-4D97-AF65-F5344CB8AC3E}">
        <p14:creationId xmlns:p14="http://schemas.microsoft.com/office/powerpoint/2010/main" val="3132077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D908907-8ED9-4B30-AD79-4423D0DF89D1}" type="datetimeFigureOut">
              <a:rPr lang="pt-BR" smtClean="0"/>
              <a:t>24/01/2021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2776F71-C4C7-42B0-91C5-EF7FA9179649}" type="slidenum">
              <a:rPr lang="pt-BR" smtClean="0"/>
              <a:t>‹nº›</a:t>
            </a:fld>
            <a:endParaRPr lang="pt-BR"/>
          </a:p>
        </p:txBody>
      </p:sp>
    </p:spTree>
    <p:extLst>
      <p:ext uri="{BB962C8B-B14F-4D97-AF65-F5344CB8AC3E}">
        <p14:creationId xmlns:p14="http://schemas.microsoft.com/office/powerpoint/2010/main" val="1256432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D908907-8ED9-4B30-AD79-4423D0DF89D1}" type="datetimeFigureOut">
              <a:rPr lang="pt-BR" smtClean="0"/>
              <a:t>24/01/2021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2776F71-C4C7-42B0-91C5-EF7FA9179649}" type="slidenum">
              <a:rPr lang="pt-BR" smtClean="0"/>
              <a:t>‹nº›</a:t>
            </a:fld>
            <a:endParaRPr lang="pt-BR"/>
          </a:p>
        </p:txBody>
      </p:sp>
    </p:spTree>
    <p:extLst>
      <p:ext uri="{BB962C8B-B14F-4D97-AF65-F5344CB8AC3E}">
        <p14:creationId xmlns:p14="http://schemas.microsoft.com/office/powerpoint/2010/main" val="456834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D908907-8ED9-4B30-AD79-4423D0DF89D1}" type="datetimeFigureOut">
              <a:rPr lang="pt-BR" smtClean="0"/>
              <a:t>24/01/2021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2776F71-C4C7-42B0-91C5-EF7FA9179649}" type="slidenum">
              <a:rPr lang="pt-BR" smtClean="0"/>
              <a:t>‹nº›</a:t>
            </a:fld>
            <a:endParaRPr lang="pt-BR"/>
          </a:p>
        </p:txBody>
      </p:sp>
    </p:spTree>
    <p:extLst>
      <p:ext uri="{BB962C8B-B14F-4D97-AF65-F5344CB8AC3E}">
        <p14:creationId xmlns:p14="http://schemas.microsoft.com/office/powerpoint/2010/main" val="309821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BD908907-8ED9-4B30-AD79-4423D0DF89D1}" type="datetimeFigureOut">
              <a:rPr lang="pt-BR" smtClean="0"/>
              <a:t>24/01/2021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2776F71-C4C7-42B0-91C5-EF7FA9179649}" type="slidenum">
              <a:rPr lang="pt-BR" smtClean="0"/>
              <a:t>‹nº›</a:t>
            </a:fld>
            <a:endParaRPr lang="pt-BR"/>
          </a:p>
        </p:txBody>
      </p:sp>
    </p:spTree>
    <p:extLst>
      <p:ext uri="{BB962C8B-B14F-4D97-AF65-F5344CB8AC3E}">
        <p14:creationId xmlns:p14="http://schemas.microsoft.com/office/powerpoint/2010/main" val="576544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BD908907-8ED9-4B30-AD79-4423D0DF89D1}" type="datetimeFigureOut">
              <a:rPr lang="pt-BR" smtClean="0"/>
              <a:t>24/01/2021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2776F71-C4C7-42B0-91C5-EF7FA9179649}" type="slidenum">
              <a:rPr lang="pt-BR" smtClean="0"/>
              <a:t>‹nº›</a:t>
            </a:fld>
            <a:endParaRPr lang="pt-BR"/>
          </a:p>
        </p:txBody>
      </p:sp>
    </p:spTree>
    <p:extLst>
      <p:ext uri="{BB962C8B-B14F-4D97-AF65-F5344CB8AC3E}">
        <p14:creationId xmlns:p14="http://schemas.microsoft.com/office/powerpoint/2010/main" val="2742673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BD908907-8ED9-4B30-AD79-4423D0DF89D1}" type="datetimeFigureOut">
              <a:rPr lang="pt-BR" smtClean="0"/>
              <a:t>24/01/2021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2776F71-C4C7-42B0-91C5-EF7FA9179649}" type="slidenum">
              <a:rPr lang="pt-BR" smtClean="0"/>
              <a:t>‹nº›</a:t>
            </a:fld>
            <a:endParaRPr lang="pt-BR"/>
          </a:p>
        </p:txBody>
      </p:sp>
    </p:spTree>
    <p:extLst>
      <p:ext uri="{BB962C8B-B14F-4D97-AF65-F5344CB8AC3E}">
        <p14:creationId xmlns:p14="http://schemas.microsoft.com/office/powerpoint/2010/main" val="3164984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BD908907-8ED9-4B30-AD79-4423D0DF89D1}" type="datetimeFigureOut">
              <a:rPr lang="pt-BR" smtClean="0"/>
              <a:t>24/01/2021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2776F71-C4C7-42B0-91C5-EF7FA9179649}" type="slidenum">
              <a:rPr lang="pt-BR" smtClean="0"/>
              <a:t>‹nº›</a:t>
            </a:fld>
            <a:endParaRPr lang="pt-BR"/>
          </a:p>
        </p:txBody>
      </p:sp>
    </p:spTree>
    <p:extLst>
      <p:ext uri="{BB962C8B-B14F-4D97-AF65-F5344CB8AC3E}">
        <p14:creationId xmlns:p14="http://schemas.microsoft.com/office/powerpoint/2010/main" val="3717203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D908907-8ED9-4B30-AD79-4423D0DF89D1}" type="datetimeFigureOut">
              <a:rPr lang="pt-BR" smtClean="0"/>
              <a:t>24/01/2021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2776F71-C4C7-42B0-91C5-EF7FA9179649}" type="slidenum">
              <a:rPr lang="pt-BR" smtClean="0"/>
              <a:t>‹nº›</a:t>
            </a:fld>
            <a:endParaRPr lang="pt-BR"/>
          </a:p>
        </p:txBody>
      </p:sp>
    </p:spTree>
    <p:extLst>
      <p:ext uri="{BB962C8B-B14F-4D97-AF65-F5344CB8AC3E}">
        <p14:creationId xmlns:p14="http://schemas.microsoft.com/office/powerpoint/2010/main" val="3824774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BD908907-8ED9-4B30-AD79-4423D0DF89D1}" type="datetimeFigureOut">
              <a:rPr lang="pt-BR" smtClean="0"/>
              <a:t>24/01/2021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2776F71-C4C7-42B0-91C5-EF7FA9179649}" type="slidenum">
              <a:rPr lang="pt-BR" smtClean="0"/>
              <a:t>‹nº›</a:t>
            </a:fld>
            <a:endParaRPr lang="pt-BR"/>
          </a:p>
        </p:txBody>
      </p:sp>
    </p:spTree>
    <p:extLst>
      <p:ext uri="{BB962C8B-B14F-4D97-AF65-F5344CB8AC3E}">
        <p14:creationId xmlns:p14="http://schemas.microsoft.com/office/powerpoint/2010/main" val="3965187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BD908907-8ED9-4B30-AD79-4423D0DF89D1}" type="datetimeFigureOut">
              <a:rPr lang="pt-BR" smtClean="0"/>
              <a:t>24/01/2021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2776F71-C4C7-42B0-91C5-EF7FA9179649}" type="slidenum">
              <a:rPr lang="pt-BR" smtClean="0"/>
              <a:t>‹nº›</a:t>
            </a:fld>
            <a:endParaRPr lang="pt-BR"/>
          </a:p>
        </p:txBody>
      </p:sp>
    </p:spTree>
    <p:extLst>
      <p:ext uri="{BB962C8B-B14F-4D97-AF65-F5344CB8AC3E}">
        <p14:creationId xmlns:p14="http://schemas.microsoft.com/office/powerpoint/2010/main" val="3743091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908907-8ED9-4B30-AD79-4423D0DF89D1}" type="datetimeFigureOut">
              <a:rPr lang="pt-BR" smtClean="0"/>
              <a:t>24/01/2021</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776F71-C4C7-42B0-91C5-EF7FA9179649}" type="slidenum">
              <a:rPr lang="pt-BR" smtClean="0"/>
              <a:t>‹nº›</a:t>
            </a:fld>
            <a:endParaRPr lang="pt-BR"/>
          </a:p>
        </p:txBody>
      </p:sp>
    </p:spTree>
    <p:extLst>
      <p:ext uri="{BB962C8B-B14F-4D97-AF65-F5344CB8AC3E}">
        <p14:creationId xmlns:p14="http://schemas.microsoft.com/office/powerpoint/2010/main" val="3921832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b="1" dirty="0" smtClean="0"/>
              <a:t>UNI-VOS! UNI-VOS! </a:t>
            </a:r>
            <a:r>
              <a:rPr lang="pt-BR" sz="1800" b="1" dirty="0" smtClean="0"/>
              <a:t>Parte 01</a:t>
            </a:r>
            <a:endParaRPr lang="pt-BR" sz="1800" b="1" dirty="0"/>
          </a:p>
        </p:txBody>
      </p:sp>
      <p:sp>
        <p:nvSpPr>
          <p:cNvPr id="3" name="Subtítulo 2"/>
          <p:cNvSpPr>
            <a:spLocks noGrp="1"/>
          </p:cNvSpPr>
          <p:nvPr>
            <p:ph type="subTitle" idx="1"/>
          </p:nvPr>
        </p:nvSpPr>
        <p:spPr/>
        <p:txBody>
          <a:bodyPr/>
          <a:lstStyle/>
          <a:p>
            <a:r>
              <a:rPr lang="pt-BR" dirty="0" smtClean="0"/>
              <a:t>Rafael Sabino de Oliveira</a:t>
            </a:r>
            <a:endParaRPr lang="pt-BR" dirty="0"/>
          </a:p>
        </p:txBody>
      </p:sp>
    </p:spTree>
    <p:extLst>
      <p:ext uri="{BB962C8B-B14F-4D97-AF65-F5344CB8AC3E}">
        <p14:creationId xmlns:p14="http://schemas.microsoft.com/office/powerpoint/2010/main" val="3235421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528" y="620688"/>
            <a:ext cx="8496944" cy="5262979"/>
          </a:xfrm>
          <a:prstGeom prst="rect">
            <a:avLst/>
          </a:prstGeom>
        </p:spPr>
        <p:txBody>
          <a:bodyPr wrap="square">
            <a:spAutoFit/>
          </a:bodyPr>
          <a:lstStyle/>
          <a:p>
            <a:pPr algn="just"/>
            <a:r>
              <a:rPr lang="pt-BR" sz="4800" dirty="0" smtClean="0"/>
              <a:t>“No </a:t>
            </a:r>
            <a:r>
              <a:rPr lang="pt-BR" sz="4800" dirty="0"/>
              <a:t>lar é posto o </a:t>
            </a:r>
            <a:r>
              <a:rPr lang="pt-BR" sz="4800" b="1" dirty="0"/>
              <a:t>fundamento da prosperidade da igreja</a:t>
            </a:r>
            <a:r>
              <a:rPr lang="pt-BR" sz="4800" dirty="0"/>
              <a:t>. As influências que regem a vida no lar são levadas para a vida da igreja; portanto os deveres eclesiásticos devem começar no lar</a:t>
            </a:r>
            <a:r>
              <a:rPr lang="pt-BR" sz="4800" dirty="0" smtClean="0"/>
              <a:t>.” </a:t>
            </a:r>
            <a:r>
              <a:rPr lang="pt-BR" dirty="0"/>
              <a:t>— The </a:t>
            </a:r>
            <a:r>
              <a:rPr lang="pt-BR" dirty="0" err="1"/>
              <a:t>Signs</a:t>
            </a:r>
            <a:r>
              <a:rPr lang="pt-BR" dirty="0"/>
              <a:t> </a:t>
            </a:r>
            <a:r>
              <a:rPr lang="pt-BR" dirty="0" err="1"/>
              <a:t>of</a:t>
            </a:r>
            <a:r>
              <a:rPr lang="pt-BR" dirty="0"/>
              <a:t> </a:t>
            </a:r>
            <a:r>
              <a:rPr lang="pt-BR" dirty="0" err="1"/>
              <a:t>the</a:t>
            </a:r>
            <a:r>
              <a:rPr lang="pt-BR" dirty="0"/>
              <a:t> Times, 1 de Setembro de 1898. </a:t>
            </a:r>
          </a:p>
        </p:txBody>
      </p:sp>
    </p:spTree>
    <p:extLst>
      <p:ext uri="{BB962C8B-B14F-4D97-AF65-F5344CB8AC3E}">
        <p14:creationId xmlns:p14="http://schemas.microsoft.com/office/powerpoint/2010/main" val="2640495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32195" y="1412776"/>
            <a:ext cx="8640960" cy="3908762"/>
          </a:xfrm>
          <a:prstGeom prst="rect">
            <a:avLst/>
          </a:prstGeom>
        </p:spPr>
        <p:txBody>
          <a:bodyPr wrap="square">
            <a:spAutoFit/>
          </a:bodyPr>
          <a:lstStyle/>
          <a:p>
            <a:pPr algn="just"/>
            <a:r>
              <a:rPr lang="pt-BR" sz="4400" dirty="0" smtClean="0"/>
              <a:t>“Quando </a:t>
            </a:r>
            <a:r>
              <a:rPr lang="pt-BR" sz="4400" dirty="0"/>
              <a:t>tivermos bom lar religioso teremos boas reuniões religiosas. Sustentai a fortaleza do lar. Consagrai vossa família a Deus, e então falai e agi em casa como cristãos</a:t>
            </a:r>
            <a:r>
              <a:rPr lang="pt-BR" sz="4400" dirty="0" smtClean="0"/>
              <a:t>.” </a:t>
            </a:r>
            <a:r>
              <a:rPr lang="pt-BR" sz="2800" dirty="0"/>
              <a:t>— Manuscrito, 70.</a:t>
            </a:r>
          </a:p>
        </p:txBody>
      </p:sp>
    </p:spTree>
    <p:extLst>
      <p:ext uri="{BB962C8B-B14F-4D97-AF65-F5344CB8AC3E}">
        <p14:creationId xmlns:p14="http://schemas.microsoft.com/office/powerpoint/2010/main" val="30823894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67544" y="548680"/>
            <a:ext cx="8280920" cy="5632311"/>
          </a:xfrm>
          <a:prstGeom prst="rect">
            <a:avLst/>
          </a:prstGeom>
        </p:spPr>
        <p:txBody>
          <a:bodyPr wrap="square">
            <a:spAutoFit/>
          </a:bodyPr>
          <a:lstStyle/>
          <a:p>
            <a:pPr algn="just"/>
            <a:r>
              <a:rPr lang="pt-BR" sz="4000" b="1" dirty="0"/>
              <a:t>A primeira obra dos cristãos é serem unidos na família. Então a obra se deve estender a seus vizinhos de perto e de longe. Os que receberam luz precisam deixá-la irradiar em límpidos raios. Suas palavras, que demonstram o amor de Cristo, precisam ser um cheiro de vida para vida. </a:t>
            </a:r>
            <a:r>
              <a:rPr lang="pt-BR" dirty="0"/>
              <a:t>— Manuscrito 11, 1901. </a:t>
            </a:r>
          </a:p>
        </p:txBody>
      </p:sp>
    </p:spTree>
    <p:extLst>
      <p:ext uri="{BB962C8B-B14F-4D97-AF65-F5344CB8AC3E}">
        <p14:creationId xmlns:p14="http://schemas.microsoft.com/office/powerpoint/2010/main" val="36692130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95536" y="692696"/>
            <a:ext cx="8280920" cy="5262979"/>
          </a:xfrm>
          <a:prstGeom prst="rect">
            <a:avLst/>
          </a:prstGeom>
        </p:spPr>
        <p:txBody>
          <a:bodyPr wrap="square">
            <a:spAutoFit/>
          </a:bodyPr>
          <a:lstStyle/>
          <a:p>
            <a:pPr algn="just"/>
            <a:r>
              <a:rPr lang="pt-BR" sz="4800" dirty="0" smtClean="0"/>
              <a:t>“Quanto </a:t>
            </a:r>
            <a:r>
              <a:rPr lang="pt-BR" sz="4800" dirty="0"/>
              <a:t>mais intimamente são unidos os membros da família em sua obra no lar, tanto mais de molde a elevar e auxiliar será a influência que pais, mães, filhos e filhas exercerão fora dele</a:t>
            </a:r>
            <a:r>
              <a:rPr lang="pt-BR" sz="4800" dirty="0" smtClean="0"/>
              <a:t>.” </a:t>
            </a:r>
            <a:r>
              <a:rPr lang="pt-BR" dirty="0"/>
              <a:t>— Carta 189, 1903.</a:t>
            </a:r>
          </a:p>
        </p:txBody>
      </p:sp>
    </p:spTree>
    <p:extLst>
      <p:ext uri="{BB962C8B-B14F-4D97-AF65-F5344CB8AC3E}">
        <p14:creationId xmlns:p14="http://schemas.microsoft.com/office/powerpoint/2010/main" val="39905608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83568" y="692696"/>
            <a:ext cx="8136904" cy="2800767"/>
          </a:xfrm>
          <a:prstGeom prst="rect">
            <a:avLst/>
          </a:prstGeom>
        </p:spPr>
        <p:txBody>
          <a:bodyPr wrap="square">
            <a:spAutoFit/>
          </a:bodyPr>
          <a:lstStyle/>
          <a:p>
            <a:pPr algn="just"/>
            <a:r>
              <a:rPr lang="pt-BR" sz="4400" b="1" dirty="0"/>
              <a:t>A repreensão é vista hoje como a atuação do espírito de Satanás</a:t>
            </a:r>
            <a:r>
              <a:rPr lang="pt-BR" sz="4400" b="1" dirty="0" smtClean="0"/>
              <a:t>. TPI, 358/359/361. </a:t>
            </a:r>
          </a:p>
          <a:p>
            <a:pPr algn="just"/>
            <a:endParaRPr lang="pt-BR" sz="4400" b="1" dirty="0"/>
          </a:p>
        </p:txBody>
      </p:sp>
    </p:spTree>
    <p:extLst>
      <p:ext uri="{BB962C8B-B14F-4D97-AF65-F5344CB8AC3E}">
        <p14:creationId xmlns:p14="http://schemas.microsoft.com/office/powerpoint/2010/main" val="18631145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95536" y="197346"/>
            <a:ext cx="8280920" cy="6247864"/>
          </a:xfrm>
          <a:prstGeom prst="rect">
            <a:avLst/>
          </a:prstGeom>
        </p:spPr>
        <p:txBody>
          <a:bodyPr wrap="square">
            <a:spAutoFit/>
          </a:bodyPr>
          <a:lstStyle/>
          <a:p>
            <a:pPr algn="just"/>
            <a:r>
              <a:rPr lang="pt-BR" sz="4000" b="1" dirty="0" smtClean="0"/>
              <a:t>“O </a:t>
            </a:r>
            <a:r>
              <a:rPr lang="pt-BR" sz="4000" b="1" dirty="0"/>
              <a:t>mundo é contra nós, as igrejas populares são contra nós, as leis da Terra em breve serão contra nós. Se já houve tempo em que o povo de Deus devesse unir-se, é agora esse tempo. Deus nos confiou as verdades especiais para este tempo, a fim de as tornar conhecidas ao mundo. A última mensagem de misericórdia está sendo proclamada agora</a:t>
            </a:r>
            <a:r>
              <a:rPr lang="pt-BR" sz="4000" b="1" dirty="0" smtClean="0"/>
              <a:t>...”</a:t>
            </a:r>
            <a:endParaRPr lang="pt-BR" sz="4000" b="1" dirty="0"/>
          </a:p>
        </p:txBody>
      </p:sp>
    </p:spTree>
    <p:extLst>
      <p:ext uri="{BB962C8B-B14F-4D97-AF65-F5344CB8AC3E}">
        <p14:creationId xmlns:p14="http://schemas.microsoft.com/office/powerpoint/2010/main" val="37415026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528" y="908720"/>
            <a:ext cx="8424936" cy="5078313"/>
          </a:xfrm>
          <a:prstGeom prst="rect">
            <a:avLst/>
          </a:prstGeom>
        </p:spPr>
        <p:txBody>
          <a:bodyPr wrap="square">
            <a:spAutoFit/>
          </a:bodyPr>
          <a:lstStyle/>
          <a:p>
            <a:pPr algn="just"/>
            <a:r>
              <a:rPr lang="pt-BR" sz="3600" dirty="0" smtClean="0"/>
              <a:t>“...Estamos lidando com homens e mulheres que rumam ao juízo. Quão cuidadosos devemos ser em cada palavra e ato para seguir de perto o Modelo, a fim de que nosso exemplo leve homens a Cristo. Com que cuidado devemos procurar apresentar a verdade de tal modo que os outros, contemplando-lhe a beleza e simplicidade, sejam levados a recebê-la...” </a:t>
            </a:r>
            <a:endParaRPr lang="pt-BR" sz="3600" dirty="0"/>
          </a:p>
        </p:txBody>
      </p:sp>
    </p:spTree>
    <p:extLst>
      <p:ext uri="{BB962C8B-B14F-4D97-AF65-F5344CB8AC3E}">
        <p14:creationId xmlns:p14="http://schemas.microsoft.com/office/powerpoint/2010/main" val="20156948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528" y="332656"/>
            <a:ext cx="8424936" cy="6001643"/>
          </a:xfrm>
          <a:prstGeom prst="rect">
            <a:avLst/>
          </a:prstGeom>
        </p:spPr>
        <p:txBody>
          <a:bodyPr wrap="square">
            <a:spAutoFit/>
          </a:bodyPr>
          <a:lstStyle/>
          <a:p>
            <a:pPr algn="just"/>
            <a:r>
              <a:rPr lang="pt-BR" sz="4800" dirty="0" smtClean="0"/>
              <a:t>“...Se nosso caráter testifica de seu poder santificador, seremos uma contínua luz aos outros — epístolas vivas, conhecidas e lidas por todos. Não podemos agora correr o risco de dar lugar a Satanás nutrindo desunião, discórdia e lutas.” </a:t>
            </a:r>
            <a:r>
              <a:rPr lang="pt-BR" dirty="0" smtClean="0"/>
              <a:t>- Testemunhos para a Igreja 5, 236.3.</a:t>
            </a:r>
            <a:endParaRPr lang="pt-BR" dirty="0"/>
          </a:p>
        </p:txBody>
      </p:sp>
    </p:spTree>
    <p:extLst>
      <p:ext uri="{BB962C8B-B14F-4D97-AF65-F5344CB8AC3E}">
        <p14:creationId xmlns:p14="http://schemas.microsoft.com/office/powerpoint/2010/main" val="37734430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b="1" dirty="0" smtClean="0"/>
              <a:t>UNI-VOS! UNI-VOS! </a:t>
            </a:r>
            <a:r>
              <a:rPr lang="pt-BR" sz="1800" b="1" dirty="0" smtClean="0"/>
              <a:t>Parte 02</a:t>
            </a:r>
            <a:endParaRPr lang="pt-BR" sz="1800" b="1" dirty="0"/>
          </a:p>
        </p:txBody>
      </p:sp>
      <p:sp>
        <p:nvSpPr>
          <p:cNvPr id="3" name="Subtítulo 2"/>
          <p:cNvSpPr>
            <a:spLocks noGrp="1"/>
          </p:cNvSpPr>
          <p:nvPr>
            <p:ph type="subTitle" idx="1"/>
          </p:nvPr>
        </p:nvSpPr>
        <p:spPr/>
        <p:txBody>
          <a:bodyPr/>
          <a:lstStyle/>
          <a:p>
            <a:r>
              <a:rPr lang="pt-BR" dirty="0" smtClean="0"/>
              <a:t>Rafael Sabino de Oliveira</a:t>
            </a:r>
            <a:endParaRPr lang="pt-BR" dirty="0"/>
          </a:p>
        </p:txBody>
      </p:sp>
    </p:spTree>
    <p:extLst>
      <p:ext uri="{BB962C8B-B14F-4D97-AF65-F5344CB8AC3E}">
        <p14:creationId xmlns:p14="http://schemas.microsoft.com/office/powerpoint/2010/main" val="12394548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528" y="332656"/>
            <a:ext cx="8496944" cy="6001643"/>
          </a:xfrm>
          <a:prstGeom prst="rect">
            <a:avLst/>
          </a:prstGeom>
        </p:spPr>
        <p:txBody>
          <a:bodyPr wrap="square">
            <a:spAutoFit/>
          </a:bodyPr>
          <a:lstStyle/>
          <a:p>
            <a:pPr algn="just"/>
            <a:r>
              <a:rPr lang="pt-BR" sz="3200" b="1" dirty="0"/>
              <a:t>João 17:20-23</a:t>
            </a:r>
            <a:r>
              <a:rPr lang="pt-BR" sz="3200" dirty="0"/>
              <a:t>: “não rogo somente por estes, mas também por aqueles que pela sua palavra </a:t>
            </a:r>
            <a:r>
              <a:rPr lang="pt-BR" sz="3200" b="1" u="sng" dirty="0"/>
              <a:t>hão de crer em mim;</a:t>
            </a:r>
            <a:r>
              <a:rPr lang="pt-BR" sz="3200" dirty="0"/>
              <a:t> para que </a:t>
            </a:r>
            <a:r>
              <a:rPr lang="pt-BR" sz="3200" dirty="0" smtClean="0"/>
              <a:t>TODOS SEJAM UM; </a:t>
            </a:r>
            <a:r>
              <a:rPr lang="pt-BR" sz="3200" dirty="0"/>
              <a:t>assim como tu, ó Pai, és em mim, e eu em ti, que também </a:t>
            </a:r>
            <a:r>
              <a:rPr lang="pt-BR" sz="3200" dirty="0" smtClean="0"/>
              <a:t>ELES SEJAM UM EM NÓS; </a:t>
            </a:r>
            <a:r>
              <a:rPr lang="pt-BR" sz="3200" b="1" u="sng" dirty="0"/>
              <a:t>para que o mundo creia que tu me enviaste</a:t>
            </a:r>
            <a:r>
              <a:rPr lang="pt-BR" sz="3200" dirty="0"/>
              <a:t>. E eu lhes dei a glória que me deste, </a:t>
            </a:r>
            <a:r>
              <a:rPr lang="pt-BR" sz="3200" dirty="0" smtClean="0"/>
              <a:t>PARA QUE SEJAM UM, COMO NÓS SOMOS UM; </a:t>
            </a:r>
            <a:r>
              <a:rPr lang="pt-BR" sz="3200" dirty="0"/>
              <a:t>eu neles, e tu em mim, para que eles sejam </a:t>
            </a:r>
            <a:r>
              <a:rPr lang="pt-BR" sz="3200" dirty="0" smtClean="0"/>
              <a:t>APERFEIÇOADOS EM UNIDADE, </a:t>
            </a:r>
            <a:r>
              <a:rPr lang="pt-BR" sz="3200" dirty="0"/>
              <a:t>e </a:t>
            </a:r>
            <a:r>
              <a:rPr lang="pt-BR" sz="3200" b="1" u="sng" dirty="0"/>
              <a:t>a fim de que o mundo conheça que tu me enviaste, e os amaste como amaste a mim</a:t>
            </a:r>
            <a:r>
              <a:rPr lang="pt-BR" sz="3200" dirty="0"/>
              <a:t>.”</a:t>
            </a:r>
          </a:p>
        </p:txBody>
      </p:sp>
    </p:spTree>
    <p:extLst>
      <p:ext uri="{BB962C8B-B14F-4D97-AF65-F5344CB8AC3E}">
        <p14:creationId xmlns:p14="http://schemas.microsoft.com/office/powerpoint/2010/main" val="1483032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95536" y="908720"/>
            <a:ext cx="8208912" cy="4401205"/>
          </a:xfrm>
          <a:prstGeom prst="rect">
            <a:avLst/>
          </a:prstGeom>
        </p:spPr>
        <p:txBody>
          <a:bodyPr wrap="square">
            <a:spAutoFit/>
          </a:bodyPr>
          <a:lstStyle/>
          <a:p>
            <a:pPr algn="just"/>
            <a:r>
              <a:rPr lang="pt-BR" sz="4000" b="1" dirty="0"/>
              <a:t>1 Coríntios 1:10: </a:t>
            </a:r>
            <a:r>
              <a:rPr lang="pt-BR" sz="4000" dirty="0"/>
              <a:t>“Rogo-vos, porém, irmãos, pelo nome de nosso Senhor Jesus Cristo, que digais todos uma mesma coisa, e que não haja divisões entre vós; antes, sejais perfeitamente unidos, em uma mesma mente e em um mesmo julgamento”. </a:t>
            </a:r>
          </a:p>
        </p:txBody>
      </p:sp>
    </p:spTree>
    <p:extLst>
      <p:ext uri="{BB962C8B-B14F-4D97-AF65-F5344CB8AC3E}">
        <p14:creationId xmlns:p14="http://schemas.microsoft.com/office/powerpoint/2010/main" val="20056863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528" y="476672"/>
            <a:ext cx="8352928" cy="5355312"/>
          </a:xfrm>
          <a:prstGeom prst="rect">
            <a:avLst/>
          </a:prstGeom>
        </p:spPr>
        <p:txBody>
          <a:bodyPr wrap="square">
            <a:spAutoFit/>
          </a:bodyPr>
          <a:lstStyle/>
          <a:p>
            <a:pPr algn="just"/>
            <a:r>
              <a:rPr lang="pt-BR" sz="3600" dirty="0"/>
              <a:t>“Na unidade da igreja de Cristo </a:t>
            </a:r>
            <a:r>
              <a:rPr lang="pt-BR" sz="3600" b="1" dirty="0"/>
              <a:t>ficará provado</a:t>
            </a:r>
            <a:r>
              <a:rPr lang="pt-BR" sz="3600" dirty="0"/>
              <a:t> que Deus enviou ao mundo Seu Filho Unigênito.” </a:t>
            </a:r>
            <a:r>
              <a:rPr lang="pt-BR" dirty="0"/>
              <a:t>– Mensagens Escolhidas 1, 385</a:t>
            </a:r>
            <a:r>
              <a:rPr lang="pt-BR" dirty="0" smtClean="0"/>
              <a:t>.</a:t>
            </a:r>
          </a:p>
          <a:p>
            <a:pPr algn="just"/>
            <a:endParaRPr lang="pt-BR" dirty="0"/>
          </a:p>
          <a:p>
            <a:pPr algn="just"/>
            <a:r>
              <a:rPr lang="pt-BR" sz="3600" dirty="0"/>
              <a:t>“A unidade com Cristo estabelece um vínculo de unidade de uns com os outros. </a:t>
            </a:r>
            <a:r>
              <a:rPr lang="pt-BR" sz="3600" b="1" dirty="0"/>
              <a:t>Essa unidade é, para o mundo, a mais convincente prova da majestade e da virtude de Cristo, bem como de Seu poder de tirar o pecado</a:t>
            </a:r>
            <a:r>
              <a:rPr lang="pt-BR" sz="3600" dirty="0"/>
              <a:t>”</a:t>
            </a:r>
            <a:r>
              <a:rPr lang="pt-BR" dirty="0"/>
              <a:t> – (FF[MM 2005/1956], 286; </a:t>
            </a:r>
            <a:r>
              <a:rPr lang="pt-BR" dirty="0" err="1"/>
              <a:t>Ms</a:t>
            </a:r>
            <a:r>
              <a:rPr lang="pt-BR" dirty="0"/>
              <a:t> 111, 1903.</a:t>
            </a:r>
          </a:p>
        </p:txBody>
      </p:sp>
    </p:spTree>
    <p:extLst>
      <p:ext uri="{BB962C8B-B14F-4D97-AF65-F5344CB8AC3E}">
        <p14:creationId xmlns:p14="http://schemas.microsoft.com/office/powerpoint/2010/main" val="14818437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528" y="260648"/>
            <a:ext cx="8424936" cy="6740307"/>
          </a:xfrm>
          <a:prstGeom prst="rect">
            <a:avLst/>
          </a:prstGeom>
        </p:spPr>
        <p:txBody>
          <a:bodyPr wrap="square">
            <a:spAutoFit/>
          </a:bodyPr>
          <a:lstStyle/>
          <a:p>
            <a:pPr algn="just"/>
            <a:r>
              <a:rPr lang="pt-BR" sz="3500" dirty="0"/>
              <a:t>“A </a:t>
            </a:r>
            <a:r>
              <a:rPr lang="pt-BR" sz="3500" b="1" dirty="0"/>
              <a:t>harmonia e a união </a:t>
            </a:r>
            <a:r>
              <a:rPr lang="pt-BR" sz="3500" dirty="0"/>
              <a:t>que existem entre homens de disposições várias </a:t>
            </a:r>
            <a:r>
              <a:rPr lang="pt-BR" sz="3500" b="1" dirty="0"/>
              <a:t>constituem o mais forte testemunho que se possa dar de que Deus enviou Seu Filho ao mundo para salvar os pecadores.</a:t>
            </a:r>
            <a:r>
              <a:rPr lang="pt-BR" sz="3500" dirty="0"/>
              <a:t> É </a:t>
            </a:r>
            <a:r>
              <a:rPr lang="pt-BR" sz="3500" dirty="0" smtClean="0"/>
              <a:t>nosso privilégio </a:t>
            </a:r>
            <a:r>
              <a:rPr lang="pt-BR" sz="3500" dirty="0"/>
              <a:t>dar este testemunho. Mas para isso fazer, precisamos colocar-nos sob a ordem de Cristo. Nosso caráter tem que ser moldado de conformidade com o caráter </a:t>
            </a:r>
            <a:r>
              <a:rPr lang="pt-BR" sz="3500" dirty="0" err="1"/>
              <a:t>dEle</a:t>
            </a:r>
            <a:r>
              <a:rPr lang="pt-BR" sz="3500" dirty="0"/>
              <a:t>, nossa vontade tem que ser rendida à Sua. Então trabalharemos juntos sem um pensamento de colisão.”</a:t>
            </a:r>
            <a:r>
              <a:rPr lang="pt-BR" sz="3600" dirty="0"/>
              <a:t> </a:t>
            </a:r>
            <a:r>
              <a:rPr lang="pt-BR" dirty="0"/>
              <a:t>– Testemunhos para a Igreja 8, 242.3</a:t>
            </a:r>
          </a:p>
        </p:txBody>
      </p:sp>
    </p:spTree>
    <p:extLst>
      <p:ext uri="{BB962C8B-B14F-4D97-AF65-F5344CB8AC3E}">
        <p14:creationId xmlns:p14="http://schemas.microsoft.com/office/powerpoint/2010/main" val="26649249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95536" y="620688"/>
            <a:ext cx="8352928" cy="3139321"/>
          </a:xfrm>
          <a:prstGeom prst="rect">
            <a:avLst/>
          </a:prstGeom>
        </p:spPr>
        <p:txBody>
          <a:bodyPr wrap="square">
            <a:spAutoFit/>
          </a:bodyPr>
          <a:lstStyle/>
          <a:p>
            <a:pPr algn="just"/>
            <a:r>
              <a:rPr lang="pt-BR" sz="3600" dirty="0"/>
              <a:t> </a:t>
            </a:r>
          </a:p>
          <a:p>
            <a:pPr algn="just"/>
            <a:r>
              <a:rPr lang="pt-BR" sz="3600" b="1" dirty="0"/>
              <a:t>“Pequeninas divergências acariciadas levam a ações que destroem a comunhão cristã. Não permitamos ao inimigo alcançar assim vantagens sobre nós.” </a:t>
            </a:r>
            <a:r>
              <a:rPr lang="pt-BR" dirty="0"/>
              <a:t>– Testemunhos para a igreja 8, 243.1</a:t>
            </a:r>
          </a:p>
        </p:txBody>
      </p:sp>
    </p:spTree>
    <p:extLst>
      <p:ext uri="{BB962C8B-B14F-4D97-AF65-F5344CB8AC3E}">
        <p14:creationId xmlns:p14="http://schemas.microsoft.com/office/powerpoint/2010/main" val="36525298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51520" y="260648"/>
            <a:ext cx="8496944" cy="6186309"/>
          </a:xfrm>
          <a:prstGeom prst="rect">
            <a:avLst/>
          </a:prstGeom>
        </p:spPr>
        <p:txBody>
          <a:bodyPr wrap="square">
            <a:spAutoFit/>
          </a:bodyPr>
          <a:lstStyle/>
          <a:p>
            <a:pPr algn="just"/>
            <a:r>
              <a:rPr lang="pt-BR" sz="3600" dirty="0"/>
              <a:t>“Todo o que ama a causa da verdade, deve orar pelo derramamento do Espírito. E o quanto estiver em nosso alcance, cumpre-nos remover todo obstáculo a Sua operação. </a:t>
            </a:r>
            <a:r>
              <a:rPr lang="pt-BR" sz="3600" b="1" dirty="0"/>
              <a:t>O Espírito não poderá nunca ser derramado enquanto os membros da igreja nutrirem desarmonia e amargura uns contra os outros.</a:t>
            </a:r>
            <a:r>
              <a:rPr lang="pt-BR" sz="3600" dirty="0"/>
              <a:t> Inveja, ciúmes, ruins suspeitas e maledicências, são coisas de Satanás, e barram eficazmente o caminho à operação do Espírito Santo</a:t>
            </a:r>
            <a:r>
              <a:rPr lang="pt-BR" sz="3600" dirty="0" smtClean="0"/>
              <a:t>...”</a:t>
            </a:r>
            <a:endParaRPr lang="pt-BR" sz="3600" dirty="0"/>
          </a:p>
        </p:txBody>
      </p:sp>
    </p:spTree>
    <p:extLst>
      <p:ext uri="{BB962C8B-B14F-4D97-AF65-F5344CB8AC3E}">
        <p14:creationId xmlns:p14="http://schemas.microsoft.com/office/powerpoint/2010/main" val="31635736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7613" y="476672"/>
            <a:ext cx="8568952" cy="5632311"/>
          </a:xfrm>
          <a:prstGeom prst="rect">
            <a:avLst/>
          </a:prstGeom>
        </p:spPr>
        <p:txBody>
          <a:bodyPr wrap="square">
            <a:spAutoFit/>
          </a:bodyPr>
          <a:lstStyle/>
          <a:p>
            <a:pPr algn="just"/>
            <a:r>
              <a:rPr lang="pt-BR" sz="4000" dirty="0" smtClean="0"/>
              <a:t>“...Coisa </a:t>
            </a:r>
            <a:r>
              <a:rPr lang="pt-BR" sz="4000" dirty="0"/>
              <a:t>alguma neste mundo é tão preciosa para Deus como Sua igreja. Coisa alguma é por Ele guardada com tão cioso cuidado. Coisa alguma ofende tanto ao Senhor como um ato que prejudique os que Lhe estão fazendo o serviço. Ele chamará a contas todos quantos ajudam Satanás em sua obra de criticar e desanimar” </a:t>
            </a:r>
            <a:r>
              <a:rPr lang="pt-BR" dirty="0"/>
              <a:t>– Testemunhos Seletos 2, 381.1.</a:t>
            </a:r>
          </a:p>
        </p:txBody>
      </p:sp>
    </p:spTree>
    <p:extLst>
      <p:ext uri="{BB962C8B-B14F-4D97-AF65-F5344CB8AC3E}">
        <p14:creationId xmlns:p14="http://schemas.microsoft.com/office/powerpoint/2010/main" val="36436302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528" y="260648"/>
            <a:ext cx="8496944" cy="6186309"/>
          </a:xfrm>
          <a:prstGeom prst="rect">
            <a:avLst/>
          </a:prstGeom>
        </p:spPr>
        <p:txBody>
          <a:bodyPr wrap="square">
            <a:spAutoFit/>
          </a:bodyPr>
          <a:lstStyle/>
          <a:p>
            <a:pPr algn="just"/>
            <a:r>
              <a:rPr lang="pt-BR" sz="3600" b="1" dirty="0"/>
              <a:t>“É importante notar que só depois de haverem os discípulos entrado em união perfeita, quando não mais contendiam pelas posições mais elevadas, foi o Espírito derramado.</a:t>
            </a:r>
            <a:r>
              <a:rPr lang="pt-BR" sz="3600" dirty="0"/>
              <a:t> Estavam unânimes. Todas as divergências haviam sido postas de lado. (...) </a:t>
            </a:r>
            <a:r>
              <a:rPr lang="pt-BR" sz="3600" b="1" dirty="0"/>
              <a:t>O mesmo pode acontecer agora. </a:t>
            </a:r>
            <a:r>
              <a:rPr lang="pt-BR" sz="3600" dirty="0"/>
              <a:t>Ponham de parte os cristãos toda dissensão, e entreguem-se a Deus para a salvação dos perdidos. </a:t>
            </a:r>
            <a:r>
              <a:rPr lang="pt-BR" sz="3600" b="1" dirty="0"/>
              <a:t>Com fé peçam a bênção prometida, e virá.</a:t>
            </a:r>
            <a:r>
              <a:rPr lang="pt-BR" sz="3600" dirty="0"/>
              <a:t>” </a:t>
            </a:r>
            <a:r>
              <a:rPr lang="pt-BR" dirty="0"/>
              <a:t>– Testemunhos para a Igreja 8, 20.5 e 21.2.</a:t>
            </a:r>
          </a:p>
        </p:txBody>
      </p:sp>
    </p:spTree>
    <p:extLst>
      <p:ext uri="{BB962C8B-B14F-4D97-AF65-F5344CB8AC3E}">
        <p14:creationId xmlns:p14="http://schemas.microsoft.com/office/powerpoint/2010/main" val="3143048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67544" y="764704"/>
            <a:ext cx="8280920" cy="2831544"/>
          </a:xfrm>
          <a:prstGeom prst="rect">
            <a:avLst/>
          </a:prstGeom>
        </p:spPr>
        <p:txBody>
          <a:bodyPr wrap="square">
            <a:spAutoFit/>
          </a:bodyPr>
          <a:lstStyle/>
          <a:p>
            <a:pPr algn="just"/>
            <a:endParaRPr lang="pt-BR" sz="4000" dirty="0"/>
          </a:p>
          <a:p>
            <a:pPr algn="just"/>
            <a:r>
              <a:rPr lang="pt-BR" sz="4000" b="1" dirty="0"/>
              <a:t>“Jesus tem prazer em ter com Ele tal qual somos: pecadores, desemparados, dependentes”</a:t>
            </a:r>
            <a:r>
              <a:rPr lang="pt-BR" sz="4000" dirty="0"/>
              <a:t> </a:t>
            </a:r>
            <a:r>
              <a:rPr lang="pt-BR" dirty="0"/>
              <a:t>-  Conselhos para a Igreja, 56.2</a:t>
            </a:r>
          </a:p>
        </p:txBody>
      </p:sp>
    </p:spTree>
    <p:extLst>
      <p:ext uri="{BB962C8B-B14F-4D97-AF65-F5344CB8AC3E}">
        <p14:creationId xmlns:p14="http://schemas.microsoft.com/office/powerpoint/2010/main" val="30149709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528" y="188640"/>
            <a:ext cx="8424936" cy="4524315"/>
          </a:xfrm>
          <a:prstGeom prst="rect">
            <a:avLst/>
          </a:prstGeom>
        </p:spPr>
        <p:txBody>
          <a:bodyPr wrap="square">
            <a:spAutoFit/>
          </a:bodyPr>
          <a:lstStyle/>
          <a:p>
            <a:pPr algn="just"/>
            <a:endParaRPr lang="pt-BR" sz="3600" dirty="0"/>
          </a:p>
          <a:p>
            <a:pPr algn="just"/>
            <a:r>
              <a:rPr lang="pt-BR" sz="3600" b="1" dirty="0"/>
              <a:t>“Oh, quanto necessitamos todos do batismo do Espírito Santo! Então, procederemos sempre no espírito de Cristo, com bondade, compaixão e simpatia, mostrando amor pelo pecador ao mesmo tempo que aborreceremos o pecado com ódio perfeito” </a:t>
            </a:r>
            <a:r>
              <a:rPr lang="pt-BR" sz="2000" dirty="0"/>
              <a:t>– Evangelismo, 368.4</a:t>
            </a:r>
          </a:p>
        </p:txBody>
      </p:sp>
    </p:spTree>
    <p:extLst>
      <p:ext uri="{BB962C8B-B14F-4D97-AF65-F5344CB8AC3E}">
        <p14:creationId xmlns:p14="http://schemas.microsoft.com/office/powerpoint/2010/main" val="16342319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04203" y="404664"/>
            <a:ext cx="8496944" cy="2339102"/>
          </a:xfrm>
          <a:prstGeom prst="rect">
            <a:avLst/>
          </a:prstGeom>
        </p:spPr>
        <p:txBody>
          <a:bodyPr wrap="square">
            <a:spAutoFit/>
          </a:bodyPr>
          <a:lstStyle/>
          <a:p>
            <a:pPr algn="just"/>
            <a:endParaRPr lang="pt-BR" sz="3200" dirty="0"/>
          </a:p>
          <a:p>
            <a:pPr algn="just"/>
            <a:r>
              <a:rPr lang="pt-BR" sz="3200" b="1" dirty="0"/>
              <a:t>“Nossa missão no mundo não é servir ou agradar a nós mesmos; devemos glorificar a Deus, com Ele cooperando para salvar pecadores</a:t>
            </a:r>
            <a:r>
              <a:rPr lang="pt-BR" sz="3200" b="1" dirty="0" smtClean="0"/>
              <a:t>.” </a:t>
            </a:r>
            <a:r>
              <a:rPr lang="pt-BR" dirty="0"/>
              <a:t>– Parábolas de Jesus, 69.3</a:t>
            </a:r>
          </a:p>
        </p:txBody>
      </p:sp>
    </p:spTree>
    <p:extLst>
      <p:ext uri="{BB962C8B-B14F-4D97-AF65-F5344CB8AC3E}">
        <p14:creationId xmlns:p14="http://schemas.microsoft.com/office/powerpoint/2010/main" val="7379357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95536" y="620688"/>
            <a:ext cx="8424936" cy="4832092"/>
          </a:xfrm>
          <a:prstGeom prst="rect">
            <a:avLst/>
          </a:prstGeom>
        </p:spPr>
        <p:txBody>
          <a:bodyPr wrap="square">
            <a:spAutoFit/>
          </a:bodyPr>
          <a:lstStyle/>
          <a:p>
            <a:pPr algn="just"/>
            <a:r>
              <a:rPr lang="pt-BR" sz="2800" dirty="0"/>
              <a:t>“Somos “espetáculo ao mundo, aos anjos e aos homens.” 1 Coríntios 4:9. </a:t>
            </a:r>
            <a:r>
              <a:rPr lang="pt-BR" sz="2800" b="1" dirty="0"/>
              <a:t>Nossa missão é a mesma que foi anunciada por Cristo, no início de Seu ministério, como sendo a Sua missão. </a:t>
            </a:r>
            <a:r>
              <a:rPr lang="pt-BR" sz="2800" dirty="0"/>
              <a:t>Disse Ele: “O Espírito do Senhor é sobre Mim, pois que Me ungiu para evangelizar os pobres, enviou-Me a curar os quebrantados do coração, a apregoar liberdade aos cativos, a dar vista aos cegos, a pôr em liberdade os oprimidos, a anunciar o ano aceitável do Senhor.” Lucas 4:18-19</a:t>
            </a:r>
            <a:r>
              <a:rPr lang="pt-BR" sz="2800" dirty="0" smtClean="0"/>
              <a:t>.</a:t>
            </a:r>
            <a:r>
              <a:rPr lang="pt-BR" sz="2800" dirty="0"/>
              <a:t> </a:t>
            </a:r>
            <a:r>
              <a:rPr lang="pt-BR" sz="2800" b="1" dirty="0" smtClean="0"/>
              <a:t>Temos </a:t>
            </a:r>
            <a:r>
              <a:rPr lang="pt-BR" sz="2800" b="1" dirty="0"/>
              <a:t>o dever de levar avante a obra colocada pelo Mestre em nossas mãos</a:t>
            </a:r>
            <a:r>
              <a:rPr lang="pt-BR" sz="2800" b="1" dirty="0" smtClean="0"/>
              <a:t>.” </a:t>
            </a:r>
            <a:r>
              <a:rPr lang="pt-BR" sz="2800" dirty="0"/>
              <a:t>– Testemunhos Seletos 2, 134.1/134.2</a:t>
            </a:r>
            <a:r>
              <a:rPr lang="pt-BR" sz="2800" dirty="0" smtClean="0"/>
              <a:t>.</a:t>
            </a:r>
            <a:endParaRPr lang="pt-BR" sz="2800" dirty="0"/>
          </a:p>
        </p:txBody>
      </p:sp>
    </p:spTree>
    <p:extLst>
      <p:ext uri="{BB962C8B-B14F-4D97-AF65-F5344CB8AC3E}">
        <p14:creationId xmlns:p14="http://schemas.microsoft.com/office/powerpoint/2010/main" val="800328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56886" y="764704"/>
            <a:ext cx="8496944" cy="2308324"/>
          </a:xfrm>
          <a:prstGeom prst="rect">
            <a:avLst/>
          </a:prstGeom>
        </p:spPr>
        <p:txBody>
          <a:bodyPr wrap="square">
            <a:spAutoFit/>
          </a:bodyPr>
          <a:lstStyle/>
          <a:p>
            <a:pPr algn="just"/>
            <a:r>
              <a:rPr lang="pt-BR" sz="3600" b="1" dirty="0" smtClean="0"/>
              <a:t>59:1</a:t>
            </a:r>
            <a:r>
              <a:rPr lang="pt-BR" sz="3600" b="1" dirty="0"/>
              <a:t>: </a:t>
            </a:r>
            <a:r>
              <a:rPr lang="pt-BR" sz="3600" dirty="0"/>
              <a:t>“Contudo, as vossas iniquidades têm feito separação entre vós e vosso Deus, e os vossos pecados têm escondido a face Dele de vós. Assim ele não ouvirá.”</a:t>
            </a:r>
          </a:p>
        </p:txBody>
      </p:sp>
    </p:spTree>
    <p:extLst>
      <p:ext uri="{BB962C8B-B14F-4D97-AF65-F5344CB8AC3E}">
        <p14:creationId xmlns:p14="http://schemas.microsoft.com/office/powerpoint/2010/main" val="40917614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359621" y="1305342"/>
            <a:ext cx="8496944" cy="3046988"/>
          </a:xfrm>
          <a:prstGeom prst="rect">
            <a:avLst/>
          </a:prstGeom>
        </p:spPr>
        <p:txBody>
          <a:bodyPr wrap="square">
            <a:spAutoFit/>
          </a:bodyPr>
          <a:lstStyle/>
          <a:p>
            <a:pPr algn="just"/>
            <a:r>
              <a:rPr lang="pt-BR" sz="4800" dirty="0"/>
              <a:t>4) </a:t>
            </a:r>
            <a:r>
              <a:rPr lang="pt-BR" sz="4800" b="1" dirty="0"/>
              <a:t>“O povo de Deus, com estruturas e temperamentos diversos, é unido na qualidade de igreja.” </a:t>
            </a:r>
            <a:r>
              <a:rPr lang="pt-BR" dirty="0"/>
              <a:t>– Testemunhos para a Igreja 3, 435.1</a:t>
            </a:r>
          </a:p>
        </p:txBody>
      </p:sp>
    </p:spTree>
    <p:extLst>
      <p:ext uri="{BB962C8B-B14F-4D97-AF65-F5344CB8AC3E}">
        <p14:creationId xmlns:p14="http://schemas.microsoft.com/office/powerpoint/2010/main" val="3415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528" y="260648"/>
            <a:ext cx="8496944" cy="6186309"/>
          </a:xfrm>
          <a:prstGeom prst="rect">
            <a:avLst/>
          </a:prstGeom>
        </p:spPr>
        <p:txBody>
          <a:bodyPr wrap="square">
            <a:spAutoFit/>
          </a:bodyPr>
          <a:lstStyle/>
          <a:p>
            <a:pPr algn="just"/>
            <a:r>
              <a:rPr lang="pt-BR" sz="3600" b="1" dirty="0"/>
              <a:t>“É importante notar que só depois de haverem os discípulos entrado em união perfeita, quando não mais contendiam pelas posições mais elevadas, foi o Espírito derramado.</a:t>
            </a:r>
            <a:r>
              <a:rPr lang="pt-BR" sz="3600" dirty="0"/>
              <a:t> Estavam unânimes. Todas as divergências haviam sido postas de lado. (...) </a:t>
            </a:r>
            <a:r>
              <a:rPr lang="pt-BR" sz="3600" b="1" dirty="0"/>
              <a:t>O mesmo pode acontecer agora. </a:t>
            </a:r>
            <a:r>
              <a:rPr lang="pt-BR" sz="3600" dirty="0"/>
              <a:t>Ponham de parte os cristãos toda dissensão, e entreguem-se a Deus para a salvação dos perdidos. </a:t>
            </a:r>
            <a:r>
              <a:rPr lang="pt-BR" sz="3600" b="1" dirty="0"/>
              <a:t>Com fé peçam a bênção prometida, e virá.</a:t>
            </a:r>
            <a:r>
              <a:rPr lang="pt-BR" sz="3600" dirty="0"/>
              <a:t>” </a:t>
            </a:r>
            <a:r>
              <a:rPr lang="pt-BR" dirty="0"/>
              <a:t>– Testemunhos para a Igreja 8, 20.5 e 21.2.</a:t>
            </a:r>
          </a:p>
        </p:txBody>
      </p:sp>
    </p:spTree>
    <p:extLst>
      <p:ext uri="{BB962C8B-B14F-4D97-AF65-F5344CB8AC3E}">
        <p14:creationId xmlns:p14="http://schemas.microsoft.com/office/powerpoint/2010/main" val="1926339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9177" y="548680"/>
            <a:ext cx="8352928" cy="5909310"/>
          </a:xfrm>
          <a:prstGeom prst="rect">
            <a:avLst/>
          </a:prstGeom>
        </p:spPr>
        <p:txBody>
          <a:bodyPr wrap="square">
            <a:spAutoFit/>
          </a:bodyPr>
          <a:lstStyle/>
          <a:p>
            <a:pPr algn="just"/>
            <a:r>
              <a:rPr lang="pt-BR" sz="4000" b="1" dirty="0"/>
              <a:t>“A união é força; a divisão, fraqueza. Quando se acham unidos os que </a:t>
            </a:r>
            <a:r>
              <a:rPr lang="pt-BR" sz="4000" b="1" dirty="0" err="1"/>
              <a:t>crêem</a:t>
            </a:r>
            <a:r>
              <a:rPr lang="pt-BR" sz="4000" b="1" dirty="0"/>
              <a:t> na verdade presente, exercem poderosa influência. Satanás bem compreende isso. Nunca se achou mais determinado do que agora para tornar de nenhum efeito a verdade de Deus, causando amargura e dissensão entre o povo do Senhor.” </a:t>
            </a:r>
            <a:r>
              <a:rPr lang="pt-BR" dirty="0"/>
              <a:t>— Testemunhos para a Igreja 5, 236.2.</a:t>
            </a:r>
          </a:p>
        </p:txBody>
      </p:sp>
    </p:spTree>
    <p:extLst>
      <p:ext uri="{BB962C8B-B14F-4D97-AF65-F5344CB8AC3E}">
        <p14:creationId xmlns:p14="http://schemas.microsoft.com/office/powerpoint/2010/main" val="14993984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15039" y="764704"/>
            <a:ext cx="8208912" cy="5509200"/>
          </a:xfrm>
          <a:prstGeom prst="rect">
            <a:avLst/>
          </a:prstGeom>
        </p:spPr>
        <p:txBody>
          <a:bodyPr wrap="square">
            <a:spAutoFit/>
          </a:bodyPr>
          <a:lstStyle/>
          <a:p>
            <a:pPr algn="just"/>
            <a:r>
              <a:rPr lang="pt-BR" sz="4400" b="1" dirty="0"/>
              <a:t>“O mundo está a olhar com satisfação para a desunião entre os cristãos. Os infiéis com isso se alegram. Deus requer uma mudança entre o Seu povo. A união com Cristo e dos crentes entre si é nossa única segurança nestes últimos dias</a:t>
            </a:r>
            <a:r>
              <a:rPr lang="pt-BR" sz="4400" b="1" dirty="0" smtClean="0"/>
              <a:t>...” </a:t>
            </a:r>
            <a:endParaRPr lang="pt-BR" sz="4400" b="1" dirty="0"/>
          </a:p>
        </p:txBody>
      </p:sp>
    </p:spTree>
    <p:extLst>
      <p:ext uri="{BB962C8B-B14F-4D97-AF65-F5344CB8AC3E}">
        <p14:creationId xmlns:p14="http://schemas.microsoft.com/office/powerpoint/2010/main" val="3348499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95536" y="260648"/>
            <a:ext cx="8280920" cy="5632311"/>
          </a:xfrm>
          <a:prstGeom prst="rect">
            <a:avLst/>
          </a:prstGeom>
        </p:spPr>
        <p:txBody>
          <a:bodyPr wrap="square">
            <a:spAutoFit/>
          </a:bodyPr>
          <a:lstStyle/>
          <a:p>
            <a:pPr algn="just"/>
            <a:r>
              <a:rPr lang="pt-BR" sz="4000" b="1" dirty="0" smtClean="0"/>
              <a:t>“...Não tornemos possível que Satanás aponte para os nossos membros da igreja, dizendo: “Eis como este povo, que se põe sob o estandarte de Cristo, se odeia entre si! Nada temos que temer deles, enquanto gastam mais esforço combatendo-se mutuamente, do que na luta contra as minhas forças.” </a:t>
            </a:r>
            <a:r>
              <a:rPr lang="pt-BR" sz="4000" dirty="0" smtClean="0"/>
              <a:t>- </a:t>
            </a:r>
            <a:r>
              <a:rPr lang="pt-BR" sz="2400" dirty="0" smtClean="0"/>
              <a:t>Testemunhos para a Igreja 8, 240.3.</a:t>
            </a:r>
            <a:endParaRPr lang="pt-BR" sz="2400" dirty="0"/>
          </a:p>
        </p:txBody>
      </p:sp>
    </p:spTree>
    <p:extLst>
      <p:ext uri="{BB962C8B-B14F-4D97-AF65-F5344CB8AC3E}">
        <p14:creationId xmlns:p14="http://schemas.microsoft.com/office/powerpoint/2010/main" val="3088232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95536" y="335846"/>
            <a:ext cx="8280920" cy="6001643"/>
          </a:xfrm>
          <a:prstGeom prst="rect">
            <a:avLst/>
          </a:prstGeom>
        </p:spPr>
        <p:txBody>
          <a:bodyPr wrap="square">
            <a:spAutoFit/>
          </a:bodyPr>
          <a:lstStyle/>
          <a:p>
            <a:pPr algn="just"/>
            <a:r>
              <a:rPr lang="pt-BR" sz="3200" b="1" dirty="0"/>
              <a:t>“É propósito de Deus que haja unidade entre Seus filhos. Não esperam viver juntos no mesmo Céu? Está Cristo dividido contra Si mesmo? Dará Ele êxito ao Seu povo antes de removerem eles o lixo da suspeita e da discórdia, antes que os obreiros, em unidade de propósitos, dediquem coração e mente à obra que é tão santa aos olhos de Deus? A união faz a força; a desunião enfraquece. Unidos uns aos outros, trabalhando juntos, em harmonia, pela salvação dos homens, seremos na verdade “cooperadores de Deus”. 1 Coríntios 3:9</a:t>
            </a:r>
            <a:r>
              <a:rPr lang="pt-BR" sz="3200" b="1" dirty="0" smtClean="0"/>
              <a:t>...”</a:t>
            </a:r>
            <a:endParaRPr lang="pt-BR" sz="3200" b="1" dirty="0"/>
          </a:p>
        </p:txBody>
      </p:sp>
    </p:spTree>
    <p:extLst>
      <p:ext uri="{BB962C8B-B14F-4D97-AF65-F5344CB8AC3E}">
        <p14:creationId xmlns:p14="http://schemas.microsoft.com/office/powerpoint/2010/main" val="8015837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70740" y="404664"/>
            <a:ext cx="8280920" cy="6186309"/>
          </a:xfrm>
          <a:prstGeom prst="rect">
            <a:avLst/>
          </a:prstGeom>
        </p:spPr>
        <p:txBody>
          <a:bodyPr wrap="square">
            <a:spAutoFit/>
          </a:bodyPr>
          <a:lstStyle/>
          <a:p>
            <a:pPr algn="just"/>
            <a:r>
              <a:rPr lang="pt-BR" sz="3600" b="1" dirty="0" smtClean="0"/>
              <a:t>“...Os que se recusam a trabalhar em boa harmonia desonram grandemente a Deus. O inimigo deleita-se em vê-los trabalhando para fins mutuamente contrários. Essas pessoas precisam cultivar </a:t>
            </a:r>
            <a:r>
              <a:rPr lang="pt-BR" sz="3600" b="1" u="sng" dirty="0" smtClean="0"/>
              <a:t>o amor fraternal e a ternura de coração</a:t>
            </a:r>
            <a:r>
              <a:rPr lang="pt-BR" sz="3600" b="1" dirty="0" smtClean="0"/>
              <a:t>. Se pudessem correr a cortina que lhes vela o futuro e ver o resultado de sua desunião, por certo seriam levados a arrepender-se.” </a:t>
            </a:r>
            <a:r>
              <a:rPr lang="pt-BR" sz="3600" dirty="0" smtClean="0"/>
              <a:t>- Testemunhos para a Igreja 8, 240.1.</a:t>
            </a:r>
            <a:endParaRPr lang="pt-BR" sz="3600" dirty="0"/>
          </a:p>
        </p:txBody>
      </p:sp>
    </p:spTree>
    <p:extLst>
      <p:ext uri="{BB962C8B-B14F-4D97-AF65-F5344CB8AC3E}">
        <p14:creationId xmlns:p14="http://schemas.microsoft.com/office/powerpoint/2010/main" val="370749409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TotalTime>
  <Words>1743</Words>
  <Application>Microsoft Office PowerPoint</Application>
  <PresentationFormat>Apresentação na tela (4:3)</PresentationFormat>
  <Paragraphs>38</Paragraphs>
  <Slides>30</Slides>
  <Notes>0</Notes>
  <HiddenSlides>0</HiddenSlides>
  <MMClips>0</MMClips>
  <ScaleCrop>false</ScaleCrop>
  <HeadingPairs>
    <vt:vector size="4" baseType="variant">
      <vt:variant>
        <vt:lpstr>Tema</vt:lpstr>
      </vt:variant>
      <vt:variant>
        <vt:i4>1</vt:i4>
      </vt:variant>
      <vt:variant>
        <vt:lpstr>Títulos de slides</vt:lpstr>
      </vt:variant>
      <vt:variant>
        <vt:i4>30</vt:i4>
      </vt:variant>
    </vt:vector>
  </HeadingPairs>
  <TitlesOfParts>
    <vt:vector size="31" baseType="lpstr">
      <vt:lpstr>Tema do Office</vt:lpstr>
      <vt:lpstr>UNI-VOS! UNI-VOS! Parte 01</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UNI-VOS! UNI-VOS! Parte 02</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UNI-VOS! UNI-VOS!</dc:title>
  <dc:creator>WINDOWS 10 PRO</dc:creator>
  <cp:lastModifiedBy>WINDOWS 10 PRO</cp:lastModifiedBy>
  <cp:revision>22</cp:revision>
  <dcterms:created xsi:type="dcterms:W3CDTF">2020-11-07T12:07:04Z</dcterms:created>
  <dcterms:modified xsi:type="dcterms:W3CDTF">2021-01-24T19:50:07Z</dcterms:modified>
</cp:coreProperties>
</file>