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Jehova- todos tienen el mismo nombre!</a:t>
            </a:r>
          </a:p>
          <a:p>
            <a:pPr/>
          </a:p>
          <a:p>
            <a:pPr/>
            <a:r>
              <a:t>Jeho / Shua = Jehova salva</a:t>
            </a:r>
          </a:p>
          <a:p>
            <a:pPr/>
          </a:p>
          <a:p>
            <a:pPr/>
            <a:r>
              <a:t>Ellen White no veia un Problema!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r>
              <a:t>Interpre. De la Biblia = Texto sobre texto Is. 28:10</a:t>
            </a:r>
          </a:p>
          <a:p>
            <a:pPr/>
            <a:r>
              <a:t>Primogenito - no siempre literal.</a:t>
            </a:r>
          </a:p>
          <a:p>
            <a:pPr/>
          </a:p>
          <a:p>
            <a:pPr/>
            <a:r>
              <a:t>Primogenito = 2 significados -&gt; simbolico y literal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r>
              <a:t>Rom. 8 -&gt; Jesus es el primer salvo? </a:t>
            </a:r>
          </a:p>
          <a:p>
            <a:pPr/>
            <a:r>
              <a:t>Palabra “Prototokos” -&gt; Principal, mas importante, heredero, preeminente, mas exaltado (Hebreos 12:23)</a:t>
            </a:r>
          </a:p>
          <a:p>
            <a:pPr/>
            <a:r>
              <a:t>Col. 1:18 -&gt; Fue el primer muerto? No (Abel) Primer resucitado? No (Moises) -&gt; Judas 8</a:t>
            </a:r>
          </a:p>
          <a:p>
            <a:pPr/>
            <a:r>
              <a:t>El es el MAS IMPORTANTE -&gt; salvacion (Apocalipsis 1: 5, Hechos 26:23)</a:t>
            </a:r>
          </a:p>
          <a:p>
            <a:pPr/>
            <a:r>
              <a:t>Sal. 89:27 -&gt; David = 7 hermanos = el menor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r>
              <a:t>Entoncens -&gt; Jesus es Primogenito literal o figurativo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a:p>
        </p:txBody>
      </p:sp>
      <p:sp>
        <p:nvSpPr>
          <p:cNvPr id="334" name="Shape 334"/>
          <p:cNvSpPr/>
          <p:nvPr>
            <p:ph type="body" sz="quarter" idx="1"/>
          </p:nvPr>
        </p:nvSpPr>
        <p:spPr>
          <a:prstGeom prst="rect">
            <a:avLst/>
          </a:prstGeom>
        </p:spPr>
        <p:txBody>
          <a:bodyPr/>
          <a:lstStyle/>
          <a:p>
            <a:pPr/>
            <a:r>
              <a:t>Biblia explica a si misma!</a:t>
            </a:r>
          </a:p>
          <a:p>
            <a:pPr/>
            <a:r>
              <a:t>Si lo hace el Esp. Santo, no lo hace Jesus?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hape 362"/>
          <p:cNvSpPr/>
          <p:nvPr>
            <p:ph type="sldImg"/>
          </p:nvPr>
        </p:nvSpPr>
        <p:spPr>
          <a:prstGeom prst="rect">
            <a:avLst/>
          </a:prstGeom>
        </p:spPr>
        <p:txBody>
          <a:bodyPr/>
          <a:lstStyle/>
          <a:p>
            <a:pPr/>
          </a:p>
        </p:txBody>
      </p:sp>
      <p:sp>
        <p:nvSpPr>
          <p:cNvPr id="363" name="Shape 363"/>
          <p:cNvSpPr/>
          <p:nvPr>
            <p:ph type="body" sz="quarter" idx="1"/>
          </p:nvPr>
        </p:nvSpPr>
        <p:spPr>
          <a:prstGeom prst="rect">
            <a:avLst/>
          </a:prstGeom>
        </p:spPr>
        <p:txBody>
          <a:bodyPr/>
          <a:lstStyle/>
          <a:p>
            <a:pPr/>
            <a:r>
              <a:t>Se contradice otravez??</a:t>
            </a:r>
          </a:p>
          <a:p>
            <a:pPr/>
            <a:r>
              <a:t>Lo mismo como en el bautismo!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Ella empieza… 3 veces nombre de Cristo… Padre, Hijo, Esp Santo</a:t>
            </a:r>
          </a:p>
          <a:p>
            <a:pPr/>
          </a:p>
          <a:p>
            <a:pPr/>
            <a:r>
              <a:t>Jeho/Shua = Jehova Salva </a:t>
            </a:r>
          </a:p>
          <a:p>
            <a:pPr/>
            <a:r>
              <a:t>Se necesita de los tres para alcanzar salvación!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Los tres salvan (Plan de salvación)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Dios no empleó a los pioneros para corregir la profetisa; por el contrario, Él corrigió a los pioneros mediante la profetisa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r>
              <a:t>Se oponia directamente a Ellen G White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Gran Ejemplo</a:t>
            </a:r>
          </a:p>
          <a:p>
            <a:pPr/>
            <a:r>
              <a:t>Justification por la fe</a:t>
            </a:r>
          </a:p>
          <a:p>
            <a:pPr/>
            <a:r>
              <a:t>Waggoner y Jones</a:t>
            </a:r>
          </a:p>
          <a:p>
            <a:pPr/>
            <a:r>
              <a:t>Mayoria rechaso!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Esp. de Prof. -&gt; Opiniones/creencias de Pioneros</a:t>
            </a:r>
          </a:p>
          <a:p>
            <a:pPr/>
            <a:r>
              <a:t>Otro gran error -&gt;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Padre- nunca atacado </a:t>
            </a:r>
          </a:p>
          <a:p>
            <a:pPr/>
            <a:r>
              <a:t>Empezar por Cristo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Shape 300"/>
          <p:cNvSpPr/>
          <p:nvPr>
            <p:ph type="sldImg"/>
          </p:nvPr>
        </p:nvSpPr>
        <p:spPr>
          <a:prstGeom prst="rect">
            <a:avLst/>
          </a:prstGeom>
        </p:spPr>
        <p:txBody>
          <a:bodyPr/>
          <a:lstStyle/>
          <a:p>
            <a:pPr/>
          </a:p>
        </p:txBody>
      </p:sp>
      <p:sp>
        <p:nvSpPr>
          <p:cNvPr id="301" name="Shape 301"/>
          <p:cNvSpPr/>
          <p:nvPr>
            <p:ph type="body" sz="quarter" idx="1"/>
          </p:nvPr>
        </p:nvSpPr>
        <p:spPr>
          <a:prstGeom prst="rect">
            <a:avLst/>
          </a:prstGeom>
        </p:spPr>
        <p:txBody>
          <a:bodyPr/>
          <a:lstStyle/>
          <a:p>
            <a:pPr/>
            <a:r>
              <a:t>Todo literal - explicenme Exodo 4</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374900" y="2387600"/>
            <a:ext cx="19621500" cy="4876800"/>
          </a:xfrm>
          <a:prstGeom prst="rect">
            <a:avLst/>
          </a:prstGeom>
        </p:spPr>
        <p:txBody>
          <a:bodyPr anchor="b"/>
          <a:lstStyle>
            <a:lvl1pPr algn="ctr"/>
          </a:lstStyle>
          <a:p>
            <a:pPr/>
            <a:r>
              <a:t>Title Text</a:t>
            </a:r>
          </a:p>
        </p:txBody>
      </p:sp>
      <p:sp>
        <p:nvSpPr>
          <p:cNvPr id="12" name="Body Level One…"/>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pPr/>
            <a:r>
              <a:t>“Type a quote here.”</a:t>
            </a:r>
          </a:p>
        </p:txBody>
      </p:sp>
      <p:sp>
        <p:nvSpPr>
          <p:cNvPr id="9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Pyramids of Giza silhouetted against an orange sunset"/>
          <p:cNvSpPr/>
          <p:nvPr>
            <p:ph type="pic" idx="21"/>
          </p:nvPr>
        </p:nvSpPr>
        <p:spPr>
          <a:xfrm>
            <a:off x="0" y="-1816100"/>
            <a:ext cx="24384000" cy="1608893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yramids of Giza silhouetted against an orange sunset"/>
          <p:cNvSpPr/>
          <p:nvPr>
            <p:ph type="pic" idx="21"/>
          </p:nvPr>
        </p:nvSpPr>
        <p:spPr>
          <a:xfrm>
            <a:off x="2273300" y="-3352800"/>
            <a:ext cx="19850100" cy="1294656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374900" y="9080500"/>
            <a:ext cx="19621500" cy="1905000"/>
          </a:xfrm>
          <a:prstGeom prst="rect">
            <a:avLst/>
          </a:prstGeom>
        </p:spPr>
        <p:txBody>
          <a:bodyPr anchor="b"/>
          <a:lstStyle>
            <a:lvl1pPr algn="ctr"/>
          </a:lstStyle>
          <a:p>
            <a:pPr/>
            <a:r>
              <a:t>Title Text</a:t>
            </a:r>
          </a:p>
        </p:txBody>
      </p:sp>
      <p:sp>
        <p:nvSpPr>
          <p:cNvPr id="22" name="Body Level One…"/>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2374900" y="5143500"/>
            <a:ext cx="19621500" cy="3429000"/>
          </a:xfrm>
          <a:prstGeom prst="rect">
            <a:avLst/>
          </a:prstGeom>
        </p:spPr>
        <p:txBody>
          <a:bodyPr/>
          <a:lstStyle>
            <a:lvl1pPr algn="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Pyramids of Giza silhouetted against an orange sunset"/>
          <p:cNvSpPr/>
          <p:nvPr>
            <p:ph type="pic" idx="21"/>
          </p:nvPr>
        </p:nvSpPr>
        <p:spPr>
          <a:xfrm>
            <a:off x="10998200" y="1930400"/>
            <a:ext cx="15167286" cy="10007600"/>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816100" y="1943100"/>
            <a:ext cx="10502900" cy="5626100"/>
          </a:xfrm>
          <a:prstGeom prst="rect">
            <a:avLst/>
          </a:prstGeom>
        </p:spPr>
        <p:txBody>
          <a:bodyPr anchor="b"/>
          <a:lstStyle>
            <a:lvl1pPr algn="ctr">
              <a:defRPr sz="9400"/>
            </a:lvl1pPr>
          </a:lstStyle>
          <a:p>
            <a:pPr/>
            <a:r>
              <a:t>Title Text</a:t>
            </a:r>
          </a:p>
        </p:txBody>
      </p:sp>
      <p:sp>
        <p:nvSpPr>
          <p:cNvPr id="40" name="Body Level One…"/>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57" name="Body Level One…"/>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67"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Pyramids of Giza silhouetted against an orange sunset"/>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pPr/>
          </a:p>
        </p:txBody>
      </p:sp>
      <p:sp>
        <p:nvSpPr>
          <p:cNvPr id="84" name="Close-up of a pyramid in Giza"/>
          <p:cNvSpPr/>
          <p:nvPr>
            <p:ph type="pic" idx="22"/>
          </p:nvPr>
        </p:nvSpPr>
        <p:spPr>
          <a:xfrm>
            <a:off x="13111577" y="4381521"/>
            <a:ext cx="9977826" cy="15152734"/>
          </a:xfrm>
          <a:prstGeom prst="rect">
            <a:avLst/>
          </a:prstGeom>
          <a:ln w="9525">
            <a:round/>
          </a:ln>
        </p:spPr>
        <p:txBody>
          <a:bodyPr lIns="91439" tIns="45719" rIns="91439" bIns="45719" anchor="t">
            <a:noAutofit/>
          </a:bodyPr>
          <a:lstStyle/>
          <a:p>
            <a:pPr/>
          </a:p>
        </p:txBody>
      </p:sp>
      <p:sp>
        <p:nvSpPr>
          <p:cNvPr id="85" name="Sphinx in front of the pyramids of Giza with a clear blue sky in the background"/>
          <p:cNvSpPr/>
          <p:nvPr>
            <p:ph type="pic" idx="23"/>
          </p:nvPr>
        </p:nvSpPr>
        <p:spPr>
          <a:xfrm>
            <a:off x="-139700" y="-25400"/>
            <a:ext cx="17310482" cy="12984978"/>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m.egwwritings.org/es/book/1968.57880#57880" TargetMode="Externa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s://m.egwwritings.org/es/book/1968.54095#54095" TargetMode="Externa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La Verdadera Deidad"/>
          <p:cNvSpPr txBox="1"/>
          <p:nvPr>
            <p:ph type="ctrTitle"/>
          </p:nvPr>
        </p:nvSpPr>
        <p:spPr>
          <a:prstGeom prst="rect">
            <a:avLst/>
          </a:prstGeom>
        </p:spPr>
        <p:txBody>
          <a:bodyPr/>
          <a:lstStyle>
            <a:lvl1pPr>
              <a:defRPr>
                <a:latin typeface="Zapfino"/>
                <a:ea typeface="Zapfino"/>
                <a:cs typeface="Zapfino"/>
                <a:sym typeface="Zapfino"/>
              </a:defRPr>
            </a:lvl1pPr>
          </a:lstStyle>
          <a:p>
            <a:pPr/>
            <a:r>
              <a:t>La Verdadera Deidad</a:t>
            </a:r>
          </a:p>
        </p:txBody>
      </p:sp>
      <p:sp>
        <p:nvSpPr>
          <p:cNvPr id="120" name="Cual es?"/>
          <p:cNvSpPr txBox="1"/>
          <p:nvPr>
            <p:ph type="subTitle" sz="quarter" idx="1"/>
          </p:nvPr>
        </p:nvSpPr>
        <p:spPr>
          <a:prstGeom prst="rect">
            <a:avLst/>
          </a:prstGeom>
        </p:spPr>
        <p:txBody>
          <a:bodyPr/>
          <a:lstStyle>
            <a:lvl1pPr>
              <a:defRPr sz="7600">
                <a:latin typeface="Savoye LET Plain:1.0"/>
                <a:ea typeface="Savoye LET Plain:1.0"/>
                <a:cs typeface="Savoye LET Plain:1.0"/>
                <a:sym typeface="Savoye LET Plain:1.0"/>
              </a:defRPr>
            </a:lvl1pPr>
          </a:lstStyle>
          <a:p>
            <a:pPr/>
            <a:r>
              <a:t>Cual 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Pero…"/>
          <p:cNvSpPr txBox="1"/>
          <p:nvPr>
            <p:ph type="title"/>
          </p:nvPr>
        </p:nvSpPr>
        <p:spPr>
          <a:prstGeom prst="rect">
            <a:avLst/>
          </a:prstGeom>
        </p:spPr>
        <p:txBody>
          <a:bodyPr/>
          <a:lstStyle/>
          <a:p>
            <a:pPr/>
            <a:r>
              <a:t>Pero…</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Cargado de humanidad, Cristo no podía estar en todos los lugares personalmente; por lo tanto, era totalmente ventajoso para ellos que los dejara, fuera a su padre y enviara al Espíritu Santo para que fuera su sucesor en la tierra. El Espíritu Santo está"/>
          <p:cNvSpPr txBox="1"/>
          <p:nvPr>
            <p:ph type="body" idx="21"/>
          </p:nvPr>
        </p:nvSpPr>
        <p:spPr>
          <a:xfrm>
            <a:off x="2381250" y="1613344"/>
            <a:ext cx="19621500" cy="7848601"/>
          </a:xfrm>
          <a:prstGeom prst="rect">
            <a:avLst/>
          </a:prstGeom>
        </p:spPr>
        <p:txBody>
          <a:bodyPr/>
          <a:lstStyle/>
          <a:p>
            <a:pPr>
              <a:defRPr sz="3900"/>
            </a:pPr>
            <a:r>
              <a:t>“Cargado de humanidad, Cristo no podía estar en todos los lugares personalmente; por lo tanto, era totalmente ventajoso para ellos que los dejara, fuera a su padre y enviara al Espíritu Santo para que fuera su </a:t>
            </a:r>
            <a:r>
              <a:rPr>
                <a:solidFill>
                  <a:schemeClr val="accent5">
                    <a:hueOff val="-204775"/>
                    <a:satOff val="-51551"/>
                    <a:lumOff val="27260"/>
                  </a:schemeClr>
                </a:solidFill>
              </a:rPr>
              <a:t>sucesor en la tierra</a:t>
            </a:r>
            <a:r>
              <a:t>. El Espíritu Santo está despojado de la personalidad de la humanidad y es independiente de ella. </a:t>
            </a:r>
            <a:r>
              <a:rPr>
                <a:solidFill>
                  <a:schemeClr val="accent5">
                    <a:hueOff val="-204775"/>
                    <a:satOff val="-51551"/>
                    <a:lumOff val="27260"/>
                  </a:schemeClr>
                </a:solidFill>
              </a:rPr>
              <a:t>Se representaría a sí mismo como presente en todos los lugares por su Espíritu Santo, como el Omnipresente</a:t>
            </a:r>
            <a:r>
              <a:t>. "Pero el Consolador, que es el Espíritu Santo, a quien el Padre enviará en mi nombre, (aunque no lo veáis), [Esta frase fue añadida por Elena de White.] os enseñará todas las cosas, y os recordará todo lo que os he dicho" [</a:t>
            </a:r>
            <a:r>
              <a:rPr>
                <a:solidFill>
                  <a:schemeClr val="accent5">
                    <a:hueOff val="-204775"/>
                    <a:satOff val="-51551"/>
                    <a:lumOff val="27260"/>
                  </a:schemeClr>
                </a:solidFill>
              </a:rPr>
              <a:t>Juan 14:26</a:t>
            </a:r>
            <a:r>
              <a:t>]. "Sin embargo, os aseguro que os conviene que me vaya, porque si no me voy, no vendrá a vosotros el Consolador; pero si me voy, os lo enviaré" [</a:t>
            </a:r>
            <a:r>
              <a:rPr>
                <a:solidFill>
                  <a:schemeClr val="accent5">
                    <a:hueOff val="-204775"/>
                    <a:satOff val="-51551"/>
                    <a:lumOff val="27260"/>
                  </a:schemeClr>
                </a:solidFill>
              </a:rPr>
              <a:t>Juan 16:7</a:t>
            </a:r>
            <a:r>
              <a:t>].”</a:t>
            </a:r>
          </a:p>
        </p:txBody>
      </p:sp>
      <p:sp>
        <p:nvSpPr>
          <p:cNvPr id="149" name="–Ellen G White, Manuscript Releases, Vol.14, p.23"/>
          <p:cNvSpPr txBox="1"/>
          <p:nvPr>
            <p:ph type="body" idx="22"/>
          </p:nvPr>
        </p:nvSpPr>
        <p:spPr>
          <a:xfrm>
            <a:off x="2381250" y="10090946"/>
            <a:ext cx="19621500" cy="850901"/>
          </a:xfrm>
          <a:prstGeom prst="rect">
            <a:avLst/>
          </a:prstGeom>
        </p:spPr>
        <p:txBody>
          <a:bodyPr/>
          <a:lstStyle/>
          <a:p>
            <a:pPr/>
            <a:r>
              <a:t>–Ellen G White, Manuscript Releases, Vol.14, p.23</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CRISTO SE REPRESENTARIA A SI MISMO POR MEDIO DE SU ESPIRITU SANTO” NO SIGNIFICA QUE EL ESPIRITU SANTO ES CRISTO MISMO, O QUE CRISTO SE PARTIO EN DOS DE ALGUNA MANERA. SINO QUE EL ESPIRITU SANTO VIENE A REPRESENTAR A CRISTO COMO CRISTO VINO A REPRESENTAR"/>
          <p:cNvSpPr txBox="1"/>
          <p:nvPr>
            <p:ph type="body" idx="21"/>
          </p:nvPr>
        </p:nvSpPr>
        <p:spPr>
          <a:xfrm>
            <a:off x="2374900" y="3505200"/>
            <a:ext cx="19621500" cy="6197601"/>
          </a:xfrm>
          <a:prstGeom prst="rect">
            <a:avLst/>
          </a:prstGeom>
        </p:spPr>
        <p:txBody>
          <a:bodyPr/>
          <a:lstStyle/>
          <a:p>
            <a:pPr/>
            <a:r>
              <a:t>“CRISTO SE REPRESENTARIA A SI MISMO POR MEDIO DE SU ESPIRITU SANTO” NO SIGNIFICA QUE EL ESPIRITU SANTO ES CRISTO MISMO, O QUE CRISTO SE PARTIO EN DOS DE ALGUNA MANERA. </a:t>
            </a:r>
            <a:r>
              <a:rPr>
                <a:solidFill>
                  <a:schemeClr val="accent5">
                    <a:hueOff val="-204775"/>
                    <a:satOff val="-51551"/>
                    <a:lumOff val="27260"/>
                  </a:schemeClr>
                </a:solidFill>
              </a:rPr>
              <a:t>SINO QUE EL ESPIRITU SANTO VIENE A REPRESENTAR A CRISTO COMO CRISTO VINO A REPRESENTAR AL PADRE</a:t>
            </a:r>
            <a:r>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Y todo esto proviene de Dios, quien nos reconcilió consigo mismo por Cristo, y nos dio el ministerio de la reconciliación; que Dios estaba en Cristo reconciliando consigo al mundo, no tomándoles en cuenta a los hombres sus pecados, y nos encargó a nosot"/>
          <p:cNvSpPr txBox="1"/>
          <p:nvPr>
            <p:ph type="body" idx="21"/>
          </p:nvPr>
        </p:nvSpPr>
        <p:spPr>
          <a:xfrm>
            <a:off x="2381250" y="3491870"/>
            <a:ext cx="19621500" cy="5181601"/>
          </a:xfrm>
          <a:prstGeom prst="rect">
            <a:avLst/>
          </a:prstGeom>
        </p:spPr>
        <p:txBody>
          <a:bodyPr/>
          <a:lstStyle/>
          <a:p>
            <a:pPr/>
            <a:r>
              <a:t>“Y todo esto proviene de Dios, quien nos reconcilió consigo mismo por Cristo, y nos dio el ministerio de la reconciliación;</a:t>
            </a:r>
            <a:r>
              <a:t> </a:t>
            </a:r>
            <a:r>
              <a:rPr>
                <a:solidFill>
                  <a:schemeClr val="accent5">
                    <a:hueOff val="-204775"/>
                    <a:satOff val="-51551"/>
                    <a:lumOff val="27260"/>
                  </a:schemeClr>
                </a:solidFill>
              </a:rPr>
              <a:t>que Dios estaba en Cristo reconciliando consigo al mundo</a:t>
            </a:r>
            <a:r>
              <a:t>, no tomándoles en cuenta a los hombres sus pecados, y nos encargó a nosotros la palabra de la reconciliación. ”</a:t>
            </a:r>
          </a:p>
        </p:txBody>
      </p:sp>
      <p:sp>
        <p:nvSpPr>
          <p:cNvPr id="154" name="–2. Corintios 5:18,19"/>
          <p:cNvSpPr txBox="1"/>
          <p:nvPr>
            <p:ph type="body" idx="22"/>
          </p:nvPr>
        </p:nvSpPr>
        <p:spPr>
          <a:xfrm>
            <a:off x="2381250" y="9285254"/>
            <a:ext cx="19621500" cy="850901"/>
          </a:xfrm>
          <a:prstGeom prst="rect">
            <a:avLst/>
          </a:prstGeom>
        </p:spPr>
        <p:txBody>
          <a:bodyPr/>
          <a:lstStyle/>
          <a:p>
            <a:pPr/>
            <a:r>
              <a:t>–2. Corintios 5:18,19</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Vosotros los que os sentís los más indignos, no temáis encomendar vuestro caso a Dios. Cuando se dio a sí mismo en Cristo por los pecados del mundo, tomó a su cargo el caso de cada alma. ”"/>
          <p:cNvSpPr txBox="1"/>
          <p:nvPr>
            <p:ph type="body" idx="21"/>
          </p:nvPr>
        </p:nvSpPr>
        <p:spPr>
          <a:xfrm>
            <a:off x="2374900" y="4521199"/>
            <a:ext cx="19621500" cy="4165601"/>
          </a:xfrm>
          <a:prstGeom prst="rect">
            <a:avLst/>
          </a:prstGeom>
        </p:spPr>
        <p:txBody>
          <a:bodyPr/>
          <a:lstStyle/>
          <a:p>
            <a:pPr/>
            <a:r>
              <a:t>“Vosotros los que os sentís los más indignos, no temáis encomendar vuestro caso a Dios. </a:t>
            </a:r>
            <a:r>
              <a:rPr>
                <a:solidFill>
                  <a:schemeClr val="accent5">
                    <a:hueOff val="-204775"/>
                    <a:satOff val="-51551"/>
                    <a:lumOff val="27260"/>
                  </a:schemeClr>
                </a:solidFill>
              </a:rPr>
              <a:t>Cuando se dio a sí mismo</a:t>
            </a:r>
            <a:r>
              <a:t> en Cristo por los pecados del mundo, tomó a su cargo el caso de cada alma. ”</a:t>
            </a:r>
          </a:p>
        </p:txBody>
      </p:sp>
      <p:sp>
        <p:nvSpPr>
          <p:cNvPr id="157" name="–Ellen G White, Palabras de Vida del Gran Maestro, p. 138"/>
          <p:cNvSpPr txBox="1"/>
          <p:nvPr>
            <p:ph type="body" idx="22"/>
          </p:nvPr>
        </p:nvSpPr>
        <p:spPr>
          <a:xfrm>
            <a:off x="2381250" y="9285254"/>
            <a:ext cx="19621500" cy="850901"/>
          </a:xfrm>
          <a:prstGeom prst="rect">
            <a:avLst/>
          </a:prstGeom>
        </p:spPr>
        <p:txBody>
          <a:bodyPr/>
          <a:lstStyle/>
          <a:p>
            <a:pPr/>
            <a:r>
              <a:t>–Ellen G White, Palabras de Vida del Gran Maestro, p. 138</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i lo tomamos literalmente……"/>
          <p:cNvSpPr txBox="1"/>
          <p:nvPr>
            <p:ph type="title"/>
          </p:nvPr>
        </p:nvSpPr>
        <p:spPr>
          <a:prstGeom prst="rect">
            <a:avLst/>
          </a:prstGeom>
        </p:spPr>
        <p:txBody>
          <a:bodyPr/>
          <a:lstStyle/>
          <a:p>
            <a:pPr defTabSz="462280">
              <a:defRPr sz="5600"/>
            </a:pPr>
            <a:r>
              <a:t>Si lo tomamos literalmente… </a:t>
            </a:r>
          </a:p>
          <a:p>
            <a:pPr defTabSz="462280">
              <a:defRPr sz="5600"/>
            </a:pPr>
            <a:r>
              <a:t>Cristo es El Padre mismo </a:t>
            </a:r>
            <a:r>
              <a:rPr>
                <a:solidFill>
                  <a:schemeClr val="accent5">
                    <a:hueOff val="-204775"/>
                    <a:satOff val="-51551"/>
                    <a:lumOff val="27260"/>
                  </a:schemeClr>
                </a:solidFill>
              </a:rPr>
              <a:t>y no una segunda persona</a:t>
            </a:r>
            <a:r>
              <a:t>!</a:t>
            </a:r>
          </a:p>
          <a:p>
            <a:pPr defTabSz="462280">
              <a:defRPr sz="5600"/>
            </a:pPr>
            <a:r>
              <a:t>Pero TIENEN que ser 2 personas distintas: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Pero del día y la hora nadie sabe, ni aun los ángeles de los cielos, sino solo mi Padre.”"/>
          <p:cNvSpPr txBox="1"/>
          <p:nvPr>
            <p:ph type="body" idx="21"/>
          </p:nvPr>
        </p:nvSpPr>
        <p:spPr>
          <a:xfrm>
            <a:off x="2374900" y="5537200"/>
            <a:ext cx="19621500" cy="2133601"/>
          </a:xfrm>
          <a:prstGeom prst="rect">
            <a:avLst/>
          </a:prstGeom>
        </p:spPr>
        <p:txBody>
          <a:bodyPr/>
          <a:lstStyle/>
          <a:p>
            <a:pPr/>
            <a:r>
              <a:t>“Pero del día y la hora nadie sabe, ni aun los ángeles de los cielos, </a:t>
            </a:r>
            <a:r>
              <a:rPr>
                <a:solidFill>
                  <a:schemeClr val="accent5">
                    <a:hueOff val="-204775"/>
                    <a:satOff val="-51551"/>
                    <a:lumOff val="27260"/>
                  </a:schemeClr>
                </a:solidFill>
              </a:rPr>
              <a:t>sino solo mi Padre</a:t>
            </a:r>
            <a:r>
              <a:t>.”</a:t>
            </a:r>
          </a:p>
        </p:txBody>
      </p:sp>
      <p:sp>
        <p:nvSpPr>
          <p:cNvPr id="162" name="–Mateo 24:36"/>
          <p:cNvSpPr txBox="1"/>
          <p:nvPr>
            <p:ph type="body" idx="22"/>
          </p:nvPr>
        </p:nvSpPr>
        <p:spPr>
          <a:prstGeom prst="rect">
            <a:avLst/>
          </a:prstGeom>
        </p:spPr>
        <p:txBody>
          <a:bodyPr/>
          <a:lstStyle/>
          <a:p>
            <a:pPr/>
            <a:r>
              <a:t>–Mateo 24:36</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El Espíritu Santo es el Consolador, en nombre de Cristo. Personifica a Cristo, pero es una personalidad distinta.”"/>
          <p:cNvSpPr txBox="1"/>
          <p:nvPr>
            <p:ph type="body" idx="21"/>
          </p:nvPr>
        </p:nvSpPr>
        <p:spPr>
          <a:xfrm>
            <a:off x="2374900" y="5537200"/>
            <a:ext cx="19621500" cy="2133601"/>
          </a:xfrm>
          <a:prstGeom prst="rect">
            <a:avLst/>
          </a:prstGeom>
        </p:spPr>
        <p:txBody>
          <a:bodyPr/>
          <a:lstStyle/>
          <a:p>
            <a:pPr/>
            <a:r>
              <a:t>“El Espíritu Santo es el Consolador, en nombre de Cristo. Personifica a Cristo, </a:t>
            </a:r>
            <a:r>
              <a:rPr>
                <a:solidFill>
                  <a:schemeClr val="accent5">
                    <a:hueOff val="-204775"/>
                    <a:satOff val="-51551"/>
                    <a:lumOff val="27260"/>
                  </a:schemeClr>
                </a:solidFill>
              </a:rPr>
              <a:t>pero es una personalidad distinta</a:t>
            </a:r>
            <a:r>
              <a:t>.”</a:t>
            </a:r>
          </a:p>
        </p:txBody>
      </p:sp>
      <p:sp>
        <p:nvSpPr>
          <p:cNvPr id="165" name="–Ellen G White, Manuscript Releases, Vol. 20, p. 324"/>
          <p:cNvSpPr txBox="1"/>
          <p:nvPr>
            <p:ph type="body" idx="22"/>
          </p:nvPr>
        </p:nvSpPr>
        <p:spPr>
          <a:prstGeom prst="rect">
            <a:avLst/>
          </a:prstGeom>
        </p:spPr>
        <p:txBody>
          <a:bodyPr/>
          <a:lstStyle/>
          <a:p>
            <a:pPr/>
            <a:r>
              <a:t>–Ellen G White, Manuscript Releases, Vol. 20, p. 324</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Que es una personalidad"/>
          <p:cNvSpPr txBox="1"/>
          <p:nvPr>
            <p:ph type="title"/>
          </p:nvPr>
        </p:nvSpPr>
        <p:spPr>
          <a:prstGeom prst="rect">
            <a:avLst/>
          </a:prstGeom>
        </p:spPr>
        <p:txBody>
          <a:bodyPr/>
          <a:lstStyle/>
          <a:p>
            <a:pPr/>
            <a:r>
              <a:t>Que es una personalidad</a:t>
            </a:r>
          </a:p>
        </p:txBody>
      </p:sp>
      <p:sp>
        <p:nvSpPr>
          <p:cNvPr id="168" name="La diferencia individual que distingue una persona de otra…"/>
          <p:cNvSpPr txBox="1"/>
          <p:nvPr>
            <p:ph type="body" idx="1"/>
          </p:nvPr>
        </p:nvSpPr>
        <p:spPr>
          <a:prstGeom prst="rect">
            <a:avLst/>
          </a:prstGeom>
        </p:spPr>
        <p:txBody>
          <a:bodyPr/>
          <a:lstStyle/>
          <a:p>
            <a:pPr>
              <a:buBlip>
                <a:blip r:embed="rId2"/>
              </a:buBlip>
            </a:pPr>
            <a:r>
              <a:t>La diferencia individual que distingue una persona de otra</a:t>
            </a:r>
          </a:p>
          <a:p>
            <a:pPr>
              <a:buBlip>
                <a:blip r:embed="rId2"/>
              </a:buBlip>
            </a:pPr>
            <a:r>
              <a:t>Conjunto de características originales que destacan en algunas personas</a:t>
            </a:r>
          </a:p>
          <a:p>
            <a:pPr>
              <a:buBlip>
                <a:blip r:embed="rId2"/>
              </a:buBlip>
            </a:pPr>
            <a:r>
              <a:t>Conjunto de cualidades que constituyen a una persona</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Y el Bautismo?"/>
          <p:cNvSpPr txBox="1"/>
          <p:nvPr>
            <p:ph type="ctrTitle"/>
          </p:nvPr>
        </p:nvSpPr>
        <p:spPr>
          <a:prstGeom prst="rect">
            <a:avLst/>
          </a:prstGeom>
        </p:spPr>
        <p:txBody>
          <a:bodyPr/>
          <a:lstStyle/>
          <a:p>
            <a:pPr/>
            <a:r>
              <a:t>Y el Bautismo?</a:t>
            </a:r>
          </a:p>
        </p:txBody>
      </p:sp>
      <p:sp>
        <p:nvSpPr>
          <p:cNvPr id="171" name="Porqué bautizaron los discípulos solo  en el nombre de Jesus?"/>
          <p:cNvSpPr txBox="1"/>
          <p:nvPr>
            <p:ph type="subTitle" sz="quarter" idx="1"/>
          </p:nvPr>
        </p:nvSpPr>
        <p:spPr>
          <a:prstGeom prst="rect">
            <a:avLst/>
          </a:prstGeom>
        </p:spPr>
        <p:txBody>
          <a:bodyPr/>
          <a:lstStyle/>
          <a:p>
            <a:pPr/>
            <a:r>
              <a:t>Porqué bautizaron los discípulos solo </a:t>
            </a:r>
            <a:br/>
            <a:r>
              <a:t>en el nombre de Jesus?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Deut. 6:4 (Jehova uno es)…"/>
          <p:cNvSpPr txBox="1"/>
          <p:nvPr>
            <p:ph type="body" idx="1"/>
          </p:nvPr>
        </p:nvSpPr>
        <p:spPr>
          <a:xfrm>
            <a:off x="2381250" y="3523046"/>
            <a:ext cx="19621500" cy="8231675"/>
          </a:xfrm>
          <a:prstGeom prst="rect">
            <a:avLst/>
          </a:prstGeom>
        </p:spPr>
        <p:txBody>
          <a:bodyPr/>
          <a:lstStyle/>
          <a:p>
            <a:pPr>
              <a:buBlip>
                <a:blip r:embed="rId2"/>
              </a:buBlip>
            </a:pPr>
            <a:r>
              <a:t>Deut. 6:4 (Jehova uno es)</a:t>
            </a:r>
          </a:p>
          <a:p>
            <a:pPr>
              <a:buBlip>
                <a:blip r:embed="rId2"/>
              </a:buBlip>
            </a:pPr>
            <a:r>
              <a:t>Is. 45:5 (Yo soy Jehová, y ninguno más hay)</a:t>
            </a:r>
          </a:p>
          <a:p>
            <a:pPr>
              <a:buBlip>
                <a:blip r:embed="rId2"/>
              </a:buBlip>
            </a:pPr>
            <a:r>
              <a:t>Gal. 3:20 (Dios es uno)</a:t>
            </a:r>
          </a:p>
          <a:p>
            <a:pPr>
              <a:buBlip>
                <a:blip r:embed="rId2"/>
              </a:buBlip>
            </a:pPr>
            <a:r>
              <a:t>Sant. 2:19 (Los Demonios creen)</a:t>
            </a:r>
          </a:p>
          <a:p>
            <a:pPr>
              <a:buBlip>
                <a:blip r:embed="rId2"/>
              </a:buBlip>
            </a:pPr>
            <a:r>
              <a:t>Ef. 4:6 (Un Dios y padre de todos)</a:t>
            </a:r>
          </a:p>
        </p:txBody>
      </p:sp>
      <p:sp>
        <p:nvSpPr>
          <p:cNvPr id="123" name="Dios es uno"/>
          <p:cNvSpPr txBox="1"/>
          <p:nvPr/>
        </p:nvSpPr>
        <p:spPr>
          <a:xfrm>
            <a:off x="8990049" y="1478846"/>
            <a:ext cx="6403902" cy="194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400"/>
            </a:lvl1pPr>
          </a:lstStyle>
          <a:p>
            <a:pPr/>
            <a:r>
              <a:t>Dios es uno</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Ejemplos"/>
          <p:cNvSpPr txBox="1"/>
          <p:nvPr>
            <p:ph type="title"/>
          </p:nvPr>
        </p:nvSpPr>
        <p:spPr>
          <a:prstGeom prst="rect">
            <a:avLst/>
          </a:prstGeom>
        </p:spPr>
        <p:txBody>
          <a:bodyPr/>
          <a:lstStyle/>
          <a:p>
            <a:pPr/>
            <a:r>
              <a:t>Ejemplos </a:t>
            </a:r>
          </a:p>
        </p:txBody>
      </p:sp>
      <p:sp>
        <p:nvSpPr>
          <p:cNvPr id="176" name="He. 2:38 (bautícese cada uno de vosotros en el nombre de Jesucristo)…"/>
          <p:cNvSpPr txBox="1"/>
          <p:nvPr>
            <p:ph type="body" idx="1"/>
          </p:nvPr>
        </p:nvSpPr>
        <p:spPr>
          <a:prstGeom prst="rect">
            <a:avLst/>
          </a:prstGeom>
        </p:spPr>
        <p:txBody>
          <a:bodyPr/>
          <a:lstStyle/>
          <a:p>
            <a:pPr marL="600963" indent="-600963" defTabSz="751205">
              <a:spcBef>
                <a:spcPts val="3800"/>
              </a:spcBef>
              <a:buBlip>
                <a:blip r:embed="rId2"/>
              </a:buBlip>
              <a:defRPr sz="4732"/>
            </a:pPr>
            <a:r>
              <a:t>He. 2:38 (bautícese cada uno de vosotros en el nombre de Jesucristo)</a:t>
            </a:r>
          </a:p>
          <a:p>
            <a:pPr marL="600963" indent="-600963" defTabSz="751205">
              <a:spcBef>
                <a:spcPts val="3800"/>
              </a:spcBef>
              <a:buBlip>
                <a:blip r:embed="rId2"/>
              </a:buBlip>
              <a:defRPr sz="4732"/>
            </a:pPr>
            <a:r>
              <a:t>He. 8:14-17 (habían sido bautizados en el nombre de Jesús)</a:t>
            </a:r>
          </a:p>
          <a:p>
            <a:pPr marL="600963" indent="-600963" defTabSz="751205">
              <a:spcBef>
                <a:spcPts val="3800"/>
              </a:spcBef>
              <a:buBlip>
                <a:blip r:embed="rId2"/>
              </a:buBlip>
              <a:defRPr sz="4732"/>
            </a:pPr>
            <a:r>
              <a:t>He. 10:43,48 (Y mandó bautizarles en el nombre del Señor Jesús)</a:t>
            </a:r>
          </a:p>
          <a:p>
            <a:pPr marL="600963" indent="-600963" defTabSz="751205">
              <a:spcBef>
                <a:spcPts val="3800"/>
              </a:spcBef>
              <a:buBlip>
                <a:blip r:embed="rId2"/>
              </a:buBlip>
              <a:defRPr sz="4732"/>
            </a:pPr>
            <a:r>
              <a:t>He. 19:4,5 (fueron bautizados en el nombre del Señor Jesús)</a:t>
            </a:r>
          </a:p>
          <a:p>
            <a:pPr marL="600963" indent="-600963" defTabSz="751205">
              <a:spcBef>
                <a:spcPts val="3800"/>
              </a:spcBef>
              <a:buBlip>
                <a:blip r:embed="rId2"/>
              </a:buBlip>
              <a:defRPr sz="4732"/>
            </a:pPr>
            <a:r>
              <a:t>He. 22:16 (bautízate… invocando su nombre.)</a:t>
            </a:r>
          </a:p>
          <a:p>
            <a:pPr marL="600963" indent="-600963" defTabSz="751205">
              <a:spcBef>
                <a:spcPts val="3800"/>
              </a:spcBef>
              <a:buBlip>
                <a:blip r:embed="rId2"/>
              </a:buBlip>
              <a:defRPr sz="4732"/>
            </a:pPr>
            <a:r>
              <a:t>He. 4:12 (porque no hay otro nombre… en que podamos ser salvos)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Los discípulos habían de realizar su obra en el nombre de Cristo. Todas sus palabras y hechos habían de llamar la atención al poder vital de su nombre para salvar a los pecadores. Su fe habría de concentrarse en Aquel que es la fuente de la misericordia"/>
          <p:cNvSpPr txBox="1"/>
          <p:nvPr>
            <p:ph type="body" idx="21"/>
          </p:nvPr>
        </p:nvSpPr>
        <p:spPr>
          <a:xfrm>
            <a:off x="1755413" y="1395741"/>
            <a:ext cx="20873173" cy="8331201"/>
          </a:xfrm>
          <a:prstGeom prst="rect">
            <a:avLst/>
          </a:prstGeom>
        </p:spPr>
        <p:txBody>
          <a:bodyPr/>
          <a:lstStyle/>
          <a:p>
            <a:pPr>
              <a:defRPr sz="4700"/>
            </a:pPr>
            <a:r>
              <a:t>“Los discípulos habían de realizar su obra </a:t>
            </a:r>
            <a:r>
              <a:rPr>
                <a:solidFill>
                  <a:schemeClr val="accent5">
                    <a:hueOff val="-204775"/>
                    <a:satOff val="-51551"/>
                    <a:lumOff val="27260"/>
                  </a:schemeClr>
                </a:solidFill>
              </a:rPr>
              <a:t>en el nombre de Cristo</a:t>
            </a:r>
            <a:r>
              <a:t>. Todas sus palabras y hechos habían de llamar la atención al poder vital de </a:t>
            </a:r>
            <a:r>
              <a:rPr>
                <a:solidFill>
                  <a:schemeClr val="accent5">
                    <a:hueOff val="-204775"/>
                    <a:satOff val="-51551"/>
                    <a:lumOff val="27260"/>
                  </a:schemeClr>
                </a:solidFill>
              </a:rPr>
              <a:t>su nombre</a:t>
            </a:r>
            <a:r>
              <a:t> para salvar a los pecadores. Su fe habría de concentrarse en Aquel que es la fuente de la misericordia y el poder. </a:t>
            </a:r>
            <a:r>
              <a:rPr>
                <a:solidFill>
                  <a:schemeClr val="accent5">
                    <a:hueOff val="-204775"/>
                    <a:satOff val="-51551"/>
                    <a:lumOff val="27260"/>
                  </a:schemeClr>
                </a:solidFill>
              </a:rPr>
              <a:t>En su nombre</a:t>
            </a:r>
            <a:r>
              <a:t> habían de presentar sus peticiones ante el Padre, y recibirían respuesta. Habían de bautizar </a:t>
            </a:r>
            <a:r>
              <a:rPr>
                <a:solidFill>
                  <a:schemeClr val="accent5">
                    <a:hueOff val="-204775"/>
                    <a:satOff val="-51551"/>
                    <a:lumOff val="27260"/>
                  </a:schemeClr>
                </a:solidFill>
              </a:rPr>
              <a:t>en el nombre del Padre, del Hijo y del Espíritu Santo</a:t>
            </a:r>
            <a:r>
              <a:t>. </a:t>
            </a:r>
            <a:r>
              <a:rPr>
                <a:solidFill>
                  <a:schemeClr val="accent5">
                    <a:hueOff val="-204775"/>
                    <a:satOff val="-51551"/>
                    <a:lumOff val="27260"/>
                  </a:schemeClr>
                </a:solidFill>
              </a:rPr>
              <a:t>El nombre de Cristo</a:t>
            </a:r>
            <a:r>
              <a:t> había de ser su consigna, su divisa distintiva, su vínculo de unión, la autoridad para su curso de acción y la fuente de su éxito. Nada que no llevara</a:t>
            </a:r>
            <a:r>
              <a:rPr>
                <a:solidFill>
                  <a:schemeClr val="accent5">
                    <a:hueOff val="-204775"/>
                    <a:satOff val="-51551"/>
                    <a:lumOff val="27260"/>
                  </a:schemeClr>
                </a:solidFill>
              </a:rPr>
              <a:t> su nombre</a:t>
            </a:r>
            <a:r>
              <a:t> y su inscripción había de ser reconocido en su reino.”</a:t>
            </a:r>
          </a:p>
        </p:txBody>
      </p:sp>
      <p:sp>
        <p:nvSpPr>
          <p:cNvPr id="179" name="–Ellen G White, Hechos de los Apostoles, p. 23"/>
          <p:cNvSpPr txBox="1"/>
          <p:nvPr>
            <p:ph type="body" idx="22"/>
          </p:nvPr>
        </p:nvSpPr>
        <p:spPr>
          <a:xfrm>
            <a:off x="2381250" y="10162036"/>
            <a:ext cx="19621500" cy="850901"/>
          </a:xfrm>
          <a:prstGeom prst="rect">
            <a:avLst/>
          </a:prstGeom>
        </p:spPr>
        <p:txBody>
          <a:bodyPr/>
          <a:lstStyle/>
          <a:p>
            <a:pPr/>
            <a:r>
              <a:t>–Ellen G White, Hechos de los Apostoles, p. 23</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El Trio celestial perfectamente unido para rescatar a la humanidad. Jehova salva!"/>
          <p:cNvSpPr txBox="1"/>
          <p:nvPr>
            <p:ph type="title"/>
          </p:nvPr>
        </p:nvSpPr>
        <p:spPr>
          <a:xfrm>
            <a:off x="2381250" y="4010173"/>
            <a:ext cx="19621500" cy="5695654"/>
          </a:xfrm>
          <a:prstGeom prst="rect">
            <a:avLst/>
          </a:prstGeom>
        </p:spPr>
        <p:txBody>
          <a:bodyPr/>
          <a:lstStyle/>
          <a:p>
            <a:pPr defTabSz="784225">
              <a:defRPr sz="9500"/>
            </a:pPr>
            <a:r>
              <a:t>El Trio celestial perfectamente unido</a:t>
            </a:r>
            <a:br/>
            <a:r>
              <a:t>para rescatar a la humanidad.</a:t>
            </a:r>
            <a:br/>
            <a:r>
              <a:t>Jehova salva!</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Las palabras: “Aun no ha venido mi hora,” indican que todo acto de la vida terrenal de Cristo se realizaba en cumplimiento del plan trazado desde la eternidad. Antes de venir a la tierra, el plan estuvo delante de él, perfecto en todos sus detalles. Per"/>
          <p:cNvSpPr txBox="1"/>
          <p:nvPr>
            <p:ph type="body" idx="21"/>
          </p:nvPr>
        </p:nvSpPr>
        <p:spPr>
          <a:xfrm>
            <a:off x="2381250" y="1788663"/>
            <a:ext cx="19621500" cy="7213601"/>
          </a:xfrm>
          <a:prstGeom prst="rect">
            <a:avLst/>
          </a:prstGeom>
        </p:spPr>
        <p:txBody>
          <a:bodyPr/>
          <a:lstStyle/>
          <a:p>
            <a:pPr/>
            <a:r>
              <a:t>“Las palabras: “Aun no ha venido mi hora,” indican que todo acto de la vida terrenal de Cristo se realizaba en </a:t>
            </a:r>
            <a:r>
              <a:rPr>
                <a:solidFill>
                  <a:schemeClr val="accent5">
                    <a:hueOff val="-204775"/>
                    <a:satOff val="-51551"/>
                    <a:lumOff val="27260"/>
                  </a:schemeClr>
                </a:solidFill>
              </a:rPr>
              <a:t>cumplimiento del plan trazado desde la eternidad</a:t>
            </a:r>
            <a:r>
              <a:t>. Antes de venir a la tierra, </a:t>
            </a:r>
            <a:r>
              <a:rPr>
                <a:solidFill>
                  <a:schemeClr val="accent5">
                    <a:hueOff val="-204775"/>
                    <a:satOff val="-51551"/>
                    <a:lumOff val="27260"/>
                  </a:schemeClr>
                </a:solidFill>
              </a:rPr>
              <a:t>el plan estuvo delante de él, perfecto en todos sus detalles</a:t>
            </a:r>
            <a:r>
              <a:t>. Pero mientras andaba entre los hombres, era </a:t>
            </a:r>
            <a:r>
              <a:rPr>
                <a:solidFill>
                  <a:schemeClr val="accent5">
                    <a:hueOff val="-204775"/>
                    <a:satOff val="-51551"/>
                    <a:lumOff val="27260"/>
                  </a:schemeClr>
                </a:solidFill>
              </a:rPr>
              <a:t>guiado</a:t>
            </a:r>
            <a:r>
              <a:t>, paso a paso, por la </a:t>
            </a:r>
            <a:r>
              <a:rPr>
                <a:solidFill>
                  <a:schemeClr val="accent5">
                    <a:hueOff val="-204775"/>
                    <a:satOff val="-51551"/>
                    <a:lumOff val="27260"/>
                  </a:schemeClr>
                </a:solidFill>
              </a:rPr>
              <a:t>voluntad del Padre</a:t>
            </a:r>
            <a:r>
              <a:t>. En el momento señalado, no vacilaba en obrar. Con la misma sumisión, esperaba hasta que llegase la ocasión.”</a:t>
            </a:r>
          </a:p>
        </p:txBody>
      </p:sp>
      <p:sp>
        <p:nvSpPr>
          <p:cNvPr id="188" name="–Ellen G White, Deseado de todas las gentes, p.121"/>
          <p:cNvSpPr txBox="1"/>
          <p:nvPr>
            <p:ph type="body" idx="22"/>
          </p:nvPr>
        </p:nvSpPr>
        <p:spPr>
          <a:xfrm>
            <a:off x="2381250" y="9640706"/>
            <a:ext cx="19621500" cy="850901"/>
          </a:xfrm>
          <a:prstGeom prst="rect">
            <a:avLst/>
          </a:prstGeom>
        </p:spPr>
        <p:txBody>
          <a:bodyPr/>
          <a:lstStyle/>
          <a:p>
            <a:pPr/>
            <a:r>
              <a:t>–Ellen G White, Deseado de todas las gentes, p.121</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Quien le guiaba a Cristo y le revelaba  la voluntad del Padre?"/>
          <p:cNvSpPr txBox="1"/>
          <p:nvPr>
            <p:ph type="title"/>
          </p:nvPr>
        </p:nvSpPr>
        <p:spPr>
          <a:prstGeom prst="rect">
            <a:avLst/>
          </a:prstGeom>
        </p:spPr>
        <p:txBody>
          <a:bodyPr/>
          <a:lstStyle/>
          <a:p>
            <a:pPr defTabSz="701675">
              <a:defRPr sz="8500"/>
            </a:pPr>
            <a:r>
              <a:t>Quien le guiaba a Cristo y le revelaba </a:t>
            </a:r>
            <a:br/>
            <a:r>
              <a:t>la voluntad del Padre?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Después de bautizado Jesús en el Jordán, lo condujo el Espíritu al desierto para que el demonio lo tentara. El Espíritu Santo lo había preparado para aquella escena singular de terrible tentación. Durante cuarenta días estuvo tentándole Satanás, y en to"/>
          <p:cNvSpPr txBox="1"/>
          <p:nvPr>
            <p:ph type="body" idx="21"/>
          </p:nvPr>
        </p:nvSpPr>
        <p:spPr>
          <a:xfrm>
            <a:off x="1776518" y="1372044"/>
            <a:ext cx="20830964" cy="8331201"/>
          </a:xfrm>
          <a:prstGeom prst="rect">
            <a:avLst/>
          </a:prstGeom>
        </p:spPr>
        <p:txBody>
          <a:bodyPr/>
          <a:lstStyle/>
          <a:p>
            <a:pPr>
              <a:defRPr sz="4700"/>
            </a:pPr>
            <a:r>
              <a:t>“Después de bautizado Jesús en el Jordán, </a:t>
            </a:r>
            <a:r>
              <a:rPr>
                <a:solidFill>
                  <a:schemeClr val="accent5">
                    <a:hueOff val="-204775"/>
                    <a:satOff val="-51551"/>
                    <a:lumOff val="27260"/>
                  </a:schemeClr>
                </a:solidFill>
              </a:rPr>
              <a:t>lo condujo el Espíritu</a:t>
            </a:r>
            <a:r>
              <a:t> al desierto para que el demonio lo tentara. </a:t>
            </a:r>
            <a:r>
              <a:rPr>
                <a:solidFill>
                  <a:schemeClr val="accent5">
                    <a:hueOff val="-204775"/>
                    <a:satOff val="-51551"/>
                    <a:lumOff val="27260"/>
                  </a:schemeClr>
                </a:solidFill>
              </a:rPr>
              <a:t>El Espíritu Santo lo había preparado para aquella escena singular de terrible tentación</a:t>
            </a:r>
            <a:r>
              <a:t>. Durante cuarenta días estuvo tentándole Satanás, y en todo ese tiempo no probó Jesús bocado alguno. Todo cuanto le rodeaba era desagradable para la naturaleza humana. Estaba con el demonio y las fieras en un paraje desolado y desierto. El ayuno y los sufrimientos habían vuelto pálido y macilento el rostro del Hijo de Dios; pero su carrera estaba señalada, y debía llevar a cabo la obra que había venido a realizar.”</a:t>
            </a:r>
          </a:p>
        </p:txBody>
      </p:sp>
      <p:sp>
        <p:nvSpPr>
          <p:cNvPr id="193" name="–Ellen G White, Primeros Escritos, p. 155"/>
          <p:cNvSpPr txBox="1"/>
          <p:nvPr>
            <p:ph type="body" idx="22"/>
          </p:nvPr>
        </p:nvSpPr>
        <p:spPr>
          <a:xfrm>
            <a:off x="2381250" y="10209430"/>
            <a:ext cx="19621500" cy="850901"/>
          </a:xfrm>
          <a:prstGeom prst="rect">
            <a:avLst/>
          </a:prstGeom>
        </p:spPr>
        <p:txBody>
          <a:bodyPr/>
          <a:lstStyle/>
          <a:p>
            <a:pPr/>
            <a:r>
              <a:t>–Ellen G White, Primeros Escritos, p. 155</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Finalmente: la voluntad de quién hizo  Jesus al descender de su trono y  morir por la humanidad?"/>
          <p:cNvSpPr txBox="1"/>
          <p:nvPr>
            <p:ph type="title"/>
          </p:nvPr>
        </p:nvSpPr>
        <p:spPr>
          <a:xfrm>
            <a:off x="2381250" y="2961590"/>
            <a:ext cx="19621500" cy="7792820"/>
          </a:xfrm>
          <a:prstGeom prst="rect">
            <a:avLst/>
          </a:prstGeom>
        </p:spPr>
        <p:txBody>
          <a:bodyPr/>
          <a:lstStyle/>
          <a:p>
            <a:pPr defTabSz="808990">
              <a:defRPr sz="9800"/>
            </a:pPr>
            <a:r>
              <a:t>Finalmente:</a:t>
            </a:r>
            <a:br/>
            <a:r>
              <a:t>la voluntad de quién hizo </a:t>
            </a:r>
            <a:br/>
            <a:r>
              <a:t>Jesus al descender de su trono y </a:t>
            </a:r>
            <a:br/>
            <a:r>
              <a:t>morir por la humanidad?</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Conocidas son ante Dios todas sus obras, y el pacto de la gracia existió en la mente de Dios desde las edades eternas. Es llamado el pacto eterno, porque el plan de salvación no fue concebido después de la caída del hombre sino “que se ha mantenido ocul"/>
          <p:cNvSpPr txBox="1"/>
          <p:nvPr>
            <p:ph type="body" idx="21"/>
          </p:nvPr>
        </p:nvSpPr>
        <p:spPr>
          <a:xfrm>
            <a:off x="2381250" y="2325007"/>
            <a:ext cx="19621500" cy="6235701"/>
          </a:xfrm>
          <a:prstGeom prst="rect">
            <a:avLst/>
          </a:prstGeom>
        </p:spPr>
        <p:txBody>
          <a:bodyPr/>
          <a:lstStyle/>
          <a:p>
            <a:pPr>
              <a:defRPr sz="4500"/>
            </a:pPr>
            <a:r>
              <a:t>“Conocidas son ante </a:t>
            </a:r>
            <a:r>
              <a:rPr>
                <a:solidFill>
                  <a:schemeClr val="accent5">
                    <a:hueOff val="-204775"/>
                    <a:satOff val="-51551"/>
                    <a:lumOff val="27260"/>
                  </a:schemeClr>
                </a:solidFill>
              </a:rPr>
              <a:t>Dios</a:t>
            </a:r>
            <a:r>
              <a:t> todas sus obras, y el pacto de la gracia </a:t>
            </a:r>
            <a:r>
              <a:rPr>
                <a:solidFill>
                  <a:schemeClr val="accent5">
                    <a:hueOff val="-204775"/>
                    <a:satOff val="-51551"/>
                    <a:lumOff val="27260"/>
                  </a:schemeClr>
                </a:solidFill>
              </a:rPr>
              <a:t>existió en la mente de Dios desde las edades eternas</a:t>
            </a:r>
            <a:r>
              <a:t>. Es llamado el pacto eterno, porque el plan de salvación no fue concebido después de la caída del hombre sino “</a:t>
            </a:r>
            <a:r>
              <a:rPr>
                <a:solidFill>
                  <a:schemeClr val="accent5">
                    <a:hueOff val="-204775"/>
                    <a:satOff val="-51551"/>
                    <a:lumOff val="27260"/>
                  </a:schemeClr>
                </a:solidFill>
              </a:rPr>
              <a:t>que se ha mantenido oculto desde tiempos eternos</a:t>
            </a:r>
            <a:r>
              <a:t>, pero que ha sido manifestado ahora, y que por las Escrituras de los profetas, según el mandamiento del Dios eterno, se ha dado a conocer a todas las gentes para que obedezcan a la fe”. </a:t>
            </a:r>
            <a:r>
              <a:rPr>
                <a:solidFill>
                  <a:schemeClr val="accent6">
                    <a:hueOff val="151085"/>
                    <a:satOff val="19678"/>
                    <a:lumOff val="-43058"/>
                  </a:schemeClr>
                </a:solidFill>
                <a:hlinkClick r:id="rId2" invalidUrl="" action="" tgtFrame="" tooltip="" history="1" highlightClick="0" endSnd="0"/>
              </a:rPr>
              <a:t>Romanos 16:25-26</a:t>
            </a:r>
            <a:r>
              <a:t>.”</a:t>
            </a:r>
          </a:p>
        </p:txBody>
      </p:sp>
      <p:sp>
        <p:nvSpPr>
          <p:cNvPr id="198" name="–Ellen G White, The Signs of the Times, 5 de diciembre de 1914"/>
          <p:cNvSpPr txBox="1"/>
          <p:nvPr>
            <p:ph type="body" idx="22"/>
          </p:nvPr>
        </p:nvSpPr>
        <p:spPr>
          <a:xfrm>
            <a:off x="2381250" y="10067249"/>
            <a:ext cx="19621500" cy="850901"/>
          </a:xfrm>
          <a:prstGeom prst="rect">
            <a:avLst/>
          </a:prstGeom>
        </p:spPr>
        <p:txBody>
          <a:bodyPr/>
          <a:lstStyle/>
          <a:p>
            <a:pPr/>
            <a:r>
              <a:t>–Ellen G White, The Signs of the Times, 5 de diciembre de 1914</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e necesita a los tres para ser salvo! Por tanto todos tienen el nombre de Jesus."/>
          <p:cNvSpPr txBox="1"/>
          <p:nvPr>
            <p:ph type="title"/>
          </p:nvPr>
        </p:nvSpPr>
        <p:spPr>
          <a:prstGeom prst="rect">
            <a:avLst/>
          </a:prstGeom>
        </p:spPr>
        <p:txBody>
          <a:bodyPr/>
          <a:lstStyle/>
          <a:p>
            <a:pPr defTabSz="668655">
              <a:defRPr sz="8100"/>
            </a:pPr>
            <a:r>
              <a:t>Se necesita a los tres para ser salvo!</a:t>
            </a:r>
            <a:br/>
            <a:r>
              <a:t>Por tanto todos tienen el nombre de Jesus.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La Divinidad se conmovió de piedad por la humanidad, y el Padre, el Hijo y el Espíritu Santo se dieron a sí mismos a la obra de formar un plan de redención. Con el fin de llevar a cabo plenamente ese plan, se decidió que Cristo, el Hijo unigénito de Dio"/>
          <p:cNvSpPr txBox="1"/>
          <p:nvPr>
            <p:ph type="body" idx="21"/>
          </p:nvPr>
        </p:nvSpPr>
        <p:spPr>
          <a:xfrm>
            <a:off x="1532747" y="1164827"/>
            <a:ext cx="21318506" cy="9740901"/>
          </a:xfrm>
          <a:prstGeom prst="rect">
            <a:avLst/>
          </a:prstGeom>
        </p:spPr>
        <p:txBody>
          <a:bodyPr/>
          <a:lstStyle/>
          <a:p>
            <a:pPr>
              <a:defRPr sz="4500"/>
            </a:pPr>
            <a:r>
              <a:t>“La Divinidad se conmovió de piedad por la humanidad, </a:t>
            </a:r>
            <a:r>
              <a:rPr>
                <a:solidFill>
                  <a:schemeClr val="accent5">
                    <a:hueOff val="-204775"/>
                    <a:satOff val="-51551"/>
                    <a:lumOff val="27260"/>
                  </a:schemeClr>
                </a:solidFill>
              </a:rPr>
              <a:t>y el Padre, el Hijo y el Espíritu Santo se dieron a sí mismos</a:t>
            </a:r>
            <a:r>
              <a:t> a la obra de formar un plan de redención. Con el fin de llevar a cabo plenamente ese plan, </a:t>
            </a:r>
            <a:r>
              <a:rPr>
                <a:solidFill>
                  <a:schemeClr val="accent5">
                    <a:hueOff val="-204775"/>
                    <a:satOff val="-51551"/>
                    <a:lumOff val="27260"/>
                  </a:schemeClr>
                </a:solidFill>
              </a:rPr>
              <a:t>se decidió que Cristo, el Hijo unigénito de Dios, se entregara a sí mismo como ofrenda por el pecado</a:t>
            </a:r>
            <a:r>
              <a:t>. ¿Con qué se podría medir la profundidad de este amor? Dios quería hacer que resultara imposible para el hombre decir que hubiera podido hacer más. Con Cristo, dio todos los recursos del cielo, para que nada faltara en el plan de la elevación de los seres humanos. Este es amor, y su contemplación debiera llenar el alma con gratitud inexpresable. ¡Oh, cuánto amor, cuánto amor incomparable! La contemplación de este amor limpiará el alma del egoísmo. Hará que el discípulo se niegue a sí mismo, tome su cruz y siga al Redentor.”</a:t>
            </a:r>
          </a:p>
        </p:txBody>
      </p:sp>
      <p:sp>
        <p:nvSpPr>
          <p:cNvPr id="203" name="–Ellen G White, Consejos sobre Salud, p. 219"/>
          <p:cNvSpPr txBox="1"/>
          <p:nvPr>
            <p:ph type="body" idx="22"/>
          </p:nvPr>
        </p:nvSpPr>
        <p:spPr>
          <a:xfrm>
            <a:off x="2381250" y="11275785"/>
            <a:ext cx="19621500" cy="850901"/>
          </a:xfrm>
          <a:prstGeom prst="rect">
            <a:avLst/>
          </a:prstGeom>
        </p:spPr>
        <p:txBody>
          <a:bodyPr/>
          <a:lstStyle/>
          <a:p>
            <a:pPr/>
            <a:r>
              <a:t>–Ellen G White, Consejos sobre Salud, p. 219</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Significados de ‘eḥāḏ (uno)"/>
          <p:cNvSpPr txBox="1"/>
          <p:nvPr>
            <p:ph type="title"/>
          </p:nvPr>
        </p:nvSpPr>
        <p:spPr>
          <a:prstGeom prst="rect">
            <a:avLst/>
          </a:prstGeom>
        </p:spPr>
        <p:txBody>
          <a:bodyPr/>
          <a:lstStyle/>
          <a:p>
            <a:pPr/>
            <a:r>
              <a:t>Significados de ‘eḥāḏ (uno)</a:t>
            </a:r>
          </a:p>
        </p:txBody>
      </p:sp>
      <p:sp>
        <p:nvSpPr>
          <p:cNvPr id="126" name="Numeral (Gen 2:21, Gen 27:38)…"/>
          <p:cNvSpPr txBox="1"/>
          <p:nvPr>
            <p:ph type="body" idx="1"/>
          </p:nvPr>
        </p:nvSpPr>
        <p:spPr>
          <a:prstGeom prst="rect">
            <a:avLst/>
          </a:prstGeom>
        </p:spPr>
        <p:txBody>
          <a:bodyPr/>
          <a:lstStyle/>
          <a:p>
            <a:pPr>
              <a:buBlip>
                <a:blip r:embed="rId2"/>
              </a:buBlip>
            </a:pPr>
            <a:r>
              <a:t>Numeral (Gen 2:21, Gen 27:38)</a:t>
            </a:r>
          </a:p>
          <a:p>
            <a:pPr>
              <a:buBlip>
                <a:blip r:embed="rId2"/>
              </a:buBlip>
            </a:pPr>
            <a:r>
              <a:t>Union (Gen. 2:24, Gen 11:6)</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Pero no creyeron los Pioneros que  el Espiritu Santo es el Espiritu de Cristo y no una tercera persona?"/>
          <p:cNvSpPr txBox="1"/>
          <p:nvPr>
            <p:ph type="title"/>
          </p:nvPr>
        </p:nvSpPr>
        <p:spPr>
          <a:xfrm>
            <a:off x="2381250" y="4234922"/>
            <a:ext cx="19621500" cy="5246156"/>
          </a:xfrm>
          <a:prstGeom prst="rect">
            <a:avLst/>
          </a:prstGeom>
        </p:spPr>
        <p:txBody>
          <a:bodyPr/>
          <a:lstStyle/>
          <a:p>
            <a:pPr defTabSz="709930">
              <a:defRPr sz="8600"/>
            </a:pPr>
            <a:r>
              <a:t>Pero no creyeron los Pioneros que </a:t>
            </a:r>
            <a:br/>
            <a:r>
              <a:t>el Espiritu Santo es el Espiritu de Cristo</a:t>
            </a:r>
            <a:br/>
            <a:r>
              <a:t>y no una tercera persona?</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Ario (280-336), presbítero de Alejandría, enseñaba. . . que el Hijo no era igual al Padre; que no era de la misma esencia; que no era ni infinito ni eterno; que era una criatura, es decir, la más perfecta criatura, por lo cual todos los demás seres fuer"/>
          <p:cNvSpPr txBox="1"/>
          <p:nvPr>
            <p:ph type="body" idx="21"/>
          </p:nvPr>
        </p:nvSpPr>
        <p:spPr>
          <a:xfrm>
            <a:off x="2381250" y="3516946"/>
            <a:ext cx="19621500" cy="7213601"/>
          </a:xfrm>
          <a:prstGeom prst="rect">
            <a:avLst/>
          </a:prstGeom>
        </p:spPr>
        <p:txBody>
          <a:bodyPr/>
          <a:lstStyle/>
          <a:p>
            <a:pPr/>
            <a:r>
              <a:t>“Ario (280-336), presbítero de Alejandría, enseñaba. . . que </a:t>
            </a:r>
            <a:r>
              <a:rPr>
                <a:solidFill>
                  <a:schemeClr val="accent5">
                    <a:hueOff val="-204775"/>
                    <a:satOff val="-51551"/>
                    <a:lumOff val="27260"/>
                  </a:schemeClr>
                </a:solidFill>
              </a:rPr>
              <a:t>el Hijo no era igual al Padre</a:t>
            </a:r>
            <a:r>
              <a:t>; que no era de la misma esencia; que </a:t>
            </a:r>
            <a:r>
              <a:rPr>
                <a:solidFill>
                  <a:schemeClr val="accent5">
                    <a:hueOff val="-204775"/>
                    <a:satOff val="-51551"/>
                    <a:lumOff val="27260"/>
                  </a:schemeClr>
                </a:solidFill>
              </a:rPr>
              <a:t>no era ni infinito ni eterno</a:t>
            </a:r>
            <a:r>
              <a:t>; que era una </a:t>
            </a:r>
            <a:r>
              <a:rPr>
                <a:solidFill>
                  <a:schemeClr val="accent5">
                    <a:hueOff val="-204775"/>
                    <a:satOff val="-51551"/>
                    <a:lumOff val="27260"/>
                  </a:schemeClr>
                </a:solidFill>
              </a:rPr>
              <a:t>criatura</a:t>
            </a:r>
            <a:r>
              <a:t>, es decir, </a:t>
            </a:r>
            <a:r>
              <a:rPr>
                <a:solidFill>
                  <a:schemeClr val="accent5">
                    <a:hueOff val="-204775"/>
                    <a:satOff val="-51551"/>
                    <a:lumOff val="27260"/>
                  </a:schemeClr>
                </a:solidFill>
              </a:rPr>
              <a:t>la más perfecta criatura</a:t>
            </a:r>
            <a:r>
              <a:t>, por lo cual todos los </a:t>
            </a:r>
            <a:r>
              <a:rPr>
                <a:solidFill>
                  <a:schemeClr val="accent5">
                    <a:hueOff val="-204775"/>
                    <a:satOff val="-51551"/>
                    <a:lumOff val="27260"/>
                  </a:schemeClr>
                </a:solidFill>
              </a:rPr>
              <a:t>demás</a:t>
            </a:r>
            <a:r>
              <a:t> seres fueron creados, una criatura que fue exaltada a tal condición de unidad con Dios que, en cierto sentido, pudo ser llamado de Dios pero, </a:t>
            </a:r>
            <a:r>
              <a:rPr>
                <a:solidFill>
                  <a:schemeClr val="accent5">
                    <a:hueOff val="-204775"/>
                    <a:satOff val="-51551"/>
                    <a:lumOff val="27260"/>
                  </a:schemeClr>
                </a:solidFill>
              </a:rPr>
              <a:t>definitivamente, era una criatura</a:t>
            </a:r>
            <a:r>
              <a:t> ”</a:t>
            </a:r>
          </a:p>
        </p:txBody>
      </p:sp>
      <p:sp>
        <p:nvSpPr>
          <p:cNvPr id="208" name="–A. Boulenger, Histoire de l'Eglise , p. 111"/>
          <p:cNvSpPr txBox="1"/>
          <p:nvPr>
            <p:ph type="body" idx="22"/>
          </p:nvPr>
        </p:nvSpPr>
        <p:spPr>
          <a:xfrm>
            <a:off x="2381250" y="11323179"/>
            <a:ext cx="19621500" cy="1028701"/>
          </a:xfrm>
          <a:prstGeom prst="rect">
            <a:avLst/>
          </a:prstGeom>
        </p:spPr>
        <p:txBody>
          <a:bodyPr/>
          <a:lstStyle/>
          <a:p>
            <a:pPr/>
            <a:r>
              <a:t>–A. Boulenger, Histoire de l'Eglise , p. 111 </a:t>
            </a:r>
            <a:endParaRPr sz="1200">
              <a:latin typeface="Times Roman"/>
              <a:ea typeface="Times Roman"/>
              <a:cs typeface="Times Roman"/>
              <a:sym typeface="Times Roman"/>
            </a:endParaRPr>
          </a:p>
        </p:txBody>
      </p:sp>
      <p:sp>
        <p:nvSpPr>
          <p:cNvPr id="209" name="Arianismo"/>
          <p:cNvSpPr txBox="1"/>
          <p:nvPr/>
        </p:nvSpPr>
        <p:spPr>
          <a:xfrm>
            <a:off x="9507673" y="981213"/>
            <a:ext cx="5368653" cy="194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400"/>
            </a:lvl1pPr>
          </a:lstStyle>
          <a:p>
            <a:pPr/>
            <a:r>
              <a:t>Arianismo</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Creo en un Dios Padre Todopoderoso, creador del cielo y de la Tierra, y de todas las cosas visibles e invisibles……"/>
          <p:cNvSpPr txBox="1"/>
          <p:nvPr>
            <p:ph type="body" idx="21"/>
          </p:nvPr>
        </p:nvSpPr>
        <p:spPr>
          <a:xfrm>
            <a:off x="2381250" y="3080036"/>
            <a:ext cx="19621500" cy="8229601"/>
          </a:xfrm>
          <a:prstGeom prst="rect">
            <a:avLst/>
          </a:prstGeom>
        </p:spPr>
        <p:txBody>
          <a:bodyPr/>
          <a:lstStyle/>
          <a:p>
            <a:pPr/>
            <a:r>
              <a:t>“Creo en un Dios Padre </a:t>
            </a:r>
            <a:r>
              <a:rPr>
                <a:solidFill>
                  <a:schemeClr val="accent5">
                    <a:hueOff val="-204775"/>
                    <a:satOff val="-51551"/>
                    <a:lumOff val="27260"/>
                  </a:schemeClr>
                </a:solidFill>
              </a:rPr>
              <a:t>Todopoderoso</a:t>
            </a:r>
            <a:r>
              <a:t>, </a:t>
            </a:r>
            <a:r>
              <a:rPr>
                <a:solidFill>
                  <a:schemeClr val="accent5">
                    <a:hueOff val="-204775"/>
                    <a:satOff val="-51551"/>
                    <a:lumOff val="27260"/>
                  </a:schemeClr>
                </a:solidFill>
              </a:rPr>
              <a:t>creador del cielo y de la Tierra,</a:t>
            </a:r>
            <a:r>
              <a:t> y de todas las cosas visibles e invisibles…</a:t>
            </a:r>
            <a:endParaRPr sz="1200">
              <a:latin typeface="Times Roman"/>
              <a:ea typeface="Times Roman"/>
              <a:cs typeface="Times Roman"/>
              <a:sym typeface="Times Roman"/>
            </a:endParaRPr>
          </a:p>
          <a:p>
            <a:pPr/>
            <a:r>
              <a:t>Y [creo] en un Señor Jesucristo, </a:t>
            </a:r>
            <a:r>
              <a:rPr>
                <a:solidFill>
                  <a:schemeClr val="accent5">
                    <a:hueOff val="-204775"/>
                    <a:satOff val="-51551"/>
                    <a:lumOff val="27260"/>
                  </a:schemeClr>
                </a:solidFill>
              </a:rPr>
              <a:t>el Hijo Unigénito de Dios</a:t>
            </a:r>
            <a:r>
              <a:t>; </a:t>
            </a:r>
            <a:r>
              <a:rPr>
                <a:solidFill>
                  <a:schemeClr val="accent5">
                    <a:hueOff val="-204775"/>
                    <a:satOff val="-51551"/>
                    <a:lumOff val="27260"/>
                  </a:schemeClr>
                </a:solidFill>
              </a:rPr>
              <a:t>generado de su Padre antes de todos los mundos</a:t>
            </a:r>
            <a:r>
              <a:t>; Dios de Dios; Luz de Luz, verdadero Dios de verdadero Dios…</a:t>
            </a:r>
            <a:endParaRPr sz="1200">
              <a:latin typeface="Times Roman"/>
              <a:ea typeface="Times Roman"/>
              <a:cs typeface="Times Roman"/>
              <a:sym typeface="Times Roman"/>
            </a:endParaRPr>
          </a:p>
          <a:p>
            <a:pPr/>
            <a:r>
              <a:t>Creo en el Espíritu Santo, el Señor y Donante de la Vida, que </a:t>
            </a:r>
            <a:r>
              <a:rPr>
                <a:solidFill>
                  <a:schemeClr val="accent5">
                    <a:hueOff val="-204775"/>
                    <a:satOff val="-51551"/>
                    <a:lumOff val="27260"/>
                  </a:schemeClr>
                </a:solidFill>
              </a:rPr>
              <a:t>procede del Padre y del Hijo</a:t>
            </a:r>
            <a:r>
              <a:t>. . que con el Padre y el Hijo juntos es adorado y glorificado ”</a:t>
            </a:r>
          </a:p>
        </p:txBody>
      </p:sp>
      <p:sp>
        <p:nvSpPr>
          <p:cNvPr id="212" name="–Roland H. Bainton, La Iglesia de Nuestros Padres , p. 44."/>
          <p:cNvSpPr txBox="1"/>
          <p:nvPr>
            <p:ph type="body" idx="22"/>
          </p:nvPr>
        </p:nvSpPr>
        <p:spPr>
          <a:xfrm>
            <a:off x="2381250" y="11631237"/>
            <a:ext cx="19621500" cy="1028701"/>
          </a:xfrm>
          <a:prstGeom prst="rect">
            <a:avLst/>
          </a:prstGeom>
        </p:spPr>
        <p:txBody>
          <a:bodyPr/>
          <a:lstStyle/>
          <a:p>
            <a:pPr/>
            <a:r>
              <a:t>–Roland H. Bainton, La Iglesia de Nuestros Padres , p. 44. </a:t>
            </a:r>
            <a:endParaRPr sz="1200">
              <a:latin typeface="Times Roman"/>
              <a:ea typeface="Times Roman"/>
              <a:cs typeface="Times Roman"/>
              <a:sym typeface="Times Roman"/>
            </a:endParaRPr>
          </a:p>
        </p:txBody>
      </p:sp>
      <p:sp>
        <p:nvSpPr>
          <p:cNvPr id="213" name="Trinitarismo (Catolico)"/>
          <p:cNvSpPr txBox="1"/>
          <p:nvPr/>
        </p:nvSpPr>
        <p:spPr>
          <a:xfrm>
            <a:off x="6178965" y="815336"/>
            <a:ext cx="12026070" cy="194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400"/>
            </a:lvl1pPr>
          </a:lstStyle>
          <a:p>
            <a:pPr/>
            <a:r>
              <a:t>Trinitarismo (Catolico)</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La Deidad en el adventismo historico"/>
          <p:cNvSpPr txBox="1"/>
          <p:nvPr>
            <p:ph type="title"/>
          </p:nvPr>
        </p:nvSpPr>
        <p:spPr>
          <a:prstGeom prst="rect">
            <a:avLst/>
          </a:prstGeom>
        </p:spPr>
        <p:txBody>
          <a:bodyPr/>
          <a:lstStyle>
            <a:lvl1pPr defTabSz="775969">
              <a:defRPr sz="9400"/>
            </a:lvl1pPr>
          </a:lstStyle>
          <a:p>
            <a:pPr/>
            <a:r>
              <a:t>La Deidad en el adventismo historico</a:t>
            </a:r>
          </a:p>
        </p:txBody>
      </p:sp>
      <p:sp>
        <p:nvSpPr>
          <p:cNvPr id="216" name="No tenían toda la verdad (en el comienzo)…"/>
          <p:cNvSpPr txBox="1"/>
          <p:nvPr>
            <p:ph type="body" idx="1"/>
          </p:nvPr>
        </p:nvSpPr>
        <p:spPr>
          <a:prstGeom prst="rect">
            <a:avLst/>
          </a:prstGeom>
        </p:spPr>
        <p:txBody>
          <a:bodyPr/>
          <a:lstStyle/>
          <a:p>
            <a:pPr>
              <a:buBlip>
                <a:blip r:embed="rId2"/>
              </a:buBlip>
            </a:pPr>
            <a:r>
              <a:t>No tenían toda la verdad (en el comienzo)</a:t>
            </a:r>
          </a:p>
          <a:p>
            <a:pPr>
              <a:buBlip>
                <a:blip r:embed="rId2"/>
              </a:buBlip>
            </a:pPr>
            <a:r>
              <a:t>Estaban desunidos en muchos puntos.</a:t>
            </a:r>
          </a:p>
          <a:p>
            <a:pPr>
              <a:buBlip>
                <a:blip r:embed="rId2"/>
              </a:buBlip>
            </a:pPr>
            <a:r>
              <a:t>Estaban en contra del Trinitarismo (Catolico)</a:t>
            </a:r>
          </a:p>
          <a:p>
            <a:pPr>
              <a:buBlip>
                <a:blip r:embed="rId2"/>
              </a:buBlip>
            </a:pPr>
            <a:r>
              <a:t>Tendian hacia el arianismo/semi-arianismo</a:t>
            </a:r>
          </a:p>
          <a:p>
            <a:pPr>
              <a:buBlip>
                <a:blip r:embed="rId2"/>
              </a:buBlip>
            </a:pPr>
            <a:r>
              <a:t>La mensajera del Señor!</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Como errores fundamentales, necesitamos clasificar con el sábado falso otros errores que los protestantes trajeron de la Iglesia Católica, tales como el bautismo por aspersión, la trinidad, la conciencia de los muertos y la vida eterna en miseria. Las m"/>
          <p:cNvSpPr txBox="1"/>
          <p:nvPr>
            <p:ph type="body" idx="21"/>
          </p:nvPr>
        </p:nvSpPr>
        <p:spPr>
          <a:xfrm>
            <a:off x="1691404" y="2694732"/>
            <a:ext cx="21001192" cy="8813801"/>
          </a:xfrm>
          <a:prstGeom prst="rect">
            <a:avLst/>
          </a:prstGeom>
        </p:spPr>
        <p:txBody>
          <a:bodyPr/>
          <a:lstStyle/>
          <a:p>
            <a:pPr>
              <a:defRPr sz="3200"/>
            </a:pPr>
            <a:r>
              <a:t>“Como </a:t>
            </a:r>
            <a:r>
              <a:rPr>
                <a:solidFill>
                  <a:schemeClr val="accent5">
                    <a:hueOff val="-204775"/>
                    <a:satOff val="-51551"/>
                    <a:lumOff val="27260"/>
                  </a:schemeClr>
                </a:solidFill>
              </a:rPr>
              <a:t>errores fundamentales</a:t>
            </a:r>
            <a:r>
              <a:t>, necesitamos clasificar con </a:t>
            </a:r>
            <a:r>
              <a:rPr>
                <a:solidFill>
                  <a:schemeClr val="accent5">
                    <a:hueOff val="-204775"/>
                    <a:satOff val="-51551"/>
                    <a:lumOff val="27260"/>
                  </a:schemeClr>
                </a:solidFill>
              </a:rPr>
              <a:t>el sábado falso</a:t>
            </a:r>
            <a:r>
              <a:t> otros errores que los protestantes trajeron de la</a:t>
            </a:r>
            <a:r>
              <a:rPr>
                <a:solidFill>
                  <a:schemeClr val="accent5">
                    <a:hueOff val="-204775"/>
                    <a:satOff val="-51551"/>
                    <a:lumOff val="27260"/>
                  </a:schemeClr>
                </a:solidFill>
              </a:rPr>
              <a:t> Iglesia Católica</a:t>
            </a:r>
            <a:r>
              <a:t>, tales como </a:t>
            </a:r>
            <a:r>
              <a:rPr>
                <a:solidFill>
                  <a:schemeClr val="accent5">
                    <a:hueOff val="-204775"/>
                    <a:satOff val="-51551"/>
                    <a:lumOff val="27260"/>
                  </a:schemeClr>
                </a:solidFill>
              </a:rPr>
              <a:t>el bautismo por aspersión, la trinidad, la conciencia de los muertos y la vida eterna en miseria</a:t>
            </a:r>
            <a:r>
              <a:t>. Las masas que han mantenido estos </a:t>
            </a:r>
            <a:r>
              <a:rPr>
                <a:solidFill>
                  <a:schemeClr val="accent5">
                    <a:hueOff val="-204775"/>
                    <a:satOff val="-51551"/>
                    <a:lumOff val="27260"/>
                  </a:schemeClr>
                </a:solidFill>
              </a:rPr>
              <a:t>errores fundamentales</a:t>
            </a:r>
            <a:r>
              <a:t>, lo han hecho sin duda </a:t>
            </a:r>
            <a:r>
              <a:rPr>
                <a:solidFill>
                  <a:schemeClr val="accent5">
                    <a:hueOff val="-204775"/>
                    <a:satOff val="-51551"/>
                    <a:lumOff val="27260"/>
                  </a:schemeClr>
                </a:solidFill>
              </a:rPr>
              <a:t>en ignorancia</a:t>
            </a:r>
            <a:r>
              <a:t>; pero se puede suponer que la iglesia de Cristo </a:t>
            </a:r>
            <a:r>
              <a:rPr>
                <a:solidFill>
                  <a:schemeClr val="accent5">
                    <a:hueOff val="-204775"/>
                    <a:satOff val="-51551"/>
                    <a:lumOff val="27260"/>
                  </a:schemeClr>
                </a:solidFill>
              </a:rPr>
              <a:t>proseguirá con esos errores, hasta las escenas del juicio </a:t>
            </a:r>
            <a:r>
              <a:t>se revelaron ante el mundo? Creemos que no. "Aquí están [en el período de un mensaje dado poco antes que el Hijo del hombre tome su lugar sobre la nube blanca, Apo. 14:14] los que guardan los mandamientos de Dios y la fe de Jesús.” Esta clase, que vive antes del segundo advenimiento, </a:t>
            </a:r>
            <a:r>
              <a:rPr>
                <a:solidFill>
                  <a:schemeClr val="accent5">
                    <a:hueOff val="-204775"/>
                    <a:satOff val="-51551"/>
                    <a:lumOff val="27260"/>
                  </a:schemeClr>
                </a:solidFill>
              </a:rPr>
              <a:t>no estará conservando las tradiciones de los hombres</a:t>
            </a:r>
            <a:r>
              <a:t>, ni apegándose a </a:t>
            </a:r>
            <a:r>
              <a:rPr>
                <a:solidFill>
                  <a:schemeClr val="accent5">
                    <a:hueOff val="-204775"/>
                    <a:satOff val="-51551"/>
                    <a:lumOff val="27260"/>
                  </a:schemeClr>
                </a:solidFill>
              </a:rPr>
              <a:t>errores fundamentales</a:t>
            </a:r>
            <a:r>
              <a:t> relativos al plan de salvación mediante Jesucristo. </a:t>
            </a:r>
            <a:endParaRPr>
              <a:latin typeface="Times Roman"/>
              <a:ea typeface="Times Roman"/>
              <a:cs typeface="Times Roman"/>
              <a:sym typeface="Times Roman"/>
            </a:endParaRPr>
          </a:p>
          <a:p>
            <a:pPr>
              <a:defRPr sz="3200"/>
            </a:pPr>
            <a:r>
              <a:t>Y según la </a:t>
            </a:r>
            <a:r>
              <a:rPr>
                <a:solidFill>
                  <a:schemeClr val="accent5">
                    <a:hueOff val="-204775"/>
                    <a:satOff val="-51551"/>
                    <a:lumOff val="27260"/>
                  </a:schemeClr>
                </a:solidFill>
              </a:rPr>
              <a:t>luz brille sobre estos asuntos</a:t>
            </a:r>
            <a:r>
              <a:t>, y es </a:t>
            </a:r>
            <a:r>
              <a:rPr>
                <a:solidFill>
                  <a:schemeClr val="accent5">
                    <a:hueOff val="-204775"/>
                    <a:satOff val="-51551"/>
                    <a:lumOff val="27260"/>
                  </a:schemeClr>
                </a:solidFill>
              </a:rPr>
              <a:t>rechazado por la masa</a:t>
            </a:r>
            <a:r>
              <a:t>, entonces la condenación vendrá sobre ellos. Cuando el verdadero sábado es presentado a los hombres, y las reivindicaciones del cuarto mandamiento les sean instadas, y rechazan esta santa institución del Dios del cielo, y </a:t>
            </a:r>
            <a:r>
              <a:rPr>
                <a:solidFill>
                  <a:schemeClr val="accent5">
                    <a:hueOff val="-204775"/>
                    <a:satOff val="-51551"/>
                    <a:lumOff val="27260"/>
                  </a:schemeClr>
                </a:solidFill>
              </a:rPr>
              <a:t>eligen en su lugar una institución de la bestia</a:t>
            </a:r>
            <a:r>
              <a:t>, puede entonces decirse, en el sentido más pleno, que estos </a:t>
            </a:r>
            <a:r>
              <a:rPr>
                <a:solidFill>
                  <a:schemeClr val="accent5">
                    <a:hueOff val="-204775"/>
                    <a:satOff val="-51551"/>
                    <a:lumOff val="27260"/>
                  </a:schemeClr>
                </a:solidFill>
              </a:rPr>
              <a:t>adoran a la bestia</a:t>
            </a:r>
            <a:r>
              <a:t>. El mensaje de advertencia del tercer ángel se da en referencia a ese período, cuando la marca de la bestia será recibida, en lugar del sello del Dios vivo. ¡Solemne y terriblemente se acerca rápido esa hora! ”</a:t>
            </a:r>
          </a:p>
        </p:txBody>
      </p:sp>
      <p:sp>
        <p:nvSpPr>
          <p:cNvPr id="219" name="–James White, Review and Herald , 12 de Septiembre, 1854"/>
          <p:cNvSpPr txBox="1"/>
          <p:nvPr>
            <p:ph type="body" idx="22"/>
          </p:nvPr>
        </p:nvSpPr>
        <p:spPr>
          <a:xfrm>
            <a:off x="2381250" y="11868205"/>
            <a:ext cx="19621500" cy="1028701"/>
          </a:xfrm>
          <a:prstGeom prst="rect">
            <a:avLst/>
          </a:prstGeom>
        </p:spPr>
        <p:txBody>
          <a:bodyPr/>
          <a:lstStyle/>
          <a:p>
            <a:pPr/>
            <a:r>
              <a:t>–James White, </a:t>
            </a:r>
            <a:r>
              <a:t>Review and Herald </a:t>
            </a:r>
            <a:r>
              <a:t>, 12 de Septiembre, 1854</a:t>
            </a:r>
            <a:endParaRPr sz="1200">
              <a:latin typeface="Times Roman"/>
              <a:ea typeface="Times Roman"/>
              <a:cs typeface="Times Roman"/>
              <a:sym typeface="Times Roman"/>
            </a:endParaRPr>
          </a:p>
        </p:txBody>
      </p:sp>
      <p:sp>
        <p:nvSpPr>
          <p:cNvPr id="220" name="Ejemplos:"/>
          <p:cNvSpPr txBox="1"/>
          <p:nvPr/>
        </p:nvSpPr>
        <p:spPr>
          <a:xfrm>
            <a:off x="9896372" y="871245"/>
            <a:ext cx="4591256" cy="168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100"/>
            </a:lvl1pPr>
          </a:lstStyle>
          <a:p>
            <a:pPr/>
            <a:r>
              <a:t>Ejemplos: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La evidencia de un estudio de la historia adventista indica que desde los primeros años de nuestra Iglesia hasta los años de la década de 1890 una entera corriente de escritores tomaron una posición aria o semi- aria. El entendimiento sobre Cristo prese"/>
          <p:cNvSpPr txBox="1"/>
          <p:nvPr>
            <p:ph type="body" idx="21"/>
          </p:nvPr>
        </p:nvSpPr>
        <p:spPr>
          <a:xfrm>
            <a:off x="2381250" y="1578354"/>
            <a:ext cx="19621500" cy="9245601"/>
          </a:xfrm>
          <a:prstGeom prst="rect">
            <a:avLst/>
          </a:prstGeom>
        </p:spPr>
        <p:txBody>
          <a:bodyPr/>
          <a:lstStyle/>
          <a:p>
            <a:pPr/>
            <a:r>
              <a:t>“La evidencia de un estudio de la </a:t>
            </a:r>
            <a:r>
              <a:rPr>
                <a:solidFill>
                  <a:schemeClr val="accent5">
                    <a:hueOff val="-204775"/>
                    <a:satOff val="-51551"/>
                    <a:lumOff val="27260"/>
                  </a:schemeClr>
                </a:solidFill>
              </a:rPr>
              <a:t>historia adventista</a:t>
            </a:r>
            <a:r>
              <a:t> indica que desde los primeros años de nuestra Iglesia hasta los años de la década de 1890 una entera corriente de escritores tomaron una posición </a:t>
            </a:r>
            <a:r>
              <a:rPr>
                <a:solidFill>
                  <a:schemeClr val="accent5">
                    <a:hueOff val="-204775"/>
                    <a:satOff val="-51551"/>
                    <a:lumOff val="27260"/>
                  </a:schemeClr>
                </a:solidFill>
              </a:rPr>
              <a:t>aria o semi- aria</a:t>
            </a:r>
            <a:r>
              <a:t>. El entendimiento sobre Cristo presentado en aquellos años por los autores adventistas era que había habido un </a:t>
            </a:r>
            <a:r>
              <a:rPr>
                <a:solidFill>
                  <a:schemeClr val="accent5">
                    <a:hueOff val="-204775"/>
                    <a:satOff val="-51551"/>
                    <a:lumOff val="27260"/>
                  </a:schemeClr>
                </a:solidFill>
              </a:rPr>
              <a:t>tiempo en que Cristo no existía</a:t>
            </a:r>
            <a:r>
              <a:t>, que su divinidad es una </a:t>
            </a:r>
            <a:r>
              <a:rPr>
                <a:solidFill>
                  <a:schemeClr val="accent5">
                    <a:hueOff val="-204775"/>
                    <a:satOff val="-51551"/>
                    <a:lumOff val="27260"/>
                  </a:schemeClr>
                </a:solidFill>
              </a:rPr>
              <a:t>divinidad delegada</a:t>
            </a:r>
            <a:r>
              <a:t>, y que, por lo tanto, es </a:t>
            </a:r>
            <a:r>
              <a:rPr>
                <a:solidFill>
                  <a:schemeClr val="accent5">
                    <a:hueOff val="-204775"/>
                    <a:satOff val="-51551"/>
                    <a:lumOff val="27260"/>
                  </a:schemeClr>
                </a:solidFill>
              </a:rPr>
              <a:t>inferior al Padre</a:t>
            </a:r>
            <a:r>
              <a:t>. Con respecto al Espíritu Santo, su posición era que no sería el tercer miembro de la Divinidad, sólo el </a:t>
            </a:r>
            <a:r>
              <a:rPr>
                <a:solidFill>
                  <a:schemeClr val="accent5">
                    <a:hueOff val="-204775"/>
                    <a:satOff val="-51551"/>
                    <a:lumOff val="27260"/>
                  </a:schemeClr>
                </a:solidFill>
              </a:rPr>
              <a:t>poder de Dios</a:t>
            </a:r>
            <a:r>
              <a:t> ”</a:t>
            </a:r>
          </a:p>
        </p:txBody>
      </p:sp>
      <p:sp>
        <p:nvSpPr>
          <p:cNvPr id="223" name="–Gerhard Pfandl, La Doctrina de la Trinidad entre los adventistas, p. 1."/>
          <p:cNvSpPr txBox="1"/>
          <p:nvPr>
            <p:ph type="body" idx="22"/>
          </p:nvPr>
        </p:nvSpPr>
        <p:spPr>
          <a:xfrm>
            <a:off x="2381250" y="11536450"/>
            <a:ext cx="19621500" cy="1028701"/>
          </a:xfrm>
          <a:prstGeom prst="rect">
            <a:avLst/>
          </a:prstGeom>
        </p:spPr>
        <p:txBody>
          <a:bodyPr/>
          <a:lstStyle/>
          <a:p>
            <a:pPr/>
            <a:r>
              <a:t>–Gerhard Pfandl, La Doctrina de la Trinidad entre los adventistas, p. 1. </a:t>
            </a:r>
            <a:endParaRPr sz="1200">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No podemos por un momento pensar que no hay más luz, que no habrá más verdad que dar. ”"/>
          <p:cNvSpPr txBox="1"/>
          <p:nvPr>
            <p:ph type="body" idx="21"/>
          </p:nvPr>
        </p:nvSpPr>
        <p:spPr>
          <a:xfrm>
            <a:off x="2374900" y="5537200"/>
            <a:ext cx="19621500" cy="2133601"/>
          </a:xfrm>
          <a:prstGeom prst="rect">
            <a:avLst/>
          </a:prstGeom>
        </p:spPr>
        <p:txBody>
          <a:bodyPr/>
          <a:lstStyle/>
          <a:p>
            <a:pPr/>
            <a:r>
              <a:t>“No podemos por un momento pensar que no hay más luz, </a:t>
            </a:r>
            <a:r>
              <a:rPr>
                <a:solidFill>
                  <a:schemeClr val="accent5">
                    <a:hueOff val="-204775"/>
                    <a:satOff val="-51551"/>
                    <a:lumOff val="27260"/>
                  </a:schemeClr>
                </a:solidFill>
              </a:rPr>
              <a:t>que no habrá más verdad que dar.</a:t>
            </a:r>
            <a:r>
              <a:t> ”</a:t>
            </a:r>
          </a:p>
        </p:txBody>
      </p:sp>
      <p:sp>
        <p:nvSpPr>
          <p:cNvPr id="226" name="–Ellen G White ,Gospel Workers, p. 310"/>
          <p:cNvSpPr txBox="1"/>
          <p:nvPr>
            <p:ph type="body" idx="22"/>
          </p:nvPr>
        </p:nvSpPr>
        <p:spPr>
          <a:prstGeom prst="rect">
            <a:avLst/>
          </a:prstGeom>
        </p:spPr>
        <p:txBody>
          <a:bodyPr/>
          <a:lstStyle/>
          <a:p>
            <a:pPr/>
            <a:r>
              <a:t>–Ellen G White ,Gospel Workers, p. 310</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No podemos mantener la opinión de que una posición una vez asumida, una vez abogada la idea, no debe, bajo ninguna circunstancia ser abandonada. Hay sólo Uno que es infalible: Aquel que es el camino, la Verdad y la Vida. ”"/>
          <p:cNvSpPr txBox="1"/>
          <p:nvPr>
            <p:ph type="body" idx="21"/>
          </p:nvPr>
        </p:nvSpPr>
        <p:spPr>
          <a:xfrm>
            <a:off x="2374900" y="4521199"/>
            <a:ext cx="19621500" cy="4165601"/>
          </a:xfrm>
          <a:prstGeom prst="rect">
            <a:avLst/>
          </a:prstGeom>
        </p:spPr>
        <p:txBody>
          <a:bodyPr/>
          <a:lstStyle/>
          <a:p>
            <a:pPr/>
            <a:r>
              <a:t>“No podemos mantener la opinión de que una posición una vez asumida, una vez abogada la idea, no debe, bajo ninguna circunstancia ser abandonada. </a:t>
            </a:r>
            <a:r>
              <a:rPr>
                <a:solidFill>
                  <a:schemeClr val="accent5">
                    <a:hueOff val="-204775"/>
                    <a:satOff val="-51551"/>
                    <a:lumOff val="27260"/>
                  </a:schemeClr>
                </a:solidFill>
              </a:rPr>
              <a:t>Hay sólo Uno que es infalible</a:t>
            </a:r>
            <a:r>
              <a:t>: Aquel que es el camino, la Verdad y la Vida. ”</a:t>
            </a:r>
          </a:p>
        </p:txBody>
      </p:sp>
      <p:sp>
        <p:nvSpPr>
          <p:cNvPr id="229" name="–Ellen White, Testimonios para los Ministros, p 150 (1803)"/>
          <p:cNvSpPr txBox="1"/>
          <p:nvPr>
            <p:ph type="body" idx="22"/>
          </p:nvPr>
        </p:nvSpPr>
        <p:spPr>
          <a:xfrm>
            <a:off x="2381250" y="9617009"/>
            <a:ext cx="19621500" cy="850901"/>
          </a:xfrm>
          <a:prstGeom prst="rect">
            <a:avLst/>
          </a:prstGeom>
        </p:spPr>
        <p:txBody>
          <a:bodyPr/>
          <a:lstStyle/>
          <a:p>
            <a:pPr/>
            <a:r>
              <a:t>–Ellen White, Testimonios para los Ministros, p 150 (1803)</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Por un tiempo después del chasco de 1844, sostuve junto con el conjunto de adventistas que la puerta de la gracia quedó entonces cerrada para siempre para el mundo. Tomé esa posición antes de que se me diera mi primera visión. Fue la luz que me dio Dios"/>
          <p:cNvSpPr txBox="1"/>
          <p:nvPr>
            <p:ph type="body" idx="21"/>
          </p:nvPr>
        </p:nvSpPr>
        <p:spPr>
          <a:xfrm>
            <a:off x="2381250" y="2746902"/>
            <a:ext cx="19621500" cy="6197601"/>
          </a:xfrm>
          <a:prstGeom prst="rect">
            <a:avLst/>
          </a:prstGeom>
        </p:spPr>
        <p:txBody>
          <a:bodyPr/>
          <a:lstStyle/>
          <a:p>
            <a:pPr/>
            <a:r>
              <a:t>“Por un tiempo después del chasco de 1844, </a:t>
            </a:r>
            <a:r>
              <a:rPr>
                <a:solidFill>
                  <a:schemeClr val="accent5">
                    <a:hueOff val="-204775"/>
                    <a:satOff val="-51551"/>
                    <a:lumOff val="27260"/>
                  </a:schemeClr>
                </a:solidFill>
              </a:rPr>
              <a:t>sostuve junto con el conjunto de adventistas</a:t>
            </a:r>
            <a:r>
              <a:t> que la puerta de la gracia quedó entonces </a:t>
            </a:r>
            <a:r>
              <a:rPr>
                <a:solidFill>
                  <a:schemeClr val="accent5">
                    <a:hueOff val="-204775"/>
                    <a:satOff val="-51551"/>
                    <a:lumOff val="27260"/>
                  </a:schemeClr>
                </a:solidFill>
              </a:rPr>
              <a:t>cerrada para siempre para el mundo</a:t>
            </a:r>
            <a:r>
              <a:t>. Tomé esa posición antes de que se me diera mi primera visión. </a:t>
            </a:r>
            <a:r>
              <a:rPr>
                <a:solidFill>
                  <a:schemeClr val="accent5">
                    <a:hueOff val="-204775"/>
                    <a:satOff val="-51551"/>
                    <a:lumOff val="27260"/>
                  </a:schemeClr>
                </a:solidFill>
              </a:rPr>
              <a:t>Fue la luz que me dio Dios la que corrigió nuestro error y nos capacitó para ver la verdadera situación</a:t>
            </a:r>
            <a:r>
              <a:t>.”</a:t>
            </a:r>
          </a:p>
        </p:txBody>
      </p:sp>
      <p:sp>
        <p:nvSpPr>
          <p:cNvPr id="234" name="–Ellen G White, Mensajes Selectos Tomo 1, p. 71"/>
          <p:cNvSpPr txBox="1"/>
          <p:nvPr>
            <p:ph type="body" idx="22"/>
          </p:nvPr>
        </p:nvSpPr>
        <p:spPr>
          <a:xfrm>
            <a:off x="2381250" y="9735494"/>
            <a:ext cx="19621500" cy="850901"/>
          </a:xfrm>
          <a:prstGeom prst="rect">
            <a:avLst/>
          </a:prstGeom>
        </p:spPr>
        <p:txBody>
          <a:bodyPr/>
          <a:lstStyle/>
          <a:p>
            <a:pPr/>
            <a:r>
              <a:t>–Ellen G White, Mensajes Selectos Tomo 1, p. 71</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Alrededor de 1880 la idea de Cristo como un ser creado disminuyó y el concepto de Cristo como el “generado&quot; fue asumido literalmente, lo que significa que Cristo en algún punto de la eternidad procedió del Padre y era, por lo tanto, a Él subordinado. . "/>
          <p:cNvSpPr txBox="1"/>
          <p:nvPr>
            <p:ph type="body" idx="21"/>
          </p:nvPr>
        </p:nvSpPr>
        <p:spPr>
          <a:xfrm>
            <a:off x="2381250" y="1934250"/>
            <a:ext cx="19621500" cy="7112001"/>
          </a:xfrm>
          <a:prstGeom prst="rect">
            <a:avLst/>
          </a:prstGeom>
        </p:spPr>
        <p:txBody>
          <a:bodyPr/>
          <a:lstStyle/>
          <a:p>
            <a:pPr>
              <a:defRPr sz="4500"/>
            </a:pPr>
            <a:r>
              <a:t>“Alrededor de 1880 la idea de Cristo como un ser creado disminuyó y el concepto de Cristo como el “</a:t>
            </a:r>
            <a:r>
              <a:rPr>
                <a:solidFill>
                  <a:schemeClr val="accent5">
                    <a:hueOff val="-204775"/>
                    <a:satOff val="-51551"/>
                    <a:lumOff val="27260"/>
                  </a:schemeClr>
                </a:solidFill>
              </a:rPr>
              <a:t>generado</a:t>
            </a:r>
            <a:r>
              <a:t>" fue asumido literalmente, lo que significa que Cristo en algún punto de la eternidad </a:t>
            </a:r>
            <a:r>
              <a:rPr>
                <a:solidFill>
                  <a:schemeClr val="accent5">
                    <a:hueOff val="-204775"/>
                    <a:satOff val="-51551"/>
                    <a:lumOff val="27260"/>
                  </a:schemeClr>
                </a:solidFill>
              </a:rPr>
              <a:t>procedió del Padre</a:t>
            </a:r>
            <a:r>
              <a:t> y era, por lo tanto, a Él subordinado. . . . No sólo </a:t>
            </a:r>
            <a:r>
              <a:rPr>
                <a:solidFill>
                  <a:schemeClr val="accent5">
                    <a:hueOff val="-204775"/>
                    <a:satOff val="-51551"/>
                    <a:lumOff val="27260"/>
                  </a:schemeClr>
                </a:solidFill>
              </a:rPr>
              <a:t>Uriah Smith</a:t>
            </a:r>
            <a:r>
              <a:t>, editor de la </a:t>
            </a:r>
            <a:r>
              <a:t>Review and Herald </a:t>
            </a:r>
            <a:r>
              <a:t>, creyó hasta su muerte en 1903 de que Cristo tuvo un principio, pero durante las primeras décadas del siglo [veinte] Hubo muchos que sostuvo la opinión de que Cristo de alguna manera procedía del Padre , es decir, había tenido un comienzo y era, por lo tanto, </a:t>
            </a:r>
            <a:r>
              <a:rPr>
                <a:solidFill>
                  <a:schemeClr val="accent5">
                    <a:hueOff val="-204775"/>
                    <a:satOff val="-51551"/>
                    <a:lumOff val="27260"/>
                  </a:schemeClr>
                </a:solidFill>
              </a:rPr>
              <a:t>inferior a Él</a:t>
            </a:r>
            <a:r>
              <a:t>. ”</a:t>
            </a:r>
          </a:p>
        </p:txBody>
      </p:sp>
      <p:sp>
        <p:nvSpPr>
          <p:cNvPr id="237" name="–Gerhard Pfandl, La doctrina de la Trinidad entre los adventistas, pp. 3, 4"/>
          <p:cNvSpPr txBox="1"/>
          <p:nvPr>
            <p:ph type="body" idx="22"/>
          </p:nvPr>
        </p:nvSpPr>
        <p:spPr>
          <a:xfrm>
            <a:off x="2381250" y="10090946"/>
            <a:ext cx="19621500" cy="1028701"/>
          </a:xfrm>
          <a:prstGeom prst="rect">
            <a:avLst/>
          </a:prstGeom>
        </p:spPr>
        <p:txBody>
          <a:bodyPr/>
          <a:lstStyle/>
          <a:p>
            <a:pPr/>
            <a:r>
              <a:t>–Gerhard Pfandl, La doctrina de la Trinidad entre los adventistas, pp. 3, 4</a:t>
            </a:r>
            <a:endParaRPr sz="1200">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Jehova"/>
          <p:cNvSpPr txBox="1"/>
          <p:nvPr>
            <p:ph type="ctrTitle"/>
          </p:nvPr>
        </p:nvSpPr>
        <p:spPr>
          <a:prstGeom prst="rect">
            <a:avLst/>
          </a:prstGeom>
        </p:spPr>
        <p:txBody>
          <a:bodyPr/>
          <a:lstStyle/>
          <a:p>
            <a:pPr/>
            <a:r>
              <a:t>Jehova</a:t>
            </a:r>
          </a:p>
        </p:txBody>
      </p:sp>
      <p:sp>
        <p:nvSpPr>
          <p:cNvPr id="129" name="Es uno numeral o en union?"/>
          <p:cNvSpPr txBox="1"/>
          <p:nvPr>
            <p:ph type="subTitle" sz="quarter" idx="1"/>
          </p:nvPr>
        </p:nvSpPr>
        <p:spPr>
          <a:prstGeom prst="rect">
            <a:avLst/>
          </a:prstGeom>
        </p:spPr>
        <p:txBody>
          <a:bodyPr/>
          <a:lstStyle/>
          <a:p>
            <a:pPr/>
            <a:r>
              <a:t>Es uno numeral o en union?</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El punto a subrayar levantado por la IASD [es] que la naturaleza [de Cristo] puede ser separada entre humana y divina, y solamente la parte humana murió, entonces el mundo es servido solamente con un sacrificio humano, no un sacrificio divino”"/>
          <p:cNvSpPr txBox="1"/>
          <p:nvPr>
            <p:ph type="body" idx="21"/>
          </p:nvPr>
        </p:nvSpPr>
        <p:spPr>
          <a:xfrm>
            <a:off x="2381250" y="4118354"/>
            <a:ext cx="19621500" cy="4165601"/>
          </a:xfrm>
          <a:prstGeom prst="rect">
            <a:avLst/>
          </a:prstGeom>
        </p:spPr>
        <p:txBody>
          <a:bodyPr/>
          <a:lstStyle/>
          <a:p>
            <a:pPr/>
            <a:r>
              <a:t>“El punto a subrayar levantado por la IASD [es] que la naturaleza [de Cristo] puede ser separada entre humana y divina, y solamente la parte humana murió, </a:t>
            </a:r>
            <a:r>
              <a:rPr>
                <a:solidFill>
                  <a:schemeClr val="accent5">
                    <a:hueOff val="-204775"/>
                    <a:satOff val="-51551"/>
                    <a:lumOff val="27260"/>
                  </a:schemeClr>
                </a:solidFill>
              </a:rPr>
              <a:t>entonces el mundo es servido solamente con un sacrificio humano</a:t>
            </a:r>
            <a:r>
              <a:t>, no un sacrificio divino”</a:t>
            </a:r>
          </a:p>
        </p:txBody>
      </p:sp>
      <p:sp>
        <p:nvSpPr>
          <p:cNvPr id="240" name="–Uriah Smith, Review and Herald, March 27, 1888"/>
          <p:cNvSpPr txBox="1"/>
          <p:nvPr>
            <p:ph type="body" idx="22"/>
          </p:nvPr>
        </p:nvSpPr>
        <p:spPr>
          <a:xfrm>
            <a:off x="2381250" y="8959850"/>
            <a:ext cx="19621500" cy="850900"/>
          </a:xfrm>
          <a:prstGeom prst="rect">
            <a:avLst/>
          </a:prstGeom>
        </p:spPr>
        <p:txBody>
          <a:bodyPr/>
          <a:lstStyle/>
          <a:p>
            <a:pPr/>
            <a:r>
              <a:t>–Uriah Smith, Review and Herald, March 27, 1888</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El que había dicho: “Yo pongo mi vida, para volverla a tomar” (Juan 10:17), salió de la tumba a la vida que estaba en él mismo. Murió la humanidad, no murió la divinidad. En su divinidad, Cristo poseía el poder de romper las ataduras de la muerte. Decla"/>
          <p:cNvSpPr txBox="1"/>
          <p:nvPr>
            <p:ph type="body" idx="21"/>
          </p:nvPr>
        </p:nvSpPr>
        <p:spPr>
          <a:xfrm>
            <a:off x="2381250" y="3634051"/>
            <a:ext cx="19621500" cy="5181601"/>
          </a:xfrm>
          <a:prstGeom prst="rect">
            <a:avLst/>
          </a:prstGeom>
        </p:spPr>
        <p:txBody>
          <a:bodyPr/>
          <a:lstStyle/>
          <a:p>
            <a:pPr/>
            <a:r>
              <a:t>“El que había dicho: “Yo pongo mi vida, para volverla a tomar” (</a:t>
            </a:r>
            <a:r>
              <a:rPr>
                <a:solidFill>
                  <a:srgbClr val="000000"/>
                </a:solidFill>
                <a:hlinkClick r:id="rId3" invalidUrl="" action="" tgtFrame="" tooltip="" history="1" highlightClick="0" endSnd="0"/>
              </a:rPr>
              <a:t>Juan 10:17</a:t>
            </a:r>
            <a:r>
              <a:t>), salió de la tumba a la vida que estaba en él mismo. Murió la humanidad, </a:t>
            </a:r>
            <a:r>
              <a:rPr>
                <a:solidFill>
                  <a:schemeClr val="accent5">
                    <a:hueOff val="-204775"/>
                    <a:satOff val="-51551"/>
                    <a:lumOff val="27260"/>
                  </a:schemeClr>
                </a:solidFill>
              </a:rPr>
              <a:t>no murió la divinidad</a:t>
            </a:r>
            <a:r>
              <a:t>. En su divinidad, Cristo poseía el poder de romper las ataduras de la muerte. </a:t>
            </a:r>
            <a:r>
              <a:rPr>
                <a:solidFill>
                  <a:schemeClr val="accent5">
                    <a:hueOff val="-204775"/>
                    <a:satOff val="-51551"/>
                    <a:lumOff val="27260"/>
                  </a:schemeClr>
                </a:solidFill>
              </a:rPr>
              <a:t>Declara que tiene vida en sí mismo para resucitar a quien quiera.</a:t>
            </a:r>
            <a:r>
              <a:t>”</a:t>
            </a:r>
          </a:p>
        </p:txBody>
      </p:sp>
      <p:sp>
        <p:nvSpPr>
          <p:cNvPr id="245" name="–Ellen G White, Mensajes Selectos tomo 1, p. 354"/>
          <p:cNvSpPr txBox="1"/>
          <p:nvPr>
            <p:ph type="body" idx="22"/>
          </p:nvPr>
        </p:nvSpPr>
        <p:spPr>
          <a:xfrm>
            <a:off x="2381250" y="9711797"/>
            <a:ext cx="19621500" cy="850901"/>
          </a:xfrm>
          <a:prstGeom prst="rect">
            <a:avLst/>
          </a:prstGeom>
        </p:spPr>
        <p:txBody>
          <a:bodyPr/>
          <a:lstStyle/>
          <a:p>
            <a:pPr/>
            <a:r>
              <a:t>–Ellen G White, Mensajes Selectos tomo 1, p. 354</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He recibido cartas, afirmando que Cristo no podía haber tenido la misma naturaleza que el hombre, pues en ese caso, habría caído bajo tentaciones semejantes. Si no poseía naturaleza humana, no podría haber sido ejemplo nuestro. Si no fuera participante "/>
          <p:cNvSpPr txBox="1"/>
          <p:nvPr>
            <p:ph type="body" idx="21"/>
          </p:nvPr>
        </p:nvSpPr>
        <p:spPr>
          <a:xfrm>
            <a:off x="2445990" y="1590887"/>
            <a:ext cx="20586405" cy="7988301"/>
          </a:xfrm>
          <a:prstGeom prst="rect">
            <a:avLst/>
          </a:prstGeom>
        </p:spPr>
        <p:txBody>
          <a:bodyPr/>
          <a:lstStyle/>
          <a:p>
            <a:pPr>
              <a:defRPr sz="4500"/>
            </a:pPr>
            <a:r>
              <a:t>“He recibido cartas, afirmando que Cristo no podía haber tenido la misma naturaleza que el hombre, pues en ese caso, habría caído bajo tentaciones semejantes. Si no poseía naturaleza humana, no podría haber sido ejemplo nuestro. Si no fuera participante de nuestra naturaleza, no podría haber sido tentado como el hombre ha sido. </a:t>
            </a:r>
            <a:r>
              <a:rPr>
                <a:solidFill>
                  <a:schemeClr val="accent5">
                    <a:hueOff val="-204775"/>
                    <a:satOff val="-51551"/>
                    <a:lumOff val="27260"/>
                  </a:schemeClr>
                </a:solidFill>
              </a:rPr>
              <a:t>Si no hubiera sido posible ceder a la tentación, no podría ser nuestro Auxiliador</a:t>
            </a:r>
            <a:r>
              <a:t>. Era una solemne realidad esta de que Cristo vino para herir las batallas como </a:t>
            </a:r>
            <a:r>
              <a:rPr>
                <a:solidFill>
                  <a:schemeClr val="accent5">
                    <a:hueOff val="-204775"/>
                    <a:satOff val="-51551"/>
                    <a:lumOff val="27260"/>
                  </a:schemeClr>
                </a:solidFill>
              </a:rPr>
              <a:t>hombre</a:t>
            </a:r>
            <a:r>
              <a:t>, en favor del hombre. </a:t>
            </a:r>
            <a:r>
              <a:rPr>
                <a:solidFill>
                  <a:schemeClr val="accent5">
                    <a:hueOff val="-204775"/>
                    <a:satOff val="-51551"/>
                    <a:lumOff val="27260"/>
                  </a:schemeClr>
                </a:solidFill>
              </a:rPr>
              <a:t>Su tentación y victoria nos dicen que la humanidad debe copiar el Modelo</a:t>
            </a:r>
            <a:r>
              <a:t>; debe el hombre convertirse en participante de la naturaleza divina. ”</a:t>
            </a:r>
          </a:p>
        </p:txBody>
      </p:sp>
      <p:sp>
        <p:nvSpPr>
          <p:cNvPr id="250" name="- Ellen G White, Selected Messages vol.1, p. 408"/>
          <p:cNvSpPr txBox="1"/>
          <p:nvPr>
            <p:ph type="body" idx="22"/>
          </p:nvPr>
        </p:nvSpPr>
        <p:spPr>
          <a:xfrm>
            <a:off x="2381250" y="10209430"/>
            <a:ext cx="19621500" cy="850901"/>
          </a:xfrm>
          <a:prstGeom prst="rect">
            <a:avLst/>
          </a:prstGeom>
        </p:spPr>
        <p:txBody>
          <a:bodyPr/>
          <a:lstStyle/>
          <a:p>
            <a:pPr/>
            <a:r>
              <a:t>- Ellen G White, Selected Messages vol.1, p. 408</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El dragón, siendo un símbolo, sólo podía tratar con estrellas simbólicas; y la cronología del acto aquí mencionado se limíta al pueblo judío. Judea se convirtió en una provincia romana sesenta y tres años antes del nacimiento del Mesías. Los judíos tení"/>
          <p:cNvSpPr txBox="1"/>
          <p:nvPr>
            <p:ph type="body" idx="21"/>
          </p:nvPr>
        </p:nvSpPr>
        <p:spPr>
          <a:xfrm>
            <a:off x="2381250" y="2652115"/>
            <a:ext cx="19621500" cy="6197601"/>
          </a:xfrm>
          <a:prstGeom prst="rect">
            <a:avLst/>
          </a:prstGeom>
        </p:spPr>
        <p:txBody>
          <a:bodyPr/>
          <a:lstStyle/>
          <a:p>
            <a:pPr/>
            <a:r>
              <a:t>“</a:t>
            </a:r>
            <a:r>
              <a:rPr>
                <a:solidFill>
                  <a:schemeClr val="accent5">
                    <a:hueOff val="-204775"/>
                    <a:satOff val="-51551"/>
                    <a:lumOff val="27260"/>
                  </a:schemeClr>
                </a:solidFill>
              </a:rPr>
              <a:t>El dragón, siendo un símbolo, sólo podía tratar con estrellas simbólicas</a:t>
            </a:r>
            <a:r>
              <a:t>; y la cronología del acto aquí mencionado se limíta al pueblo judío. Judea se convirtió en una provincia romana sesenta y tres años antes del nacimiento del Mesías. Los judíos tenían tres clases de gobernantes - reyes, sacerdotes y el Sanedrín. </a:t>
            </a:r>
            <a:r>
              <a:rPr>
                <a:solidFill>
                  <a:schemeClr val="accent5">
                    <a:hueOff val="-204775"/>
                    <a:satOff val="-51551"/>
                    <a:lumOff val="27260"/>
                  </a:schemeClr>
                </a:solidFill>
              </a:rPr>
              <a:t>Un tercio de estos reyes, fueron tomadas por el poder romano</a:t>
            </a:r>
            <a:r>
              <a:t> ”</a:t>
            </a:r>
          </a:p>
        </p:txBody>
      </p:sp>
      <p:sp>
        <p:nvSpPr>
          <p:cNvPr id="255" name="–Uriah Smith, La Revelacion (Apocalipsis), p.510,511"/>
          <p:cNvSpPr txBox="1"/>
          <p:nvPr>
            <p:ph type="body" idx="22"/>
          </p:nvPr>
        </p:nvSpPr>
        <p:spPr>
          <a:xfrm>
            <a:off x="2381250" y="9593313"/>
            <a:ext cx="19621500" cy="850901"/>
          </a:xfrm>
          <a:prstGeom prst="rect">
            <a:avLst/>
          </a:prstGeom>
        </p:spPr>
        <p:txBody>
          <a:bodyPr/>
          <a:lstStyle/>
          <a:p>
            <a:pPr/>
            <a:r>
              <a:t>–Uriah Smith, La Revelacion (Apocalipsis), p.510,511</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La Deidad a plena luz dada a la mensajera del Senor"/>
          <p:cNvSpPr txBox="1"/>
          <p:nvPr>
            <p:ph type="title"/>
          </p:nvPr>
        </p:nvSpPr>
        <p:spPr>
          <a:xfrm>
            <a:off x="2381250" y="4543628"/>
            <a:ext cx="19621500" cy="4628744"/>
          </a:xfrm>
          <a:prstGeom prst="rect">
            <a:avLst/>
          </a:prstGeom>
        </p:spPr>
        <p:txBody>
          <a:bodyPr/>
          <a:lstStyle/>
          <a:p>
            <a:pPr/>
            <a:r>
              <a:t>La Deidad a plena luz dada a la mensajera del Senor</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Cristo fue esencialmente Dios, y en el más alto sentido. Él estaba con Dios desde toda la eternidad , Dios sobre todo, bendito por los siglos”"/>
          <p:cNvSpPr txBox="1"/>
          <p:nvPr>
            <p:ph type="body" idx="21"/>
          </p:nvPr>
        </p:nvSpPr>
        <p:spPr>
          <a:xfrm>
            <a:off x="2374900" y="5029200"/>
            <a:ext cx="19621500" cy="3149601"/>
          </a:xfrm>
          <a:prstGeom prst="rect">
            <a:avLst/>
          </a:prstGeom>
        </p:spPr>
        <p:txBody>
          <a:bodyPr/>
          <a:lstStyle/>
          <a:p>
            <a:pPr/>
            <a:r>
              <a:t>“Cristo fue esencialmente Dios, y en el más alto sentido. Él estaba con Dios </a:t>
            </a:r>
            <a:r>
              <a:rPr>
                <a:solidFill>
                  <a:schemeClr val="accent5">
                    <a:hueOff val="-204775"/>
                    <a:satOff val="-51551"/>
                    <a:lumOff val="27260"/>
                  </a:schemeClr>
                </a:solidFill>
              </a:rPr>
              <a:t>desde toda la eternidad</a:t>
            </a:r>
            <a:r>
              <a:t> </a:t>
            </a:r>
            <a:r>
              <a:t>, Dios sobre todo, bendito </a:t>
            </a:r>
            <a:r>
              <a:rPr>
                <a:solidFill>
                  <a:schemeClr val="accent5">
                    <a:lumOff val="-17421"/>
                  </a:schemeClr>
                </a:solidFill>
              </a:rPr>
              <a:t>por los siglos</a:t>
            </a:r>
            <a:r>
              <a:t>”</a:t>
            </a:r>
          </a:p>
        </p:txBody>
      </p:sp>
      <p:sp>
        <p:nvSpPr>
          <p:cNvPr id="262" name="–Ellen G White, Review and Herald, April 5, 1906"/>
          <p:cNvSpPr txBox="1"/>
          <p:nvPr>
            <p:ph type="body" idx="22"/>
          </p:nvPr>
        </p:nvSpPr>
        <p:spPr>
          <a:prstGeom prst="rect">
            <a:avLst/>
          </a:prstGeom>
        </p:spPr>
        <p:txBody>
          <a:bodyPr/>
          <a:lstStyle/>
          <a:p>
            <a:pPr/>
            <a:r>
              <a:t>–Ellen G White, Review and Herald, April 5, 1906</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Cristo. . . Nos asegura que nunca hubo un tiempo cuando no estaba en estrecha comunión con el Dios eterno ”"/>
          <p:cNvSpPr txBox="1"/>
          <p:nvPr>
            <p:ph type="body" idx="21"/>
          </p:nvPr>
        </p:nvSpPr>
        <p:spPr>
          <a:xfrm>
            <a:off x="2374900" y="5537200"/>
            <a:ext cx="19621500" cy="2133601"/>
          </a:xfrm>
          <a:prstGeom prst="rect">
            <a:avLst/>
          </a:prstGeom>
        </p:spPr>
        <p:txBody>
          <a:bodyPr/>
          <a:lstStyle/>
          <a:p>
            <a:pPr/>
            <a:r>
              <a:t>“Cristo. . . Nos asegura que </a:t>
            </a:r>
            <a:r>
              <a:rPr>
                <a:solidFill>
                  <a:schemeClr val="accent5">
                    <a:hueOff val="-204775"/>
                    <a:satOff val="-51551"/>
                    <a:lumOff val="27260"/>
                  </a:schemeClr>
                </a:solidFill>
              </a:rPr>
              <a:t>nunca hubo un tiempo</a:t>
            </a:r>
            <a:r>
              <a:t> </a:t>
            </a:r>
            <a:r>
              <a:t>cuando no estaba en estrecha comunión con el Dios eterno ”</a:t>
            </a:r>
          </a:p>
        </p:txBody>
      </p:sp>
      <p:sp>
        <p:nvSpPr>
          <p:cNvPr id="265" name="–Ellen G White, Signs of the Times, August 29, 1900"/>
          <p:cNvSpPr txBox="1"/>
          <p:nvPr>
            <p:ph type="body" idx="22"/>
          </p:nvPr>
        </p:nvSpPr>
        <p:spPr>
          <a:prstGeom prst="rect">
            <a:avLst/>
          </a:prstGeom>
        </p:spPr>
        <p:txBody>
          <a:bodyPr/>
          <a:lstStyle/>
          <a:p>
            <a:pPr/>
            <a:r>
              <a:t>–Ellen G White, Signs of the Times, August 29, 1900</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En Cristo hay vida original, que no proviene ni deriva de otra.”"/>
          <p:cNvSpPr txBox="1"/>
          <p:nvPr>
            <p:ph type="body" idx="21"/>
          </p:nvPr>
        </p:nvSpPr>
        <p:spPr>
          <a:prstGeom prst="rect">
            <a:avLst/>
          </a:prstGeom>
        </p:spPr>
        <p:txBody>
          <a:bodyPr/>
          <a:lstStyle/>
          <a:p>
            <a:pPr/>
            <a:r>
              <a:t>“En Cristo hay vida original, que </a:t>
            </a:r>
            <a:r>
              <a:rPr>
                <a:solidFill>
                  <a:schemeClr val="accent5">
                    <a:hueOff val="-204775"/>
                    <a:satOff val="-51551"/>
                    <a:lumOff val="27260"/>
                  </a:schemeClr>
                </a:solidFill>
              </a:rPr>
              <a:t>no proviene ni deriva de otra</a:t>
            </a:r>
            <a:r>
              <a:t>.”</a:t>
            </a:r>
          </a:p>
        </p:txBody>
      </p:sp>
      <p:sp>
        <p:nvSpPr>
          <p:cNvPr id="268" name="–Ellen G White, Deseado de todas las Gentes, p. 489"/>
          <p:cNvSpPr txBox="1"/>
          <p:nvPr>
            <p:ph type="body" idx="22"/>
          </p:nvPr>
        </p:nvSpPr>
        <p:spPr>
          <a:prstGeom prst="rect">
            <a:avLst/>
          </a:prstGeom>
        </p:spPr>
        <p:txBody>
          <a:bodyPr/>
          <a:lstStyle/>
          <a:p>
            <a:pPr/>
            <a:r>
              <a:t>–Ellen G White, Deseado de todas las Gentes, p. 489</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Cristo es el Hijo de Dios preexistente, con existencia propia”"/>
          <p:cNvSpPr txBox="1"/>
          <p:nvPr>
            <p:ph type="body" idx="21"/>
          </p:nvPr>
        </p:nvSpPr>
        <p:spPr>
          <a:prstGeom prst="rect">
            <a:avLst/>
          </a:prstGeom>
        </p:spPr>
        <p:txBody>
          <a:bodyPr/>
          <a:lstStyle/>
          <a:p>
            <a:pPr/>
            <a:r>
              <a:t>“Cristo es el Hijo de Dios preexistente, </a:t>
            </a:r>
            <a:r>
              <a:rPr>
                <a:solidFill>
                  <a:schemeClr val="accent5">
                    <a:hueOff val="-204775"/>
                    <a:satOff val="-51551"/>
                    <a:lumOff val="27260"/>
                  </a:schemeClr>
                </a:solidFill>
              </a:rPr>
              <a:t>con existencia propia</a:t>
            </a:r>
            <a:r>
              <a:t>”</a:t>
            </a:r>
          </a:p>
        </p:txBody>
      </p:sp>
      <p:sp>
        <p:nvSpPr>
          <p:cNvPr id="271" name="–Ellen G White, Sign of the Times, August 29, 1900"/>
          <p:cNvSpPr txBox="1"/>
          <p:nvPr>
            <p:ph type="body" idx="22"/>
          </p:nvPr>
        </p:nvSpPr>
        <p:spPr>
          <a:prstGeom prst="rect">
            <a:avLst/>
          </a:prstGeom>
        </p:spPr>
        <p:txBody>
          <a:bodyPr/>
          <a:lstStyle/>
          <a:p>
            <a:pPr/>
            <a:r>
              <a:t>–Ellen G White, Sign of the Times, August 29, 1900</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Era igual a Dios, infinito y omnipotente... El es el Hijo eterno, que posee vida eterna”"/>
          <p:cNvSpPr txBox="1"/>
          <p:nvPr>
            <p:ph type="body" idx="21"/>
          </p:nvPr>
        </p:nvSpPr>
        <p:spPr>
          <a:xfrm>
            <a:off x="2374900" y="5537200"/>
            <a:ext cx="19621500" cy="2133601"/>
          </a:xfrm>
          <a:prstGeom prst="rect">
            <a:avLst/>
          </a:prstGeom>
        </p:spPr>
        <p:txBody>
          <a:bodyPr/>
          <a:lstStyle/>
          <a:p>
            <a:pPr/>
            <a:r>
              <a:t>“Era igual a Dios, </a:t>
            </a:r>
            <a:r>
              <a:rPr>
                <a:solidFill>
                  <a:schemeClr val="accent5">
                    <a:hueOff val="-204775"/>
                    <a:satOff val="-51551"/>
                    <a:lumOff val="27260"/>
                  </a:schemeClr>
                </a:solidFill>
              </a:rPr>
              <a:t>infinito y omnipotente</a:t>
            </a:r>
            <a:r>
              <a:t>... El es el Hijo eterno, que </a:t>
            </a:r>
            <a:r>
              <a:rPr>
                <a:solidFill>
                  <a:schemeClr val="accent5">
                    <a:hueOff val="-204775"/>
                    <a:satOff val="-51551"/>
                    <a:lumOff val="27260"/>
                  </a:schemeClr>
                </a:solidFill>
              </a:rPr>
              <a:t>posee vida eterna</a:t>
            </a:r>
            <a:r>
              <a:t>”</a:t>
            </a:r>
          </a:p>
        </p:txBody>
      </p:sp>
      <p:sp>
        <p:nvSpPr>
          <p:cNvPr id="274" name="–Ellen G White, Manuscrito 101, 1897"/>
          <p:cNvSpPr txBox="1"/>
          <p:nvPr>
            <p:ph type="body" idx="22"/>
          </p:nvPr>
        </p:nvSpPr>
        <p:spPr>
          <a:prstGeom prst="rect">
            <a:avLst/>
          </a:prstGeom>
        </p:spPr>
        <p:txBody>
          <a:bodyPr/>
          <a:lstStyle/>
          <a:p>
            <a:pPr/>
            <a:r>
              <a:t>–Ellen G White, Manuscrito 101, 1897</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Jehova es uno?"/>
          <p:cNvSpPr txBox="1"/>
          <p:nvPr>
            <p:ph type="title"/>
          </p:nvPr>
        </p:nvSpPr>
        <p:spPr>
          <a:prstGeom prst="rect">
            <a:avLst/>
          </a:prstGeom>
        </p:spPr>
        <p:txBody>
          <a:bodyPr/>
          <a:lstStyle/>
          <a:p>
            <a:pPr/>
            <a:r>
              <a:t>Jehova es uno?</a:t>
            </a:r>
          </a:p>
        </p:txBody>
      </p:sp>
      <p:sp>
        <p:nvSpPr>
          <p:cNvPr id="132" name="Gen. 1:26 (Hagamos)…"/>
          <p:cNvSpPr txBox="1"/>
          <p:nvPr>
            <p:ph type="body" idx="1"/>
          </p:nvPr>
        </p:nvSpPr>
        <p:spPr>
          <a:prstGeom prst="rect">
            <a:avLst/>
          </a:prstGeom>
        </p:spPr>
        <p:txBody>
          <a:bodyPr/>
          <a:lstStyle/>
          <a:p>
            <a:pPr>
              <a:buBlip>
                <a:blip r:embed="rId2"/>
              </a:buBlip>
            </a:pPr>
            <a:r>
              <a:t>Gen. 1:26 (Hagamos)</a:t>
            </a:r>
          </a:p>
          <a:p>
            <a:pPr>
              <a:buBlip>
                <a:blip r:embed="rId2"/>
              </a:buBlip>
            </a:pPr>
            <a:r>
              <a:t>Gen. 11:6,7 (Descendamos)</a:t>
            </a:r>
          </a:p>
          <a:p>
            <a:pPr>
              <a:buBlip>
                <a:blip r:embed="rId2"/>
              </a:buBlip>
            </a:pPr>
            <a:r>
              <a:t>Is. 44:6 (Jehova y Jehova)</a:t>
            </a:r>
          </a:p>
          <a:p>
            <a:pPr>
              <a:buBlip>
                <a:blip r:embed="rId2"/>
              </a:buBlip>
            </a:pPr>
            <a:r>
              <a:t>Exo. 13:21 / 14:19,21 (Jehova/Angel de Jehova = misma Persona?)</a:t>
            </a:r>
          </a:p>
          <a:p>
            <a:pPr>
              <a:buBlip>
                <a:blip r:embed="rId2"/>
              </a:buBlip>
            </a:pPr>
            <a:r>
              <a:t>Exo. 23:20-22 (El Angel que lleva el nombre de Jehova)</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Esta doctrina que niega la absoluta deidad de Jesucristo también niega la deidad del Padre”"/>
          <p:cNvSpPr txBox="1"/>
          <p:nvPr>
            <p:ph type="body" idx="21"/>
          </p:nvPr>
        </p:nvSpPr>
        <p:spPr>
          <a:xfrm>
            <a:off x="2374900" y="5537200"/>
            <a:ext cx="19621500" cy="2133601"/>
          </a:xfrm>
          <a:prstGeom prst="rect">
            <a:avLst/>
          </a:prstGeom>
        </p:spPr>
        <p:txBody>
          <a:bodyPr/>
          <a:lstStyle/>
          <a:p>
            <a:pPr/>
            <a:r>
              <a:t>“Esta doctrina que niega la </a:t>
            </a:r>
            <a:r>
              <a:rPr>
                <a:solidFill>
                  <a:schemeClr val="accent5">
                    <a:hueOff val="-204775"/>
                    <a:satOff val="-51551"/>
                    <a:lumOff val="27260"/>
                  </a:schemeClr>
                </a:solidFill>
              </a:rPr>
              <a:t>absoluta deidad de Jesucristo</a:t>
            </a:r>
            <a:r>
              <a:t> </a:t>
            </a:r>
            <a:r>
              <a:t>también niega la deidad del Padre”</a:t>
            </a:r>
          </a:p>
        </p:txBody>
      </p:sp>
      <p:sp>
        <p:nvSpPr>
          <p:cNvPr id="277" name="–Ellen G White, The signs of the Times, June 27, 1895"/>
          <p:cNvSpPr txBox="1"/>
          <p:nvPr>
            <p:ph type="body" idx="22"/>
          </p:nvPr>
        </p:nvSpPr>
        <p:spPr>
          <a:prstGeom prst="rect">
            <a:avLst/>
          </a:prstGeom>
        </p:spPr>
        <p:txBody>
          <a:bodyPr/>
          <a:lstStyle/>
          <a:p>
            <a:pPr/>
            <a:r>
              <a:t>–Ellen G White, The signs of the Times, June 27, 1895</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La Deidad del Espiritu Santo"/>
          <p:cNvSpPr txBox="1"/>
          <p:nvPr>
            <p:ph type="title"/>
          </p:nvPr>
        </p:nvSpPr>
        <p:spPr>
          <a:prstGeom prst="rect">
            <a:avLst/>
          </a:prstGeom>
        </p:spPr>
        <p:txBody>
          <a:bodyPr/>
          <a:lstStyle/>
          <a:p>
            <a:pPr/>
            <a:r>
              <a:t>La Deidad del Espiritu Santo</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El Espíritu Santo es el Consolador, en nombre de Cristo. Personifica a Cristo, pero es una personalidad distinta.”"/>
          <p:cNvSpPr txBox="1"/>
          <p:nvPr>
            <p:ph type="body" idx="21"/>
          </p:nvPr>
        </p:nvSpPr>
        <p:spPr>
          <a:xfrm>
            <a:off x="2374900" y="5537200"/>
            <a:ext cx="19621500" cy="2133601"/>
          </a:xfrm>
          <a:prstGeom prst="rect">
            <a:avLst/>
          </a:prstGeom>
        </p:spPr>
        <p:txBody>
          <a:bodyPr/>
          <a:lstStyle/>
          <a:p>
            <a:pPr/>
            <a:r>
              <a:t>“El Espíritu Santo es el Consolador, en nombre de Cristo. Personifica a Cristo, </a:t>
            </a:r>
            <a:r>
              <a:rPr>
                <a:solidFill>
                  <a:schemeClr val="accent5">
                    <a:hueOff val="-204775"/>
                    <a:satOff val="-51551"/>
                    <a:lumOff val="27260"/>
                  </a:schemeClr>
                </a:solidFill>
              </a:rPr>
              <a:t>pero es una personalidad distinta</a:t>
            </a:r>
            <a:r>
              <a:t>.”</a:t>
            </a:r>
          </a:p>
        </p:txBody>
      </p:sp>
      <p:sp>
        <p:nvSpPr>
          <p:cNvPr id="282" name="–Ellen G White, Manuscript Releases, Vol. 20, p. 324"/>
          <p:cNvSpPr txBox="1"/>
          <p:nvPr>
            <p:ph type="body" idx="22"/>
          </p:nvPr>
        </p:nvSpPr>
        <p:spPr>
          <a:prstGeom prst="rect">
            <a:avLst/>
          </a:prstGeom>
        </p:spPr>
        <p:txBody>
          <a:bodyPr/>
          <a:lstStyle/>
          <a:p>
            <a:pPr/>
            <a:r>
              <a:t>–Ellen G White, Manuscript Releases, Vol. 20, p. 324</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El Espíritu Santo es una agencia libre, activa e independiente”"/>
          <p:cNvSpPr txBox="1"/>
          <p:nvPr>
            <p:ph type="body" idx="21"/>
          </p:nvPr>
        </p:nvSpPr>
        <p:spPr>
          <a:prstGeom prst="rect">
            <a:avLst/>
          </a:prstGeom>
        </p:spPr>
        <p:txBody>
          <a:bodyPr/>
          <a:lstStyle/>
          <a:p>
            <a:pPr/>
            <a:r>
              <a:t>“El Espíritu Santo es una agencia libre, activa e </a:t>
            </a:r>
            <a:r>
              <a:rPr>
                <a:solidFill>
                  <a:schemeClr val="accent5">
                    <a:hueOff val="-204775"/>
                    <a:satOff val="-51551"/>
                    <a:lumOff val="27260"/>
                  </a:schemeClr>
                </a:solidFill>
              </a:rPr>
              <a:t>independiente</a:t>
            </a:r>
            <a:r>
              <a:t>”</a:t>
            </a:r>
          </a:p>
        </p:txBody>
      </p:sp>
      <p:sp>
        <p:nvSpPr>
          <p:cNvPr id="285" name="–Ellen G White, Review and Herald, May 5, 1896"/>
          <p:cNvSpPr txBox="1"/>
          <p:nvPr>
            <p:ph type="body" idx="22"/>
          </p:nvPr>
        </p:nvSpPr>
        <p:spPr>
          <a:prstGeom prst="rect">
            <a:avLst/>
          </a:prstGeom>
        </p:spPr>
        <p:txBody>
          <a:bodyPr/>
          <a:lstStyle/>
          <a:p>
            <a:pPr/>
            <a:r>
              <a:t>–Ellen G White, Review and Herald, May 5, 1896</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Tenemos que darnos cuenta de que el Espíritu Santo, que es tanto una persona como Dios es una persona, está caminando por estos terrenos, sin ser visto por los ojos humanos”"/>
          <p:cNvSpPr txBox="1"/>
          <p:nvPr>
            <p:ph type="body" idx="21"/>
          </p:nvPr>
        </p:nvSpPr>
        <p:spPr>
          <a:xfrm>
            <a:off x="2374900" y="5029200"/>
            <a:ext cx="19621500" cy="3149601"/>
          </a:xfrm>
          <a:prstGeom prst="rect">
            <a:avLst/>
          </a:prstGeom>
        </p:spPr>
        <p:txBody>
          <a:bodyPr/>
          <a:lstStyle/>
          <a:p>
            <a:pPr/>
            <a:r>
              <a:t>“Tenemos que darnos cuenta de que el Espíritu Santo, </a:t>
            </a:r>
            <a:r>
              <a:rPr>
                <a:solidFill>
                  <a:schemeClr val="accent5">
                    <a:hueOff val="-204775"/>
                    <a:satOff val="-51551"/>
                    <a:lumOff val="27260"/>
                  </a:schemeClr>
                </a:solidFill>
              </a:rPr>
              <a:t>que es tanto una persona como Dios es una persona</a:t>
            </a:r>
            <a:r>
              <a:t>, está caminando por estos terrenos, sin ser visto por los ojos humanos”</a:t>
            </a:r>
          </a:p>
        </p:txBody>
      </p:sp>
      <p:sp>
        <p:nvSpPr>
          <p:cNvPr id="288" name="–Ellen G White, Manuscript 66, 1899"/>
          <p:cNvSpPr txBox="1"/>
          <p:nvPr>
            <p:ph type="body" idx="22"/>
          </p:nvPr>
        </p:nvSpPr>
        <p:spPr>
          <a:prstGeom prst="rect">
            <a:avLst/>
          </a:prstGeom>
        </p:spPr>
        <p:txBody>
          <a:bodyPr/>
          <a:lstStyle/>
          <a:p>
            <a:pPr/>
            <a:r>
              <a:t>–Ellen G White, Manuscript 66, 1899</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Me sentía oprimida, por temor a que el trabajo de la confesión y el arrepentimiento no se produce de manera profunda y completa como debería con el fin de encontrar la mente del Espíritu de Dios”"/>
          <p:cNvSpPr txBox="1"/>
          <p:nvPr>
            <p:ph type="body" idx="21"/>
          </p:nvPr>
        </p:nvSpPr>
        <p:spPr>
          <a:xfrm>
            <a:off x="2374900" y="5029200"/>
            <a:ext cx="19621500" cy="3149601"/>
          </a:xfrm>
          <a:prstGeom prst="rect">
            <a:avLst/>
          </a:prstGeom>
        </p:spPr>
        <p:txBody>
          <a:bodyPr/>
          <a:lstStyle/>
          <a:p>
            <a:pPr/>
            <a:r>
              <a:t>“Me sentía oprimida, por temor a que el trabajo de la confesión y el arrepentimiento no se produce de manera profunda y completa como debería con el fin de encontrar </a:t>
            </a:r>
            <a:r>
              <a:rPr>
                <a:solidFill>
                  <a:schemeClr val="accent5">
                    <a:hueOff val="-204775"/>
                    <a:satOff val="-51551"/>
                    <a:lumOff val="27260"/>
                  </a:schemeClr>
                </a:solidFill>
              </a:rPr>
              <a:t>la </a:t>
            </a:r>
            <a:r>
              <a:rPr>
                <a:solidFill>
                  <a:schemeClr val="accent5">
                    <a:hueOff val="-204775"/>
                    <a:satOff val="-51551"/>
                    <a:lumOff val="27260"/>
                  </a:schemeClr>
                </a:solidFill>
              </a:rPr>
              <a:t>mente del Espíritu de Dios</a:t>
            </a:r>
            <a:r>
              <a:t>”</a:t>
            </a:r>
          </a:p>
        </p:txBody>
      </p:sp>
      <p:sp>
        <p:nvSpPr>
          <p:cNvPr id="291" name="–Ellen G White, Review and Herald, March 12, 1889"/>
          <p:cNvSpPr txBox="1"/>
          <p:nvPr>
            <p:ph type="body" idx="22"/>
          </p:nvPr>
        </p:nvSpPr>
        <p:spPr>
          <a:prstGeom prst="rect">
            <a:avLst/>
          </a:prstGeom>
        </p:spPr>
        <p:txBody>
          <a:bodyPr/>
          <a:lstStyle/>
          <a:p>
            <a:pPr/>
            <a:r>
              <a:t>–Ellen G White, Review and Herald, March 12, 1889</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Estoy instruida para decir que los sentimientos de aquellos que están en busca de ideas científicas avanzadas no son dignos de confianza. Tales representaciones como la siguiente se hacen: 'El Padre es como la luz invisible: el Hijo es como la luz incor"/>
          <p:cNvSpPr txBox="1"/>
          <p:nvPr>
            <p:ph type="body" idx="21"/>
          </p:nvPr>
        </p:nvSpPr>
        <p:spPr>
          <a:xfrm>
            <a:off x="2381250" y="1018776"/>
            <a:ext cx="19621500" cy="10033001"/>
          </a:xfrm>
          <a:prstGeom prst="rect">
            <a:avLst/>
          </a:prstGeom>
        </p:spPr>
        <p:txBody>
          <a:bodyPr/>
          <a:lstStyle/>
          <a:p>
            <a:pPr>
              <a:defRPr sz="3000"/>
            </a:pPr>
            <a:r>
              <a:t>“Estoy </a:t>
            </a:r>
            <a:r>
              <a:rPr>
                <a:solidFill>
                  <a:schemeClr val="accent5">
                    <a:hueOff val="-204775"/>
                    <a:satOff val="-51551"/>
                    <a:lumOff val="27260"/>
                  </a:schemeClr>
                </a:solidFill>
              </a:rPr>
              <a:t>instruida</a:t>
            </a:r>
            <a:r>
              <a:t> para decir que los sentimientos de aquellos que están en busca de ideas científicas avanzadas no son dignos de confianza. Tales representaciones como la siguiente se hacen: 'El Padre es como la luz invisible: el Hijo es como la luz incorporada; el Espíritu es la luz lanzada alrededor. "El Padre es como el rocío, el vapor invisible; el Hijo es como el rocío reunido en una bella forma; el Espíritu es como el rocío caído en la sed de la vida. Otra representación: 'El Padre es como el vapor invisible; el Hijo como la nube plombea; el Espíritu es la lluvia caída y operando en poder refrigerante. </a:t>
            </a:r>
            <a:endParaRPr>
              <a:latin typeface="Times Roman"/>
              <a:ea typeface="Times Roman"/>
              <a:cs typeface="Times Roman"/>
              <a:sym typeface="Times Roman"/>
            </a:endParaRPr>
          </a:p>
          <a:p>
            <a:pPr>
              <a:defRPr sz="3000"/>
            </a:pPr>
            <a:r>
              <a:t>Todas estas representaciones espirituales son simplemente vanas. Son imperfectas, invertidas. Ellas debilitan y reducen la Majestad a la que </a:t>
            </a:r>
            <a:r>
              <a:rPr>
                <a:solidFill>
                  <a:schemeClr val="accent5">
                    <a:hueOff val="-204775"/>
                    <a:satOff val="-51551"/>
                    <a:lumOff val="27260"/>
                  </a:schemeClr>
                </a:solidFill>
              </a:rPr>
              <a:t>ninguna semejanza terrena puede compararse</a:t>
            </a:r>
            <a:r>
              <a:t>. </a:t>
            </a:r>
            <a:r>
              <a:rPr>
                <a:solidFill>
                  <a:schemeClr val="accent5">
                    <a:hueOff val="-204775"/>
                    <a:satOff val="-51551"/>
                    <a:lumOff val="27260"/>
                  </a:schemeClr>
                </a:solidFill>
              </a:rPr>
              <a:t>Dios no puede ser comparado con cosas que sus manos hicieron</a:t>
            </a:r>
            <a:r>
              <a:t>. Estas son meras cosas terrenas, sufriendo bajo la maldición de Dios a causa de los pecados del hombre. El Padre no puede ser descrito por las cosas de la Tierra. </a:t>
            </a:r>
            <a:r>
              <a:rPr>
                <a:solidFill>
                  <a:schemeClr val="accent5">
                    <a:hueOff val="-204775"/>
                    <a:satOff val="-51551"/>
                    <a:lumOff val="27260"/>
                  </a:schemeClr>
                </a:solidFill>
              </a:rPr>
              <a:t>El Padre es toda la plenitud de la Divinidad corporalmente, y es invisible a la vista mortal</a:t>
            </a:r>
            <a:r>
              <a:t>. </a:t>
            </a:r>
            <a:endParaRPr>
              <a:latin typeface="Times Roman"/>
              <a:ea typeface="Times Roman"/>
              <a:cs typeface="Times Roman"/>
              <a:sym typeface="Times Roman"/>
            </a:endParaRPr>
          </a:p>
          <a:p>
            <a:pPr>
              <a:defRPr sz="3000"/>
            </a:pPr>
            <a:r>
              <a:rPr>
                <a:solidFill>
                  <a:schemeClr val="accent5">
                    <a:hueOff val="-204775"/>
                    <a:satOff val="-51551"/>
                    <a:lumOff val="27260"/>
                  </a:schemeClr>
                </a:solidFill>
              </a:rPr>
              <a:t>El Hijo es toda la plenitud de la Divinidad manifiesta</a:t>
            </a:r>
            <a:r>
              <a:t>. La Palabra de Dios lo declara como 'la expresa imagen de Su persona'. "Dios amó al mundo de tal manera, que dio a su Hijo unigénito, para que todo lo que en Él cree, no se pierda, sino que tenga vida eterna. Aquí se muestra la personalidad del Padre. </a:t>
            </a:r>
            <a:endParaRPr>
              <a:latin typeface="Times Roman"/>
              <a:ea typeface="Times Roman"/>
              <a:cs typeface="Times Roman"/>
              <a:sym typeface="Times Roman"/>
            </a:endParaRPr>
          </a:p>
          <a:p>
            <a:pPr>
              <a:defRPr sz="3000"/>
            </a:pPr>
            <a:r>
              <a:rPr>
                <a:solidFill>
                  <a:schemeClr val="accent5">
                    <a:hueOff val="-204775"/>
                    <a:satOff val="-51551"/>
                    <a:lumOff val="27260"/>
                  </a:schemeClr>
                </a:solidFill>
              </a:rPr>
              <a:t>El Confortador que Cristo prometió enviar después de haber ascendido al cielo, es el Espíritu en toda la plenitud de la Divinidad</a:t>
            </a:r>
            <a:r>
              <a:t>, haciendo manifiesto el poder de la divina gracia a todos los que reciben a Cristo y creen en Él como un Salvador personal. </a:t>
            </a:r>
            <a:r>
              <a:rPr>
                <a:solidFill>
                  <a:schemeClr val="accent5">
                    <a:hueOff val="-204775"/>
                    <a:satOff val="-51551"/>
                    <a:lumOff val="27260"/>
                  </a:schemeClr>
                </a:solidFill>
              </a:rPr>
              <a:t>Hay tres personas vivientes en el trío celestial</a:t>
            </a:r>
            <a:r>
              <a:t>”</a:t>
            </a:r>
          </a:p>
        </p:txBody>
      </p:sp>
      <p:sp>
        <p:nvSpPr>
          <p:cNvPr id="294" name="–Ellen G White, Special Testimonies, Serie B, No. 7, p. 62,63, 1905"/>
          <p:cNvSpPr txBox="1"/>
          <p:nvPr>
            <p:ph type="body" idx="22"/>
          </p:nvPr>
        </p:nvSpPr>
        <p:spPr>
          <a:xfrm>
            <a:off x="2381250" y="11654934"/>
            <a:ext cx="19621500" cy="850901"/>
          </a:xfrm>
          <a:prstGeom prst="rect">
            <a:avLst/>
          </a:prstGeom>
        </p:spPr>
        <p:txBody>
          <a:bodyPr/>
          <a:lstStyle/>
          <a:p>
            <a:pPr/>
            <a:r>
              <a:t>–Ellen G White, Special Testimonies, Serie B, No. 7, p. 62,63, 1905</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Pero no dice la biblia que Cristo es el Unigénito hijo de Dios y que fue engendrado?"/>
          <p:cNvSpPr txBox="1"/>
          <p:nvPr>
            <p:ph type="title"/>
          </p:nvPr>
        </p:nvSpPr>
        <p:spPr>
          <a:prstGeom prst="rect">
            <a:avLst/>
          </a:prstGeom>
        </p:spPr>
        <p:txBody>
          <a:bodyPr/>
          <a:lstStyle>
            <a:lvl1pPr defTabSz="619125">
              <a:defRPr sz="7500"/>
            </a:lvl1pPr>
          </a:lstStyle>
          <a:p>
            <a:pPr/>
            <a:r>
              <a:t>Pero no dice la biblia que Cristo es el Unigénito hijo de Dios y que fue engendrado? </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Ejemplos"/>
          <p:cNvSpPr txBox="1"/>
          <p:nvPr>
            <p:ph type="title"/>
          </p:nvPr>
        </p:nvSpPr>
        <p:spPr>
          <a:prstGeom prst="rect">
            <a:avLst/>
          </a:prstGeom>
        </p:spPr>
        <p:txBody>
          <a:bodyPr/>
          <a:lstStyle/>
          <a:p>
            <a:pPr/>
            <a:r>
              <a:t>Ejemplos</a:t>
            </a:r>
          </a:p>
        </p:txBody>
      </p:sp>
      <p:sp>
        <p:nvSpPr>
          <p:cNvPr id="299" name="Sal. 2:7 (Mi hijo eres tú; Yo te engendré hoy)…"/>
          <p:cNvSpPr txBox="1"/>
          <p:nvPr>
            <p:ph type="body" idx="1"/>
          </p:nvPr>
        </p:nvSpPr>
        <p:spPr>
          <a:prstGeom prst="rect">
            <a:avLst/>
          </a:prstGeom>
        </p:spPr>
        <p:txBody>
          <a:bodyPr/>
          <a:lstStyle/>
          <a:p>
            <a:pPr marL="600963" indent="-600963" defTabSz="751205">
              <a:spcBef>
                <a:spcPts val="3800"/>
              </a:spcBef>
              <a:buBlip>
                <a:blip r:embed="rId3"/>
              </a:buBlip>
              <a:defRPr sz="4732"/>
            </a:pPr>
            <a:r>
              <a:t>Sal. 2:7 (Mi hijo eres tú; Yo te engendré hoy)</a:t>
            </a:r>
          </a:p>
          <a:p>
            <a:pPr marL="600963" indent="-600963" defTabSz="751205">
              <a:spcBef>
                <a:spcPts val="3800"/>
              </a:spcBef>
              <a:buBlip>
                <a:blip r:embed="rId3"/>
              </a:buBlip>
              <a:defRPr sz="4732"/>
            </a:pPr>
            <a:r>
              <a:t>Pro. 8:22-25 (Antes de los collados, ya había sido yo engendrada)</a:t>
            </a:r>
          </a:p>
          <a:p>
            <a:pPr marL="600963" indent="-600963" defTabSz="751205">
              <a:spcBef>
                <a:spcPts val="3800"/>
              </a:spcBef>
              <a:buBlip>
                <a:blip r:embed="rId3"/>
              </a:buBlip>
              <a:defRPr sz="4732"/>
            </a:pPr>
            <a:r>
              <a:t>Heb. 1:5 (Mi hijo eres tú; Yo te engendré hoy - refiere a Jesus)</a:t>
            </a:r>
          </a:p>
          <a:p>
            <a:pPr marL="600963" indent="-600963" defTabSz="751205">
              <a:spcBef>
                <a:spcPts val="3800"/>
              </a:spcBef>
              <a:buBlip>
                <a:blip r:embed="rId3"/>
              </a:buBlip>
              <a:defRPr sz="4732"/>
            </a:pPr>
            <a:r>
              <a:t>Jn. 1:18 (el unigénito Hijo)</a:t>
            </a:r>
          </a:p>
          <a:p>
            <a:pPr marL="600963" indent="-600963" defTabSz="751205">
              <a:spcBef>
                <a:spcPts val="3800"/>
              </a:spcBef>
              <a:buBlip>
                <a:blip r:embed="rId3"/>
              </a:buBlip>
              <a:defRPr sz="4732"/>
            </a:pPr>
            <a:r>
              <a:t>Jn. 3:16 (Hijo unigénito)</a:t>
            </a:r>
          </a:p>
          <a:p>
            <a:pPr marL="600963" indent="-600963" defTabSz="751205">
              <a:spcBef>
                <a:spcPts val="3800"/>
              </a:spcBef>
              <a:buBlip>
                <a:blip r:embed="rId3"/>
              </a:buBlip>
              <a:defRPr sz="4732"/>
            </a:pPr>
            <a:r>
              <a:t>Col. 1:15 (el primogénito de toda creación)</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Y dirás a Faraón: Jehová ha dicho así: Israel es mi hijo, mi primogénito.”"/>
          <p:cNvSpPr txBox="1"/>
          <p:nvPr>
            <p:ph type="body" idx="21"/>
          </p:nvPr>
        </p:nvSpPr>
        <p:spPr>
          <a:xfrm>
            <a:off x="2374900" y="5537200"/>
            <a:ext cx="19621500" cy="2133601"/>
          </a:xfrm>
          <a:prstGeom prst="rect">
            <a:avLst/>
          </a:prstGeom>
        </p:spPr>
        <p:txBody>
          <a:bodyPr/>
          <a:lstStyle/>
          <a:p>
            <a:pPr/>
            <a:r>
              <a:t>“Y dirás a Faraón: Jehová ha dicho así: </a:t>
            </a:r>
            <a:r>
              <a:rPr>
                <a:solidFill>
                  <a:schemeClr val="accent5">
                    <a:hueOff val="-204775"/>
                    <a:satOff val="-51551"/>
                    <a:lumOff val="27260"/>
                  </a:schemeClr>
                </a:solidFill>
              </a:rPr>
              <a:t>Israel es mi hijo, mi primogénito</a:t>
            </a:r>
            <a:r>
              <a:t>.”</a:t>
            </a:r>
          </a:p>
        </p:txBody>
      </p:sp>
      <p:sp>
        <p:nvSpPr>
          <p:cNvPr id="304" name="–Exodo 4:22"/>
          <p:cNvSpPr txBox="1"/>
          <p:nvPr>
            <p:ph type="body" idx="22"/>
          </p:nvPr>
        </p:nvSpPr>
        <p:spPr>
          <a:prstGeom prst="rect">
            <a:avLst/>
          </a:prstGeom>
        </p:spPr>
        <p:txBody>
          <a:bodyPr/>
          <a:lstStyle/>
          <a:p>
            <a:pPr/>
            <a:r>
              <a:t>–Exodo 4:22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Cristo viene en el nombre de Jehova"/>
          <p:cNvSpPr txBox="1"/>
          <p:nvPr>
            <p:ph type="title"/>
          </p:nvPr>
        </p:nvSpPr>
        <p:spPr>
          <a:prstGeom prst="rect">
            <a:avLst/>
          </a:prstGeom>
        </p:spPr>
        <p:txBody>
          <a:bodyPr/>
          <a:lstStyle>
            <a:lvl1pPr defTabSz="792479">
              <a:defRPr sz="9600"/>
            </a:lvl1pPr>
          </a:lstStyle>
          <a:p>
            <a:pPr/>
            <a:r>
              <a:t>Cristo viene en el nombre de Jehova</a:t>
            </a:r>
          </a:p>
        </p:txBody>
      </p:sp>
      <p:sp>
        <p:nvSpPr>
          <p:cNvPr id="135" name="Jn. 5:30 (No mi voluntad sino la del Padre)…"/>
          <p:cNvSpPr txBox="1"/>
          <p:nvPr>
            <p:ph type="body" idx="1"/>
          </p:nvPr>
        </p:nvSpPr>
        <p:spPr>
          <a:xfrm>
            <a:off x="2374900" y="4127500"/>
            <a:ext cx="19955477" cy="8191500"/>
          </a:xfrm>
          <a:prstGeom prst="rect">
            <a:avLst/>
          </a:prstGeom>
        </p:spPr>
        <p:txBody>
          <a:bodyPr/>
          <a:lstStyle/>
          <a:p>
            <a:pPr marL="541527" indent="-541527" defTabSz="676909">
              <a:spcBef>
                <a:spcPts val="3400"/>
              </a:spcBef>
              <a:buBlip>
                <a:blip r:embed="rId2"/>
              </a:buBlip>
              <a:defRPr sz="4264"/>
            </a:pPr>
            <a:r>
              <a:t>Jn. 5:30 (No mi voluntad sino la del Padre)</a:t>
            </a:r>
          </a:p>
          <a:p>
            <a:pPr marL="541527" indent="-541527" defTabSz="676909">
              <a:spcBef>
                <a:spcPts val="3400"/>
              </a:spcBef>
              <a:buBlip>
                <a:blip r:embed="rId2"/>
              </a:buBlip>
              <a:defRPr sz="4264"/>
            </a:pPr>
            <a:r>
              <a:t>Jn. 12:49,50 (Lo que yo hablo, lo hablo como el Padre me lo ha dicho.)</a:t>
            </a:r>
          </a:p>
          <a:p>
            <a:pPr marL="541527" indent="-541527" defTabSz="676909">
              <a:spcBef>
                <a:spcPts val="3400"/>
              </a:spcBef>
              <a:buBlip>
                <a:blip r:embed="rId2"/>
              </a:buBlip>
              <a:defRPr sz="4264"/>
            </a:pPr>
            <a:r>
              <a:t>Jn. 5:43 (Yo he venido en nombre de mi Padre)</a:t>
            </a:r>
          </a:p>
          <a:p>
            <a:pPr marL="541527" indent="-541527" defTabSz="676909">
              <a:spcBef>
                <a:spcPts val="3400"/>
              </a:spcBef>
              <a:buBlip>
                <a:blip r:embed="rId2"/>
              </a:buBlip>
              <a:defRPr sz="4264"/>
            </a:pPr>
            <a:r>
              <a:t>Jn. 17:6 (He manifestado tu nombre a los hombres)</a:t>
            </a:r>
          </a:p>
          <a:p>
            <a:pPr marL="541527" indent="-541527" defTabSz="676909">
              <a:spcBef>
                <a:spcPts val="3400"/>
              </a:spcBef>
              <a:buBlip>
                <a:blip r:embed="rId2"/>
              </a:buBlip>
              <a:defRPr sz="4264"/>
            </a:pPr>
            <a:r>
              <a:t>Mat. 21:9 (Bendito el que viene en el nombre del Señor)</a:t>
            </a:r>
          </a:p>
          <a:p>
            <a:pPr marL="541527" indent="-541527" defTabSz="676909">
              <a:spcBef>
                <a:spcPts val="3400"/>
              </a:spcBef>
              <a:buBlip>
                <a:blip r:embed="rId2"/>
              </a:buBlip>
              <a:defRPr sz="4264"/>
            </a:pPr>
            <a:r>
              <a:t>He. 2:21 - Joel 2:28-32 (Y todo aquel que invocare el nombre de Jehová será salvo)</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Que significa Primogenito?"/>
          <p:cNvSpPr txBox="1"/>
          <p:nvPr>
            <p:ph type="title"/>
          </p:nvPr>
        </p:nvSpPr>
        <p:spPr>
          <a:prstGeom prst="rect">
            <a:avLst/>
          </a:prstGeom>
        </p:spPr>
        <p:txBody>
          <a:bodyPr/>
          <a:lstStyle/>
          <a:p>
            <a:pPr/>
            <a:r>
              <a:t>Que significa Primogenito?</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Uso Literal de “Primogenito”"/>
          <p:cNvSpPr txBox="1"/>
          <p:nvPr>
            <p:ph type="title"/>
          </p:nvPr>
        </p:nvSpPr>
        <p:spPr>
          <a:prstGeom prst="rect">
            <a:avLst/>
          </a:prstGeom>
        </p:spPr>
        <p:txBody>
          <a:bodyPr/>
          <a:lstStyle/>
          <a:p>
            <a:pPr/>
            <a:r>
              <a:t>Uso Literal de “Primogenito”</a:t>
            </a:r>
          </a:p>
        </p:txBody>
      </p:sp>
      <p:sp>
        <p:nvSpPr>
          <p:cNvPr id="311" name="Mat. 1:25 (dio a luz a su hijo primogénito)…"/>
          <p:cNvSpPr txBox="1"/>
          <p:nvPr>
            <p:ph type="body" idx="1"/>
          </p:nvPr>
        </p:nvSpPr>
        <p:spPr>
          <a:prstGeom prst="rect">
            <a:avLst/>
          </a:prstGeom>
        </p:spPr>
        <p:txBody>
          <a:bodyPr/>
          <a:lstStyle/>
          <a:p>
            <a:pPr>
              <a:buBlip>
                <a:blip r:embed="rId2"/>
              </a:buBlip>
            </a:pPr>
            <a:r>
              <a:t>Mat. 1:25 (dio a luz a su hijo primogénito)</a:t>
            </a:r>
          </a:p>
          <a:p>
            <a:pPr>
              <a:buBlip>
                <a:blip r:embed="rId2"/>
              </a:buBlip>
            </a:pPr>
            <a:r>
              <a:t>Luc. 2:7 (Y dio a luz a su hijo primogénito)</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Uso figurativo/simbolico de “Primogenito”"/>
          <p:cNvSpPr txBox="1"/>
          <p:nvPr>
            <p:ph type="title"/>
          </p:nvPr>
        </p:nvSpPr>
        <p:spPr>
          <a:prstGeom prst="rect">
            <a:avLst/>
          </a:prstGeom>
        </p:spPr>
        <p:txBody>
          <a:bodyPr/>
          <a:lstStyle>
            <a:lvl1pPr defTabSz="676909">
              <a:defRPr sz="8200"/>
            </a:lvl1pPr>
          </a:lstStyle>
          <a:p>
            <a:pPr/>
            <a:r>
              <a:t>Uso figurativo/simbolico de “Primogenito”</a:t>
            </a:r>
          </a:p>
        </p:txBody>
      </p:sp>
      <p:sp>
        <p:nvSpPr>
          <p:cNvPr id="314" name="Rom. 8:29 (para que él sea el primogénito entre muchos hermanos)…"/>
          <p:cNvSpPr txBox="1"/>
          <p:nvPr>
            <p:ph type="body" idx="1"/>
          </p:nvPr>
        </p:nvSpPr>
        <p:spPr>
          <a:prstGeom prst="rect">
            <a:avLst/>
          </a:prstGeom>
        </p:spPr>
        <p:txBody>
          <a:bodyPr/>
          <a:lstStyle/>
          <a:p>
            <a:pPr marL="640588" indent="-640588" defTabSz="800735">
              <a:spcBef>
                <a:spcPts val="4000"/>
              </a:spcBef>
              <a:buBlip>
                <a:blip r:embed="rId3"/>
              </a:buBlip>
              <a:defRPr sz="5044"/>
            </a:pPr>
            <a:r>
              <a:t>Rom. 8:29 (para que él sea el primogénito entre muchos hermanos)</a:t>
            </a:r>
          </a:p>
          <a:p>
            <a:pPr marL="640588" indent="-640588" defTabSz="800735">
              <a:spcBef>
                <a:spcPts val="4000"/>
              </a:spcBef>
              <a:buBlip>
                <a:blip r:embed="rId3"/>
              </a:buBlip>
              <a:defRPr sz="5044"/>
            </a:pPr>
            <a:r>
              <a:t>Col. 1:16-18 (el primogénito de entre los muertos)</a:t>
            </a:r>
          </a:p>
          <a:p>
            <a:pPr marL="640588" indent="-640588" defTabSz="800735">
              <a:spcBef>
                <a:spcPts val="4000"/>
              </a:spcBef>
              <a:buBlip>
                <a:blip r:embed="rId3"/>
              </a:buBlip>
              <a:defRPr sz="5044"/>
            </a:pPr>
            <a:r>
              <a:t>Heb. 1:6 (cuando introduce al Primogénito en el mundo)</a:t>
            </a:r>
          </a:p>
          <a:p>
            <a:pPr marL="640588" indent="-640588" defTabSz="800735">
              <a:spcBef>
                <a:spcPts val="4000"/>
              </a:spcBef>
              <a:buBlip>
                <a:blip r:embed="rId3"/>
              </a:buBlip>
              <a:defRPr sz="5044"/>
            </a:pPr>
            <a:r>
              <a:t>Ex. 4:22 (</a:t>
            </a:r>
            <a:r>
              <a:rPr>
                <a:solidFill>
                  <a:schemeClr val="accent5">
                    <a:lumOff val="-17421"/>
                  </a:schemeClr>
                </a:solidFill>
              </a:rPr>
              <a:t>Israel es mi hijo, mi primogénito</a:t>
            </a:r>
            <a:r>
              <a:t>)</a:t>
            </a:r>
          </a:p>
          <a:p>
            <a:pPr marL="640588" indent="-640588" defTabSz="800735">
              <a:spcBef>
                <a:spcPts val="4000"/>
              </a:spcBef>
              <a:buBlip>
                <a:blip r:embed="rId3"/>
              </a:buBlip>
              <a:defRPr sz="5044"/>
            </a:pPr>
            <a:r>
              <a:t>Sal. 89:27 (Yo también le pondré por primogénito)</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Privilegios de Primogenitura"/>
          <p:cNvSpPr txBox="1"/>
          <p:nvPr>
            <p:ph type="title"/>
          </p:nvPr>
        </p:nvSpPr>
        <p:spPr>
          <a:prstGeom prst="rect">
            <a:avLst/>
          </a:prstGeom>
        </p:spPr>
        <p:txBody>
          <a:bodyPr/>
          <a:lstStyle/>
          <a:p>
            <a:pPr/>
            <a:r>
              <a:t>Privilegios de Primogenitura</a:t>
            </a:r>
          </a:p>
        </p:txBody>
      </p:sp>
      <p:sp>
        <p:nvSpPr>
          <p:cNvPr id="319" name="Doble porción de herencia / herencia del Primogenito…"/>
          <p:cNvSpPr txBox="1"/>
          <p:nvPr>
            <p:ph type="body" idx="1"/>
          </p:nvPr>
        </p:nvSpPr>
        <p:spPr>
          <a:prstGeom prst="rect">
            <a:avLst/>
          </a:prstGeom>
        </p:spPr>
        <p:txBody>
          <a:bodyPr/>
          <a:lstStyle/>
          <a:p>
            <a:pPr>
              <a:buBlip>
                <a:blip r:embed="rId3"/>
              </a:buBlip>
            </a:pPr>
            <a:r>
              <a:t>Doble porción de herencia / herencia del Primogenito</a:t>
            </a:r>
          </a:p>
          <a:p>
            <a:pPr>
              <a:buBlip>
                <a:blip r:embed="rId3"/>
              </a:buBlip>
            </a:pPr>
            <a:r>
              <a:t>Mayordomia en casa</a:t>
            </a:r>
          </a:p>
          <a:p>
            <a:pPr>
              <a:buBlip>
                <a:blip r:embed="rId3"/>
              </a:buBlip>
            </a:pPr>
            <a:r>
              <a:t>Sacerdocio / liderazgo espiritual </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Cristo el Sacerdote"/>
          <p:cNvSpPr txBox="1"/>
          <p:nvPr>
            <p:ph type="title"/>
          </p:nvPr>
        </p:nvSpPr>
        <p:spPr>
          <a:prstGeom prst="rect">
            <a:avLst/>
          </a:prstGeom>
        </p:spPr>
        <p:txBody>
          <a:bodyPr/>
          <a:lstStyle/>
          <a:p>
            <a:pPr/>
            <a:r>
              <a:t>Cristo el Sacerdote</a:t>
            </a:r>
          </a:p>
        </p:txBody>
      </p:sp>
      <p:sp>
        <p:nvSpPr>
          <p:cNvPr id="324" name="Sal. 110:1,4 (Tú eres sacerdote para siempre)…"/>
          <p:cNvSpPr txBox="1"/>
          <p:nvPr>
            <p:ph type="body" idx="1"/>
          </p:nvPr>
        </p:nvSpPr>
        <p:spPr>
          <a:prstGeom prst="rect">
            <a:avLst/>
          </a:prstGeom>
        </p:spPr>
        <p:txBody>
          <a:bodyPr/>
          <a:lstStyle/>
          <a:p>
            <a:pPr>
              <a:buBlip>
                <a:blip r:embed="rId2"/>
              </a:buBlip>
            </a:pPr>
            <a:r>
              <a:t>Sal. 110:1,4 (Tú eres sacerdote para siempre)</a:t>
            </a:r>
          </a:p>
          <a:p>
            <a:pPr>
              <a:buBlip>
                <a:blip r:embed="rId2"/>
              </a:buBlip>
            </a:pPr>
            <a:r>
              <a:t>Heb. 7:22-26 (para siempre, tiene un sacerdocio inmutable…</a:t>
            </a:r>
            <a:br/>
            <a:r>
              <a:t>Porque tal sumo sacerdote nos convenía)</a:t>
            </a:r>
          </a:p>
          <a:p>
            <a:pPr>
              <a:buBlip>
                <a:blip r:embed="rId2"/>
              </a:buBlip>
            </a:pPr>
            <a:r>
              <a:t>Zac. 6:13 (y habrá sacerdote a su lado)</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Cristo como mayordomo (Rey)"/>
          <p:cNvSpPr txBox="1"/>
          <p:nvPr>
            <p:ph type="title"/>
          </p:nvPr>
        </p:nvSpPr>
        <p:spPr>
          <a:prstGeom prst="rect">
            <a:avLst/>
          </a:prstGeom>
        </p:spPr>
        <p:txBody>
          <a:bodyPr/>
          <a:lstStyle/>
          <a:p>
            <a:pPr/>
            <a:r>
              <a:t>Cristo como mayordomo (Rey)</a:t>
            </a:r>
          </a:p>
        </p:txBody>
      </p:sp>
      <p:sp>
        <p:nvSpPr>
          <p:cNvPr id="327" name="Zac. 9:9 (he aquí tu rey vendrá a ti)…"/>
          <p:cNvSpPr txBox="1"/>
          <p:nvPr>
            <p:ph type="body" idx="1"/>
          </p:nvPr>
        </p:nvSpPr>
        <p:spPr>
          <a:prstGeom prst="rect">
            <a:avLst/>
          </a:prstGeom>
        </p:spPr>
        <p:txBody>
          <a:bodyPr/>
          <a:lstStyle/>
          <a:p>
            <a:pPr>
              <a:buBlip>
                <a:blip r:embed="rId2"/>
              </a:buBlip>
            </a:pPr>
            <a:r>
              <a:t>Zac. 9:9 (he aquí tu rey vendrá a ti)</a:t>
            </a:r>
          </a:p>
          <a:p>
            <a:pPr>
              <a:buBlip>
                <a:blip r:embed="rId2"/>
              </a:buBlip>
            </a:pPr>
            <a:r>
              <a:t>Marc. 15:32 (El Cristo, Rey de Israel)</a:t>
            </a:r>
          </a:p>
          <a:p>
            <a:pPr>
              <a:buBlip>
                <a:blip r:embed="rId2"/>
              </a:buBlip>
            </a:pPr>
            <a:r>
              <a:t>Jn. 12:15 (He aquí tu Rey viene)</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Cristo como heredero"/>
          <p:cNvSpPr txBox="1"/>
          <p:nvPr>
            <p:ph type="title"/>
          </p:nvPr>
        </p:nvSpPr>
        <p:spPr>
          <a:prstGeom prst="rect">
            <a:avLst/>
          </a:prstGeom>
        </p:spPr>
        <p:txBody>
          <a:bodyPr/>
          <a:lstStyle/>
          <a:p>
            <a:pPr/>
            <a:r>
              <a:t>Cristo como heredero</a:t>
            </a:r>
          </a:p>
        </p:txBody>
      </p:sp>
      <p:sp>
        <p:nvSpPr>
          <p:cNvPr id="330" name="Heb. 1:2 (a quien constituyó heredero)…"/>
          <p:cNvSpPr txBox="1"/>
          <p:nvPr>
            <p:ph type="body" idx="1"/>
          </p:nvPr>
        </p:nvSpPr>
        <p:spPr>
          <a:prstGeom prst="rect">
            <a:avLst/>
          </a:prstGeom>
        </p:spPr>
        <p:txBody>
          <a:bodyPr/>
          <a:lstStyle/>
          <a:p>
            <a:pPr>
              <a:buBlip>
                <a:blip r:embed="rId2"/>
              </a:buBlip>
            </a:pPr>
            <a:r>
              <a:t>Heb. 1:2 (a quien constituyó heredero)</a:t>
            </a:r>
          </a:p>
          <a:p>
            <a:pPr>
              <a:buBlip>
                <a:blip r:embed="rId2"/>
              </a:buBlip>
            </a:pPr>
            <a:r>
              <a:t>Rom. 8:17 (coherederos con Cristo)</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Pero no dijo Cristo que EL estará con nosotros hasta el fin?"/>
          <p:cNvSpPr txBox="1"/>
          <p:nvPr>
            <p:ph type="title"/>
          </p:nvPr>
        </p:nvSpPr>
        <p:spPr>
          <a:prstGeom prst="rect">
            <a:avLst/>
          </a:prstGeom>
        </p:spPr>
        <p:txBody>
          <a:bodyPr/>
          <a:lstStyle/>
          <a:p>
            <a:pPr defTabSz="701675">
              <a:defRPr sz="8500"/>
            </a:pPr>
            <a:r>
              <a:t>Pero no dijo Cristo que </a:t>
            </a:r>
            <a:r>
              <a:rPr>
                <a:solidFill>
                  <a:schemeClr val="accent5">
                    <a:hueOff val="-204775"/>
                    <a:satOff val="-51551"/>
                    <a:lumOff val="27260"/>
                  </a:schemeClr>
                </a:solidFill>
              </a:rPr>
              <a:t>EL</a:t>
            </a:r>
            <a:r>
              <a:t> estará con nosotros hasta el fin?</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Entonces Jehová dijo a Caín: ¿Por qué te has ensañado, y por qué ha decaído tu semblante? Si bien hicieres, ¿no serás enaltecido? y si no hicieres bien, el pecado está a la puerta; con todo esto, a ti será su deseo, y tú te enseñorearás de él.”"/>
          <p:cNvSpPr txBox="1"/>
          <p:nvPr>
            <p:ph type="body" idx="21"/>
          </p:nvPr>
        </p:nvSpPr>
        <p:spPr>
          <a:xfrm>
            <a:off x="2374900" y="4521199"/>
            <a:ext cx="19621500" cy="4165601"/>
          </a:xfrm>
          <a:prstGeom prst="rect">
            <a:avLst/>
          </a:prstGeom>
        </p:spPr>
        <p:txBody>
          <a:bodyPr/>
          <a:lstStyle/>
          <a:p>
            <a:pPr/>
            <a:r>
              <a:t>“Entonces </a:t>
            </a:r>
            <a:r>
              <a:rPr>
                <a:solidFill>
                  <a:schemeClr val="accent5">
                    <a:hueOff val="-204775"/>
                    <a:satOff val="-51551"/>
                    <a:lumOff val="27260"/>
                  </a:schemeClr>
                </a:solidFill>
              </a:rPr>
              <a:t>Jehová dijo</a:t>
            </a:r>
            <a:r>
              <a:t> a Caín: ¿Por qué te has ensañado, y por qué ha decaído tu semblante? Si bien hicieres, ¿no serás enaltecido? y si no hicieres bien, el pecado está a la puerta; con todo esto, a ti será su deseo, y tú te enseñorearás de él.”</a:t>
            </a:r>
          </a:p>
        </p:txBody>
      </p:sp>
      <p:sp>
        <p:nvSpPr>
          <p:cNvPr id="337" name="–Genesis 4:6,7"/>
          <p:cNvSpPr txBox="1"/>
          <p:nvPr>
            <p:ph type="body" idx="22"/>
          </p:nvPr>
        </p:nvSpPr>
        <p:spPr>
          <a:xfrm>
            <a:off x="2381250" y="9214164"/>
            <a:ext cx="19621500" cy="850901"/>
          </a:xfrm>
          <a:prstGeom prst="rect">
            <a:avLst/>
          </a:prstGeom>
        </p:spPr>
        <p:txBody>
          <a:bodyPr/>
          <a:lstStyle/>
          <a:p>
            <a:pPr/>
            <a:r>
              <a:t>–Genesis 4:6,7</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Dios estuvo dispuesto a enviar a un ángel para que conversara con él. Este le preguntó por qué estaba enojado, y le informó que si obraba bien y seguía las indicaciones que Dios le había dado, el Señor lo aceptaría y apreciaría su ofrenda. Pero que si n"/>
          <p:cNvSpPr txBox="1"/>
          <p:nvPr>
            <p:ph type="body" idx="21"/>
          </p:nvPr>
        </p:nvSpPr>
        <p:spPr>
          <a:xfrm>
            <a:off x="2381250" y="1104418"/>
            <a:ext cx="19621500" cy="9245601"/>
          </a:xfrm>
          <a:prstGeom prst="rect">
            <a:avLst/>
          </a:prstGeom>
        </p:spPr>
        <p:txBody>
          <a:bodyPr/>
          <a:lstStyle/>
          <a:p>
            <a:pPr>
              <a:defRPr sz="4700">
                <a:solidFill>
                  <a:schemeClr val="accent5">
                    <a:lumOff val="-17421"/>
                  </a:schemeClr>
                </a:solidFill>
              </a:defRPr>
            </a:pPr>
            <a:r>
              <a:t>“Dios estuvo dispuesto a enviar a </a:t>
            </a:r>
            <a:r>
              <a:rPr>
                <a:solidFill>
                  <a:schemeClr val="accent5">
                    <a:hueOff val="-204775"/>
                    <a:satOff val="-51551"/>
                    <a:lumOff val="27260"/>
                  </a:schemeClr>
                </a:solidFill>
              </a:rPr>
              <a:t>un ángel</a:t>
            </a:r>
            <a:r>
              <a:t> para que conversara con él. </a:t>
            </a:r>
            <a:r>
              <a:rPr>
                <a:solidFill>
                  <a:schemeClr val="accent5">
                    <a:hueOff val="-204775"/>
                    <a:satOff val="-51551"/>
                    <a:lumOff val="27260"/>
                  </a:schemeClr>
                </a:solidFill>
              </a:rPr>
              <a:t>Este le preguntó</a:t>
            </a:r>
            <a:r>
              <a:t> por qué estaba enojado, y le informó que si obraba bien y seguía las indicaciones que Dios le había dado, el Señor lo aceptaría y apreciaría su ofrenda. Pero que si no se sometía humildemente a los planes de Dios, y no creía ni le obedecía, ésta no podría ser aceptada. </a:t>
            </a:r>
            <a:r>
              <a:rPr>
                <a:solidFill>
                  <a:schemeClr val="accent5">
                    <a:hueOff val="-204775"/>
                    <a:satOff val="-51551"/>
                    <a:lumOff val="27260"/>
                  </a:schemeClr>
                </a:solidFill>
              </a:rPr>
              <a:t>El ángel dijo</a:t>
            </a:r>
            <a:r>
              <a:t> a Caín que no había injusticia de parte de Dios, ni favoritismo por Abel, sino que como consecuencia de su propio pecado y desobediencia al expreso mandamiento del Señor, no podía aceptar su ofrenda; pero que si obraba bien sería aceptado por el Altísimo, y su hermano lo escucharía y él tomaría la delantera porque era el mayor. ”</a:t>
            </a:r>
          </a:p>
        </p:txBody>
      </p:sp>
      <p:sp>
        <p:nvSpPr>
          <p:cNvPr id="340" name="–Ellen G White, La Historia de la Redención, p. 55"/>
          <p:cNvSpPr txBox="1"/>
          <p:nvPr>
            <p:ph type="body" idx="22"/>
          </p:nvPr>
        </p:nvSpPr>
        <p:spPr>
          <a:xfrm>
            <a:off x="2381250" y="10920333"/>
            <a:ext cx="19621500" cy="850901"/>
          </a:xfrm>
          <a:prstGeom prst="rect">
            <a:avLst/>
          </a:prstGeom>
        </p:spPr>
        <p:txBody>
          <a:bodyPr/>
          <a:lstStyle/>
          <a:p>
            <a:pPr/>
            <a:r>
              <a:t>–Ellen G White, La Historia de la Redención, p. 55</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Jehová es el nombre dado a Cristo. &quot;He aquí que Dios es mi salvación&quot;, escribe el profeta Isaías; &quot;confiaré y no temeré, porque el Señor JEHOVÁ es mi fuerza y mi canción; él también se ha convertido en mi salvación&quot;.”"/>
          <p:cNvSpPr txBox="1"/>
          <p:nvPr>
            <p:ph type="body" idx="21"/>
          </p:nvPr>
        </p:nvSpPr>
        <p:spPr>
          <a:xfrm>
            <a:off x="2374900" y="4521199"/>
            <a:ext cx="19621500" cy="4165601"/>
          </a:xfrm>
          <a:prstGeom prst="rect">
            <a:avLst/>
          </a:prstGeom>
        </p:spPr>
        <p:txBody>
          <a:bodyPr/>
          <a:lstStyle/>
          <a:p>
            <a:pPr/>
            <a:r>
              <a:t>“</a:t>
            </a:r>
            <a:r>
              <a:rPr>
                <a:solidFill>
                  <a:schemeClr val="accent5">
                    <a:hueOff val="-204775"/>
                    <a:satOff val="-51551"/>
                    <a:lumOff val="27260"/>
                  </a:schemeClr>
                </a:solidFill>
              </a:rPr>
              <a:t>Jehová es el nombre dado a Cristo</a:t>
            </a:r>
            <a:r>
              <a:t>. "He aquí que Dios es mi salvación", escribe el profeta Isaías; "confiaré y no temeré, porque el Señor JEHOVÁ es mi fuerza y mi canción; él también se ha convertido en mi salvación".”</a:t>
            </a:r>
          </a:p>
        </p:txBody>
      </p:sp>
      <p:sp>
        <p:nvSpPr>
          <p:cNvPr id="138" name="–Ellen G White, The Signs of the Times, May 3, 1899 par.18"/>
          <p:cNvSpPr txBox="1"/>
          <p:nvPr>
            <p:ph type="body" idx="22"/>
          </p:nvPr>
        </p:nvSpPr>
        <p:spPr>
          <a:prstGeom prst="rect">
            <a:avLst/>
          </a:prstGeom>
        </p:spPr>
        <p:txBody>
          <a:bodyPr/>
          <a:lstStyle/>
          <a:p>
            <a:pPr/>
            <a:r>
              <a:t>–Ellen G White, The Signs of the Times, May 3, 1899 par.18</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Caminó, pues, Enoc con Dios, y desapareció, porque le llevó Dios.”"/>
          <p:cNvSpPr txBox="1"/>
          <p:nvPr>
            <p:ph type="body" idx="21"/>
          </p:nvPr>
        </p:nvSpPr>
        <p:spPr>
          <a:xfrm>
            <a:off x="2374900" y="5537200"/>
            <a:ext cx="19621500" cy="2133601"/>
          </a:xfrm>
          <a:prstGeom prst="rect">
            <a:avLst/>
          </a:prstGeom>
        </p:spPr>
        <p:txBody>
          <a:bodyPr/>
          <a:lstStyle/>
          <a:p>
            <a:pPr/>
            <a:r>
              <a:t>“Caminó, pues, Enoc con Dios, y desapareció, </a:t>
            </a:r>
            <a:r>
              <a:rPr>
                <a:solidFill>
                  <a:schemeClr val="accent5">
                    <a:hueOff val="-204775"/>
                    <a:satOff val="-51551"/>
                    <a:lumOff val="27260"/>
                  </a:schemeClr>
                </a:solidFill>
              </a:rPr>
              <a:t>porque le llevó Dios</a:t>
            </a:r>
            <a:r>
              <a:t>.”</a:t>
            </a:r>
          </a:p>
        </p:txBody>
      </p:sp>
      <p:sp>
        <p:nvSpPr>
          <p:cNvPr id="343" name="–Genesis 5:24"/>
          <p:cNvSpPr txBox="1"/>
          <p:nvPr>
            <p:ph type="body" idx="22"/>
          </p:nvPr>
        </p:nvSpPr>
        <p:spPr>
          <a:prstGeom prst="rect">
            <a:avLst/>
          </a:prstGeom>
        </p:spPr>
        <p:txBody>
          <a:bodyPr/>
          <a:lstStyle/>
          <a:p>
            <a:pPr/>
            <a:r>
              <a:t>–Genesis 5:24</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quot;Dios no permitiría que Enoc muriera como los demás hombres, sino que envió a sus ángeles para que lo llevaran al cielo sin ver la muerte.&quot;"/>
          <p:cNvSpPr txBox="1"/>
          <p:nvPr>
            <p:ph type="body" idx="21"/>
          </p:nvPr>
        </p:nvSpPr>
        <p:spPr>
          <a:xfrm>
            <a:off x="2381250" y="5029200"/>
            <a:ext cx="19621500" cy="3149601"/>
          </a:xfrm>
          <a:prstGeom prst="rect">
            <a:avLst/>
          </a:prstGeom>
        </p:spPr>
        <p:txBody>
          <a:bodyPr/>
          <a:lstStyle/>
          <a:p>
            <a:pPr/>
            <a:r>
              <a:t>"Dios no permitiría que Enoc muriera como los demás hombres, sino que </a:t>
            </a:r>
            <a:r>
              <a:rPr>
                <a:solidFill>
                  <a:schemeClr val="accent5">
                    <a:hueOff val="-204775"/>
                    <a:satOff val="-51551"/>
                    <a:lumOff val="27260"/>
                  </a:schemeClr>
                </a:solidFill>
              </a:rPr>
              <a:t>envió a sus ángeles para que lo llevaran al cielo sin ver la muerte</a:t>
            </a:r>
            <a:r>
              <a:t>."</a:t>
            </a:r>
          </a:p>
        </p:txBody>
      </p:sp>
      <p:sp>
        <p:nvSpPr>
          <p:cNvPr id="346" name="–Ellen G White, Spirit of Prophecy, vol.1, p.63"/>
          <p:cNvSpPr txBox="1"/>
          <p:nvPr>
            <p:ph type="body" idx="22"/>
          </p:nvPr>
        </p:nvSpPr>
        <p:spPr>
          <a:xfrm>
            <a:off x="2381250" y="8959850"/>
            <a:ext cx="19621500" cy="850900"/>
          </a:xfrm>
          <a:prstGeom prst="rect">
            <a:avLst/>
          </a:prstGeom>
        </p:spPr>
        <p:txBody>
          <a:bodyPr/>
          <a:lstStyle/>
          <a:p>
            <a:pPr/>
            <a:r>
              <a:t>–Ellen G White, Spirit of Prophecy, vol.1, p.63</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Dijo, pues, Dios a Noé: He decidido el fin de todo ser, porque la tierra está llena de violencia a causa de ellos; y he aquí que yo los destruiré con la tierra.”"/>
          <p:cNvSpPr txBox="1"/>
          <p:nvPr>
            <p:ph type="body" idx="21"/>
          </p:nvPr>
        </p:nvSpPr>
        <p:spPr>
          <a:xfrm>
            <a:off x="2381250" y="5029200"/>
            <a:ext cx="19621500" cy="3149601"/>
          </a:xfrm>
          <a:prstGeom prst="rect">
            <a:avLst/>
          </a:prstGeom>
        </p:spPr>
        <p:txBody>
          <a:bodyPr/>
          <a:lstStyle/>
          <a:p>
            <a:pPr/>
            <a:r>
              <a:t>“</a:t>
            </a:r>
            <a:r>
              <a:rPr>
                <a:solidFill>
                  <a:schemeClr val="accent5">
                    <a:hueOff val="-204775"/>
                    <a:satOff val="-51551"/>
                    <a:lumOff val="27260"/>
                  </a:schemeClr>
                </a:solidFill>
              </a:rPr>
              <a:t>Dijo, pues, Dios a Noé</a:t>
            </a:r>
            <a:r>
              <a:t>: He decidido el fin de todo ser, porque la tierra está llena de violencia a causa de ellos; y he aquí que yo los destruiré con la tierra.”</a:t>
            </a:r>
          </a:p>
        </p:txBody>
      </p:sp>
      <p:sp>
        <p:nvSpPr>
          <p:cNvPr id="349" name="–Genesis 6:13(-21)"/>
          <p:cNvSpPr txBox="1"/>
          <p:nvPr>
            <p:ph type="body" idx="22"/>
          </p:nvPr>
        </p:nvSpPr>
        <p:spPr>
          <a:xfrm>
            <a:off x="2381250" y="8959850"/>
            <a:ext cx="19621500" cy="850900"/>
          </a:xfrm>
          <a:prstGeom prst="rect">
            <a:avLst/>
          </a:prstGeom>
        </p:spPr>
        <p:txBody>
          <a:bodyPr/>
          <a:lstStyle/>
          <a:p>
            <a:pPr/>
            <a:r>
              <a:t>–Genesis 6:13(-21)</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Dios había soportado la perversidad e iniquidad de esa longeva raza hasta que declaró que no la soportaría más. Envió a sus ángeles a Noé para decirle cuál era su propósito con respecto a los habitantes del viejo mundo.”"/>
          <p:cNvSpPr txBox="1"/>
          <p:nvPr>
            <p:ph type="body" idx="21"/>
          </p:nvPr>
        </p:nvSpPr>
        <p:spPr>
          <a:xfrm>
            <a:off x="2381250" y="4284231"/>
            <a:ext cx="19621500" cy="4165601"/>
          </a:xfrm>
          <a:prstGeom prst="rect">
            <a:avLst/>
          </a:prstGeom>
        </p:spPr>
        <p:txBody>
          <a:bodyPr/>
          <a:lstStyle/>
          <a:p>
            <a:pPr/>
            <a:r>
              <a:t>“Dios había soportado la perversidad e iniquidad de esa longeva raza hasta que declaró que no la soportaría más. </a:t>
            </a:r>
            <a:r>
              <a:rPr>
                <a:solidFill>
                  <a:schemeClr val="accent5">
                    <a:hueOff val="-204775"/>
                    <a:satOff val="-51551"/>
                    <a:lumOff val="27260"/>
                  </a:schemeClr>
                </a:solidFill>
              </a:rPr>
              <a:t>Envió a sus ángeles a Noé para decirle</a:t>
            </a:r>
            <a:r>
              <a:t> cuál era su propósito con respecto a los habitantes del viejo mundo.”</a:t>
            </a:r>
          </a:p>
        </p:txBody>
      </p:sp>
      <p:sp>
        <p:nvSpPr>
          <p:cNvPr id="352" name="–Ellen G White, Manuscript 86, 1886"/>
          <p:cNvSpPr txBox="1"/>
          <p:nvPr>
            <p:ph type="body" idx="22"/>
          </p:nvPr>
        </p:nvSpPr>
        <p:spPr>
          <a:prstGeom prst="rect">
            <a:avLst/>
          </a:prstGeom>
        </p:spPr>
        <p:txBody>
          <a:bodyPr/>
          <a:lstStyle/>
          <a:p>
            <a:pPr/>
            <a:r>
              <a:t>–Ellen G White, Manuscript 86, 1886</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Y los que vinieron, macho y hembra de toda carne vinieron, como le había mandado Dios; y Jehová le cerró la puerta.”"/>
          <p:cNvSpPr txBox="1"/>
          <p:nvPr>
            <p:ph type="body" idx="21"/>
          </p:nvPr>
        </p:nvSpPr>
        <p:spPr>
          <a:xfrm>
            <a:off x="2374900" y="5537200"/>
            <a:ext cx="19621500" cy="2133601"/>
          </a:xfrm>
          <a:prstGeom prst="rect">
            <a:avLst/>
          </a:prstGeom>
        </p:spPr>
        <p:txBody>
          <a:bodyPr/>
          <a:lstStyle/>
          <a:p>
            <a:pPr/>
            <a:r>
              <a:t>“Y los que vinieron, macho y hembra de toda carne vinieron, como le había mandado Dios; </a:t>
            </a:r>
            <a:r>
              <a:rPr>
                <a:solidFill>
                  <a:schemeClr val="accent5">
                    <a:hueOff val="-204775"/>
                    <a:satOff val="-51551"/>
                    <a:lumOff val="27260"/>
                  </a:schemeClr>
                </a:solidFill>
              </a:rPr>
              <a:t>y Jehová le cerró la puerta</a:t>
            </a:r>
            <a:r>
              <a:t>.”</a:t>
            </a:r>
          </a:p>
        </p:txBody>
      </p:sp>
      <p:sp>
        <p:nvSpPr>
          <p:cNvPr id="355" name="–Genesis 7:16"/>
          <p:cNvSpPr txBox="1"/>
          <p:nvPr>
            <p:ph type="body" idx="22"/>
          </p:nvPr>
        </p:nvSpPr>
        <p:spPr>
          <a:prstGeom prst="rect">
            <a:avLst/>
          </a:prstGeom>
        </p:spPr>
        <p:txBody>
          <a:bodyPr/>
          <a:lstStyle/>
          <a:p>
            <a:pPr/>
            <a:r>
              <a:t>–Genesis 7:16</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Entonces habló Dios a Noé, diciendo: Sal del arca tú, y tu mujer, y tus hijos, y las mujeres de tus hijos contigo.”"/>
          <p:cNvSpPr txBox="1"/>
          <p:nvPr>
            <p:ph type="body" idx="21"/>
          </p:nvPr>
        </p:nvSpPr>
        <p:spPr>
          <a:xfrm>
            <a:off x="2374900" y="5537200"/>
            <a:ext cx="19621500" cy="2133601"/>
          </a:xfrm>
          <a:prstGeom prst="rect">
            <a:avLst/>
          </a:prstGeom>
        </p:spPr>
        <p:txBody>
          <a:bodyPr/>
          <a:lstStyle/>
          <a:p>
            <a:pPr/>
            <a:r>
              <a:t>“Entonces </a:t>
            </a:r>
            <a:r>
              <a:rPr>
                <a:solidFill>
                  <a:schemeClr val="accent5">
                    <a:hueOff val="-204775"/>
                    <a:satOff val="-51551"/>
                    <a:lumOff val="27260"/>
                  </a:schemeClr>
                </a:solidFill>
              </a:rPr>
              <a:t>habló Dios a Noé</a:t>
            </a:r>
            <a:r>
              <a:t>, diciendo: Sal del arca tú, y tu mujer, y tus hijos, y las mujeres de tus hijos contigo.”</a:t>
            </a:r>
          </a:p>
        </p:txBody>
      </p:sp>
      <p:sp>
        <p:nvSpPr>
          <p:cNvPr id="358" name="–Genesis 8:15,16"/>
          <p:cNvSpPr txBox="1"/>
          <p:nvPr>
            <p:ph type="body" idx="22"/>
          </p:nvPr>
        </p:nvSpPr>
        <p:spPr>
          <a:prstGeom prst="rect">
            <a:avLst/>
          </a:prstGeom>
        </p:spPr>
        <p:txBody>
          <a:bodyPr/>
          <a:lstStyle/>
          <a:p>
            <a:pPr/>
            <a:r>
              <a:t>–Genesis 8:15,16</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Dios había cerrado la puerta, la única entrada, y dejó a Noé adentro y a los impíos afuera. Sólo él podía abrir la puerta.”…"/>
          <p:cNvSpPr txBox="1"/>
          <p:nvPr>
            <p:ph type="body" idx="21"/>
          </p:nvPr>
        </p:nvSpPr>
        <p:spPr>
          <a:xfrm>
            <a:off x="2381250" y="3004308"/>
            <a:ext cx="19621500" cy="5588001"/>
          </a:xfrm>
          <a:prstGeom prst="rect">
            <a:avLst/>
          </a:prstGeom>
        </p:spPr>
        <p:txBody>
          <a:bodyPr/>
          <a:lstStyle/>
          <a:p>
            <a:pPr>
              <a:defRPr sz="4700"/>
            </a:pPr>
            <a:r>
              <a:t>“</a:t>
            </a:r>
            <a:r>
              <a:rPr>
                <a:solidFill>
                  <a:schemeClr val="accent5">
                    <a:hueOff val="-204775"/>
                    <a:satOff val="-51551"/>
                    <a:lumOff val="27260"/>
                  </a:schemeClr>
                </a:solidFill>
              </a:rPr>
              <a:t>Dios había cerrado la puerta</a:t>
            </a:r>
            <a:r>
              <a:t>, la única entrada, y dejó a Noé adentro y a los impíos afuera. Sólo él podía abrir la puerta.”</a:t>
            </a:r>
          </a:p>
          <a:p>
            <a:pPr>
              <a:defRPr sz="4700"/>
            </a:pPr>
          </a:p>
          <a:p>
            <a:pPr>
              <a:defRPr sz="4700"/>
            </a:pPr>
            <a:r>
              <a:t>“La mofadora multitud vio </a:t>
            </a:r>
            <a:r>
              <a:rPr>
                <a:solidFill>
                  <a:schemeClr val="accent5">
                    <a:hueOff val="-204775"/>
                    <a:satOff val="-51551"/>
                    <a:lumOff val="27260"/>
                  </a:schemeClr>
                </a:solidFill>
              </a:rPr>
              <a:t>un ángel que descendió del cielo</a:t>
            </a:r>
            <a:r>
              <a:t> revestido de un resplandor semejante al de un relámpago. </a:t>
            </a:r>
            <a:r>
              <a:rPr>
                <a:solidFill>
                  <a:schemeClr val="accent5">
                    <a:hueOff val="-204775"/>
                    <a:satOff val="-51551"/>
                    <a:lumOff val="27260"/>
                  </a:schemeClr>
                </a:solidFill>
              </a:rPr>
              <a:t>Cerró la maciza puerta exterior</a:t>
            </a:r>
            <a:r>
              <a:t>, y emprendió de nuevo su viaje rumbo al cielo. ”</a:t>
            </a:r>
          </a:p>
        </p:txBody>
      </p:sp>
      <p:sp>
        <p:nvSpPr>
          <p:cNvPr id="361" name="–Ellen G White, La Historia de la Redención, p. 70/68"/>
          <p:cNvSpPr txBox="1"/>
          <p:nvPr>
            <p:ph type="body" idx="22"/>
          </p:nvPr>
        </p:nvSpPr>
        <p:spPr>
          <a:xfrm>
            <a:off x="2381250" y="9315301"/>
            <a:ext cx="19621500" cy="850901"/>
          </a:xfrm>
          <a:prstGeom prst="rect">
            <a:avLst/>
          </a:prstGeom>
        </p:spPr>
        <p:txBody>
          <a:bodyPr/>
          <a:lstStyle/>
          <a:p>
            <a:pPr/>
            <a:r>
              <a:t>–Ellen G White, La Historia de la Redención, p. 70/68</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Finalmente descendió un ángel del cielo, abrió la maciza puerta y mandó al patriarca y a su familia que saliesen a tierra, y llevasen consigo todo ser viviente.”"/>
          <p:cNvSpPr txBox="1"/>
          <p:nvPr>
            <p:ph type="body" idx="21"/>
          </p:nvPr>
        </p:nvSpPr>
        <p:spPr>
          <a:xfrm>
            <a:off x="2374900" y="5029200"/>
            <a:ext cx="19621500" cy="3149601"/>
          </a:xfrm>
          <a:prstGeom prst="rect">
            <a:avLst/>
          </a:prstGeom>
        </p:spPr>
        <p:txBody>
          <a:bodyPr/>
          <a:lstStyle/>
          <a:p>
            <a:pPr/>
            <a:r>
              <a:t>“Finalmente descendió </a:t>
            </a:r>
            <a:r>
              <a:rPr>
                <a:solidFill>
                  <a:schemeClr val="accent5">
                    <a:hueOff val="-204775"/>
                    <a:satOff val="-51551"/>
                    <a:lumOff val="27260"/>
                  </a:schemeClr>
                </a:solidFill>
              </a:rPr>
              <a:t>un ángel</a:t>
            </a:r>
            <a:r>
              <a:t> del cielo, </a:t>
            </a:r>
            <a:r>
              <a:rPr>
                <a:solidFill>
                  <a:schemeClr val="accent5">
                    <a:hueOff val="-204775"/>
                    <a:satOff val="-51551"/>
                    <a:lumOff val="27260"/>
                  </a:schemeClr>
                </a:solidFill>
              </a:rPr>
              <a:t>abrió la maciza puerta y mandó al patriarca y a su familia que saliesen a tierra, y llevasen consigo todo ser viviente</a:t>
            </a:r>
            <a:r>
              <a:t>.”</a:t>
            </a:r>
          </a:p>
        </p:txBody>
      </p:sp>
      <p:sp>
        <p:nvSpPr>
          <p:cNvPr id="366" name="–Ellen G White, Patriarcas y Profetas, p. 95"/>
          <p:cNvSpPr txBox="1"/>
          <p:nvPr>
            <p:ph type="body" idx="22"/>
          </p:nvPr>
        </p:nvSpPr>
        <p:spPr>
          <a:prstGeom prst="rect">
            <a:avLst/>
          </a:prstGeom>
        </p:spPr>
        <p:txBody>
          <a:bodyPr/>
          <a:lstStyle/>
          <a:p>
            <a:pPr/>
            <a:r>
              <a:t>–Ellen G White, Patriarcas y Profetas, p. 95</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Y dijo Jehová: He aquí el pueblo es uno, y todos estos tienen un solo lenguaje; y han comenzado la obra, y nada les hará desistir ahora de lo que han pensado hacer. Ahora, pues, descendamos, y confundamos allí su lengua, para que ninguno entienda el hab"/>
          <p:cNvSpPr txBox="1"/>
          <p:nvPr>
            <p:ph type="body" idx="21"/>
          </p:nvPr>
        </p:nvSpPr>
        <p:spPr>
          <a:xfrm>
            <a:off x="2381250" y="2983870"/>
            <a:ext cx="19621500" cy="6197601"/>
          </a:xfrm>
          <a:prstGeom prst="rect">
            <a:avLst/>
          </a:prstGeom>
        </p:spPr>
        <p:txBody>
          <a:bodyPr/>
          <a:lstStyle/>
          <a:p>
            <a:pPr/>
            <a:r>
              <a:t>“</a:t>
            </a:r>
            <a:r>
              <a:rPr>
                <a:solidFill>
                  <a:schemeClr val="accent5">
                    <a:hueOff val="-204775"/>
                    <a:satOff val="-51551"/>
                    <a:lumOff val="27260"/>
                  </a:schemeClr>
                </a:solidFill>
              </a:rPr>
              <a:t>Y dijo Jehová</a:t>
            </a:r>
            <a:r>
              <a:t>: He aquí el pueblo es uno, y todos estos tienen un solo lenguaje; y han comenzado la obra, y nada les hará desistir ahora de lo que han pensado hacer. Ahora, pues, </a:t>
            </a:r>
            <a:r>
              <a:rPr>
                <a:solidFill>
                  <a:schemeClr val="accent5">
                    <a:hueOff val="-204775"/>
                    <a:satOff val="-51551"/>
                    <a:lumOff val="27260"/>
                  </a:schemeClr>
                </a:solidFill>
              </a:rPr>
              <a:t>descendamos</a:t>
            </a:r>
            <a:r>
              <a:t>, y confundamos allí su lengua, para que ninguno entienda el habla de su compañero. </a:t>
            </a:r>
            <a:r>
              <a:rPr>
                <a:solidFill>
                  <a:schemeClr val="accent5">
                    <a:hueOff val="-204775"/>
                    <a:satOff val="-51551"/>
                    <a:lumOff val="27260"/>
                  </a:schemeClr>
                </a:solidFill>
              </a:rPr>
              <a:t>Así los esparció Jehová</a:t>
            </a:r>
            <a:r>
              <a:t> desde allí sobre la faz de toda la tierra, y dejaron de edificar la ciudad.”</a:t>
            </a:r>
          </a:p>
        </p:txBody>
      </p:sp>
      <p:sp>
        <p:nvSpPr>
          <p:cNvPr id="369" name="–Genesis 11:6-8"/>
          <p:cNvSpPr txBox="1"/>
          <p:nvPr>
            <p:ph type="body" idx="22"/>
          </p:nvPr>
        </p:nvSpPr>
        <p:spPr>
          <a:xfrm>
            <a:off x="2381250" y="9569616"/>
            <a:ext cx="19621500" cy="850901"/>
          </a:xfrm>
          <a:prstGeom prst="rect">
            <a:avLst/>
          </a:prstGeom>
        </p:spPr>
        <p:txBody>
          <a:bodyPr/>
          <a:lstStyle/>
          <a:p>
            <a:pPr/>
            <a:r>
              <a:t>–Genesis 11:6-8</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La torre alcanzaba ya una gran altura cuando el Señor envió dos ángeles para que los confundieran en su trabajo. Se había encargado a ciertos hombres que recibieran indicaciones de los que trabajaban en lo alto, y que pedían materiales para su trabajo, "/>
          <p:cNvSpPr txBox="1"/>
          <p:nvPr>
            <p:ph type="body" idx="21"/>
          </p:nvPr>
        </p:nvSpPr>
        <p:spPr>
          <a:xfrm>
            <a:off x="2381250" y="2160999"/>
            <a:ext cx="19621500" cy="7416801"/>
          </a:xfrm>
          <a:prstGeom prst="rect">
            <a:avLst/>
          </a:prstGeom>
        </p:spPr>
        <p:txBody>
          <a:bodyPr/>
          <a:lstStyle/>
          <a:p>
            <a:pPr>
              <a:defRPr sz="4200"/>
            </a:pPr>
            <a:r>
              <a:t>“La torre alcanzaba ya una gran altura </a:t>
            </a:r>
            <a:r>
              <a:rPr>
                <a:solidFill>
                  <a:schemeClr val="accent5">
                    <a:hueOff val="-204775"/>
                    <a:satOff val="-51551"/>
                    <a:lumOff val="27260"/>
                  </a:schemeClr>
                </a:solidFill>
              </a:rPr>
              <a:t>cuando el Señor envió dos ángeles para que los confundieran en su trabajo</a:t>
            </a:r>
            <a:r>
              <a:t>. Se había encargado a ciertos hombres que recibieran indicaciones de los que trabajaban en lo alto, y que pedían materiales para su trabajo, de manera que el primero se comunicaba con el segundo, y éste con el tercero, hasta que el pedido llegaba a los que estaban abajo. A medida que el mensaje pasaba de uno a otro en su descenso, </a:t>
            </a:r>
            <a:r>
              <a:rPr>
                <a:solidFill>
                  <a:schemeClr val="accent5">
                    <a:hueOff val="-204775"/>
                    <a:satOff val="-51551"/>
                    <a:lumOff val="27260"/>
                  </a:schemeClr>
                </a:solidFill>
              </a:rPr>
              <a:t>los ángeles confundieron sus lenguas</a:t>
            </a:r>
            <a:r>
              <a:t>, y cuando el pedido llegó a los obreros que estaban abajo se proveyó material que no se había pedido. Y cuando después de un laborioso proceso éste llegaba a los obreros que estaban en la cumbre, no era lo que querían.”</a:t>
            </a:r>
          </a:p>
        </p:txBody>
      </p:sp>
      <p:sp>
        <p:nvSpPr>
          <p:cNvPr id="372" name="–Ellen G White, Historia de la Redención, p.75"/>
          <p:cNvSpPr txBox="1"/>
          <p:nvPr>
            <p:ph type="body" idx="22"/>
          </p:nvPr>
        </p:nvSpPr>
        <p:spPr>
          <a:xfrm>
            <a:off x="2381250" y="10209430"/>
            <a:ext cx="19621500" cy="850901"/>
          </a:xfrm>
          <a:prstGeom prst="rect">
            <a:avLst/>
          </a:prstGeom>
        </p:spPr>
        <p:txBody>
          <a:bodyPr/>
          <a:lstStyle/>
          <a:p>
            <a:pPr/>
            <a:r>
              <a:t>–Ellen G White, Historia de la Redención, p.75</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Hay 2 Jehova hasta ahora…"/>
          <p:cNvSpPr txBox="1"/>
          <p:nvPr>
            <p:ph type="ctrTitle"/>
          </p:nvPr>
        </p:nvSpPr>
        <p:spPr>
          <a:prstGeom prst="rect">
            <a:avLst/>
          </a:prstGeom>
        </p:spPr>
        <p:txBody>
          <a:bodyPr/>
          <a:lstStyle/>
          <a:p>
            <a:pPr/>
            <a:r>
              <a:t>Hay 2 Jehova hasta ahora…</a:t>
            </a:r>
          </a:p>
        </p:txBody>
      </p:sp>
      <p:sp>
        <p:nvSpPr>
          <p:cNvPr id="141" name="Hay otro?"/>
          <p:cNvSpPr txBox="1"/>
          <p:nvPr>
            <p:ph type="subTitle" sz="quarter" idx="1"/>
          </p:nvPr>
        </p:nvSpPr>
        <p:spPr>
          <a:prstGeom prst="rect">
            <a:avLst/>
          </a:prstGeom>
        </p:spPr>
        <p:txBody>
          <a:bodyPr/>
          <a:lstStyle/>
          <a:p>
            <a:pPr/>
            <a:r>
              <a:t>Hay otro?</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Entonces dijo Dios a Abraham: No te parezca grave a causa del muchacho y de tu sierva; en todo lo que te dijere Sara, oye su voz, porque en Isaac te será llamada descendencia. Y también del hijo de la sierva haré una nación, porque es tu descendiente.”"/>
          <p:cNvSpPr txBox="1"/>
          <p:nvPr>
            <p:ph type="body" idx="21"/>
          </p:nvPr>
        </p:nvSpPr>
        <p:spPr>
          <a:xfrm>
            <a:off x="2374900" y="4521199"/>
            <a:ext cx="19621500" cy="4165601"/>
          </a:xfrm>
          <a:prstGeom prst="rect">
            <a:avLst/>
          </a:prstGeom>
        </p:spPr>
        <p:txBody>
          <a:bodyPr/>
          <a:lstStyle/>
          <a:p>
            <a:pPr/>
            <a:r>
              <a:t>“Entonces </a:t>
            </a:r>
            <a:r>
              <a:rPr>
                <a:solidFill>
                  <a:schemeClr val="accent5">
                    <a:hueOff val="-204775"/>
                    <a:satOff val="-51551"/>
                    <a:lumOff val="27260"/>
                  </a:schemeClr>
                </a:solidFill>
              </a:rPr>
              <a:t>dijo Dios a Abraham</a:t>
            </a:r>
            <a:r>
              <a:t>: No te parezca grave a causa del muchacho y de tu sierva; en todo lo que te dijere Sara, oye su voz, porque en Isaac te será llamada descendencia. Y también del hijo de la sierva haré una nación, porque es tu descendiente.”</a:t>
            </a:r>
          </a:p>
        </p:txBody>
      </p:sp>
      <p:sp>
        <p:nvSpPr>
          <p:cNvPr id="375" name="–Genesis 21:12,13"/>
          <p:cNvSpPr txBox="1"/>
          <p:nvPr>
            <p:ph type="body" idx="22"/>
          </p:nvPr>
        </p:nvSpPr>
        <p:spPr>
          <a:prstGeom prst="rect">
            <a:avLst/>
          </a:prstGeom>
        </p:spPr>
        <p:txBody>
          <a:bodyPr/>
          <a:lstStyle/>
          <a:p>
            <a:pPr/>
            <a:r>
              <a:t>–Genesis 21:12,13</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Mediante un santo ángel, el Señor le ordenó que accediera a la petición de Sara... Y el ángel le dio la promesa consoladora de que aunque estuviese separado del hogar de su padre, Ismael no sería abandonado por Dios; su vida sería conservada, y llegaría"/>
          <p:cNvSpPr txBox="1"/>
          <p:nvPr>
            <p:ph type="body" idx="21"/>
          </p:nvPr>
        </p:nvSpPr>
        <p:spPr>
          <a:xfrm>
            <a:off x="2381250" y="2889083"/>
            <a:ext cx="19621500" cy="6197601"/>
          </a:xfrm>
          <a:prstGeom prst="rect">
            <a:avLst/>
          </a:prstGeom>
        </p:spPr>
        <p:txBody>
          <a:bodyPr/>
          <a:lstStyle/>
          <a:p>
            <a:pPr/>
            <a:r>
              <a:t>“</a:t>
            </a:r>
            <a:r>
              <a:rPr>
                <a:solidFill>
                  <a:schemeClr val="accent5">
                    <a:hueOff val="-204775"/>
                    <a:satOff val="-51551"/>
                    <a:lumOff val="27260"/>
                  </a:schemeClr>
                </a:solidFill>
              </a:rPr>
              <a:t>Mediante un santo ángel</a:t>
            </a:r>
            <a:r>
              <a:t>, el Señor le ordenó que accediera a la petición de Sara... Y el ángel le dio la promesa consoladora de que aunque estuviese separado del hogar de su padre, Ismael no sería abandonado por Dios; su vida sería conservada, y llegaría a ser padre de una gran nación. Abrahán obedeció la palabra del ángel, aunque no sin sufrir gran pena.”</a:t>
            </a:r>
          </a:p>
        </p:txBody>
      </p:sp>
      <p:sp>
        <p:nvSpPr>
          <p:cNvPr id="378" name="–Ellen G White, Patriarcas y Profetas, p. 142-143"/>
          <p:cNvSpPr txBox="1"/>
          <p:nvPr>
            <p:ph type="body" idx="22"/>
          </p:nvPr>
        </p:nvSpPr>
        <p:spPr>
          <a:xfrm>
            <a:off x="2381250" y="9735494"/>
            <a:ext cx="19621500" cy="850901"/>
          </a:xfrm>
          <a:prstGeom prst="rect">
            <a:avLst/>
          </a:prstGeom>
        </p:spPr>
        <p:txBody>
          <a:bodyPr/>
          <a:lstStyle/>
          <a:p>
            <a:pPr/>
            <a:r>
              <a:t>–Ellen G White, Patriarcas y Profetas, p. 142-143</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Así como Dios hizo todas estas cosas atravéz de sus ángeles y aun así son atribuidos a Jehova porque vienen en misión de Jehova/enviados por Jehova, así también Jesus esta con nosotros hasta el fin del mundo atravéz del Espiritu Santo que fue enviado en "/>
          <p:cNvSpPr txBox="1"/>
          <p:nvPr>
            <p:ph type="title"/>
          </p:nvPr>
        </p:nvSpPr>
        <p:spPr>
          <a:xfrm>
            <a:off x="2381250" y="3127097"/>
            <a:ext cx="19621500" cy="7461806"/>
          </a:xfrm>
          <a:prstGeom prst="rect">
            <a:avLst/>
          </a:prstGeom>
        </p:spPr>
        <p:txBody>
          <a:bodyPr/>
          <a:lstStyle/>
          <a:p>
            <a:pPr defTabSz="511809">
              <a:defRPr sz="6200"/>
            </a:pPr>
            <a:r>
              <a:t>Así como Dios hizo todas estas cosas </a:t>
            </a:r>
            <a:r>
              <a:rPr>
                <a:solidFill>
                  <a:schemeClr val="accent5">
                    <a:hueOff val="-204775"/>
                    <a:satOff val="-51551"/>
                    <a:lumOff val="27260"/>
                  </a:schemeClr>
                </a:solidFill>
              </a:rPr>
              <a:t>atravéz de sus ángeles</a:t>
            </a:r>
            <a:r>
              <a:t> y aun así son atribuidos a Jehova porque vienen en misión de Jehova/enviados por Jehova, así también Jesus esta con nosotros hasta el fin del mundo atravéz del Espiritu Santo que fue enviado </a:t>
            </a:r>
            <a:r>
              <a:rPr>
                <a:solidFill>
                  <a:schemeClr val="accent5">
                    <a:hueOff val="-204775"/>
                    <a:satOff val="-51551"/>
                    <a:lumOff val="27260"/>
                  </a:schemeClr>
                </a:solidFill>
              </a:rPr>
              <a:t>en su nombre</a:t>
            </a:r>
            <a:r>
              <a:t>!</a:t>
            </a:r>
            <a:br/>
            <a:r>
              <a:t>(Juan 14:25)</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La gracia del Señor Jesucristo, el amor de Dios, y la comunión del Espíritu Santo sean con todos vosotros. Amén.”"/>
          <p:cNvSpPr txBox="1"/>
          <p:nvPr>
            <p:ph type="body" idx="21"/>
          </p:nvPr>
        </p:nvSpPr>
        <p:spPr>
          <a:xfrm>
            <a:off x="2374900" y="5537200"/>
            <a:ext cx="19621500" cy="2133601"/>
          </a:xfrm>
          <a:prstGeom prst="rect">
            <a:avLst/>
          </a:prstGeom>
        </p:spPr>
        <p:txBody>
          <a:bodyPr/>
          <a:lstStyle/>
          <a:p>
            <a:pPr/>
            <a:r>
              <a:t>“La gracia del </a:t>
            </a:r>
            <a:r>
              <a:rPr>
                <a:solidFill>
                  <a:schemeClr val="accent5">
                    <a:hueOff val="-204775"/>
                    <a:satOff val="-51551"/>
                    <a:lumOff val="27260"/>
                  </a:schemeClr>
                </a:solidFill>
              </a:rPr>
              <a:t>Señor Jesucristo</a:t>
            </a:r>
            <a:r>
              <a:t>, el amor de </a:t>
            </a:r>
            <a:r>
              <a:rPr>
                <a:solidFill>
                  <a:schemeClr val="accent5">
                    <a:hueOff val="-204775"/>
                    <a:satOff val="-51551"/>
                    <a:lumOff val="27260"/>
                  </a:schemeClr>
                </a:solidFill>
              </a:rPr>
              <a:t>Dios</a:t>
            </a:r>
            <a:r>
              <a:t>, y la comunión del </a:t>
            </a:r>
            <a:r>
              <a:rPr>
                <a:solidFill>
                  <a:schemeClr val="accent5">
                    <a:hueOff val="-204775"/>
                    <a:satOff val="-51551"/>
                    <a:lumOff val="27260"/>
                  </a:schemeClr>
                </a:solidFill>
              </a:rPr>
              <a:t>Espíritu Santo</a:t>
            </a:r>
            <a:r>
              <a:t> sean con todos vosotros. Amén.”</a:t>
            </a:r>
          </a:p>
        </p:txBody>
      </p:sp>
      <p:sp>
        <p:nvSpPr>
          <p:cNvPr id="383" name="–2. Corintios 13:14"/>
          <p:cNvSpPr txBox="1"/>
          <p:nvPr>
            <p:ph type="body" idx="22"/>
          </p:nvPr>
        </p:nvSpPr>
        <p:spPr>
          <a:prstGeom prst="rect">
            <a:avLst/>
          </a:prstGeom>
        </p:spPr>
        <p:txBody>
          <a:bodyPr/>
          <a:lstStyle/>
          <a:p>
            <a:pPr/>
            <a:r>
              <a:t>–2. Corintios 13:14</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El tercer Jehova"/>
          <p:cNvSpPr txBox="1"/>
          <p:nvPr>
            <p:ph type="title"/>
          </p:nvPr>
        </p:nvSpPr>
        <p:spPr>
          <a:prstGeom prst="rect">
            <a:avLst/>
          </a:prstGeom>
        </p:spPr>
        <p:txBody>
          <a:bodyPr/>
          <a:lstStyle/>
          <a:p>
            <a:pPr/>
            <a:r>
              <a:t>El tercer Jehova</a:t>
            </a:r>
          </a:p>
        </p:txBody>
      </p:sp>
      <p:sp>
        <p:nvSpPr>
          <p:cNvPr id="144" name="Jer. 31:33,34 con Heb. 10:15-17 (Quien hablo en Jeremias?)…"/>
          <p:cNvSpPr txBox="1"/>
          <p:nvPr>
            <p:ph type="body" idx="1"/>
          </p:nvPr>
        </p:nvSpPr>
        <p:spPr>
          <a:prstGeom prst="rect">
            <a:avLst/>
          </a:prstGeom>
        </p:spPr>
        <p:txBody>
          <a:bodyPr/>
          <a:lstStyle/>
          <a:p>
            <a:pPr>
              <a:buBlip>
                <a:blip r:embed="rId2"/>
              </a:buBlip>
            </a:pPr>
            <a:r>
              <a:t>Jer. 31:33,34 con Heb. 10:15-17 (Quien hablo en Jeremias?)</a:t>
            </a:r>
          </a:p>
          <a:p>
            <a:pPr>
              <a:buBlip>
                <a:blip r:embed="rId2"/>
              </a:buBlip>
            </a:pPr>
            <a:r>
              <a:t>Sal. 95:6-11 con Heb. 3:7-11 (Quien hablo en Salmo?)</a:t>
            </a:r>
          </a:p>
          <a:p>
            <a:pPr>
              <a:buBlip>
                <a:blip r:embed="rId2"/>
              </a:buBlip>
            </a:pPr>
            <a:r>
              <a:t>Is. 6:5,9,10 con Hech. 28:25 (Quien hablo ?)</a:t>
            </a:r>
          </a:p>
          <a:p>
            <a:pPr>
              <a:buBlip>
                <a:blip r:embed="rId2"/>
              </a:buBlip>
            </a:pPr>
            <a:r>
              <a:t>Jn. 14:26 (el Espíritu Santo… el Padre enviará en mi nombre)</a:t>
            </a:r>
          </a:p>
          <a:p>
            <a:pPr>
              <a:buBlip>
                <a:blip r:embed="rId2"/>
              </a:buBlip>
            </a:pPr>
            <a:r>
              <a:t>Jn. 14:16 (otro Consolador)</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